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274" r:id="rId3"/>
    <p:sldId id="294" r:id="rId4"/>
    <p:sldId id="398" r:id="rId5"/>
    <p:sldId id="399" r:id="rId6"/>
    <p:sldId id="381" r:id="rId7"/>
    <p:sldId id="405" r:id="rId8"/>
    <p:sldId id="400" r:id="rId9"/>
    <p:sldId id="402" r:id="rId10"/>
    <p:sldId id="403" r:id="rId11"/>
    <p:sldId id="406" r:id="rId12"/>
    <p:sldId id="273" r:id="rId13"/>
    <p:sldId id="385" r:id="rId14"/>
    <p:sldId id="404" r:id="rId15"/>
    <p:sldId id="386" r:id="rId16"/>
    <p:sldId id="401" r:id="rId17"/>
    <p:sldId id="266" r:id="rId1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38A"/>
    <a:srgbClr val="2A348B"/>
    <a:srgbClr val="D5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10" autoAdjust="0"/>
    <p:restoredTop sz="81013" autoAdjust="0"/>
  </p:normalViewPr>
  <p:slideViewPr>
    <p:cSldViewPr snapToGrid="0">
      <p:cViewPr varScale="1">
        <p:scale>
          <a:sx n="70" d="100"/>
          <a:sy n="70" d="100"/>
        </p:scale>
        <p:origin x="74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F3D9B-E7C2-4F33-B01E-EE2CA9D5C327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E4CB6-5D6E-4E3F-83D5-74997F7D2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995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F528E-E9E7-491E-AD99-2893BD6C89E9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9538F-7378-494D-A61D-4799D7D9E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21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138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129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56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630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59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24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62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5231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31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Ważnym elementem są pozwolenia </a:t>
            </a:r>
            <a:r>
              <a:rPr lang="pl-PL" dirty="0" err="1"/>
              <a:t>wodno</a:t>
            </a:r>
            <a:r>
              <a:rPr lang="pl-PL" dirty="0"/>
              <a:t> – prawne do dysponowania gruntem na cele budowlane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01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88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60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538F-7378-494D-A61D-4799D7D9E02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28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2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23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79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78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31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02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2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12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79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50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78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info/funding-tenders/opportunities/portal/screen/support/faq/18080" TargetMode="External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mailto:epaderewska@cupt.gov.p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19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771" y="2011676"/>
            <a:ext cx="6014548" cy="16561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124" y="5385600"/>
            <a:ext cx="5613751" cy="4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3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970" y="1066667"/>
            <a:ext cx="10515600" cy="480131"/>
          </a:xfr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  <a:ea typeface="+mn-ea"/>
                <a:cs typeface="+mn-cs"/>
              </a:rPr>
              <a:t>Najczęstsze uwagi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2443" y="174599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/>
              <a:t>Spójność informacji: formularz B i ECF: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Zakres przedsięwzięcia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Terminy realizacji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Rodzaj i liczba niezbędnych do uzyskania decyzji środowiskowych i budowlanych </a:t>
            </a:r>
          </a:p>
          <a:p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Kwalifikacja przedsięwzięcia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Salami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slicing</a:t>
            </a:r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Kwalifikacja zgodnie z Dyrektywą EIA i polskim rozporządzeniem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ooś</a:t>
            </a:r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Analizy klimatyczne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Analizy i działania adaptacyjne powinny być dedykowane dla konkretnego przedsięwzięcia w określonej lokalizacji </a:t>
            </a:r>
          </a:p>
        </p:txBody>
      </p:sp>
      <p:pic>
        <p:nvPicPr>
          <p:cNvPr id="4" name="Obraz 3" descr="megafon dla zwrócenia uwag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56" y="291257"/>
            <a:ext cx="2511083" cy="251108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43" y="196935"/>
            <a:ext cx="2060164" cy="5672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9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książka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71" y="3389845"/>
            <a:ext cx="4391465" cy="26028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43" y="196935"/>
            <a:ext cx="2060164" cy="5672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363194"/>
            <a:ext cx="12118428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  <a:ea typeface="+mn-ea"/>
                <a:cs typeface="+mn-cs"/>
              </a:rPr>
              <a:t>Załączniki – dokumentacja środowiskowa</a:t>
            </a:r>
          </a:p>
        </p:txBody>
      </p:sp>
    </p:spTree>
    <p:extLst>
      <p:ext uri="{BB962C8B-B14F-4D97-AF65-F5344CB8AC3E}">
        <p14:creationId xmlns:p14="http://schemas.microsoft.com/office/powerpoint/2010/main" val="419713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07293" y="1084779"/>
            <a:ext cx="96241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l-PL" sz="2000" b="1" u="sng" dirty="0">
                <a:solidFill>
                  <a:srgbClr val="29338A"/>
                </a:solidFill>
                <a:latin typeface="Nunito Sans" panose="00000500000000000000" pitchFamily="2" charset="-18"/>
              </a:rPr>
              <a:t>Decyzja o środowiskowych uwarunkowaniach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Obwieszczenie o wydaniu decyzji o środowiskowych uwarunkowaniach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Streszczenie w języku niespecjalistycznym raportu o oddziaływaniu przedsięwzięcia na środowisko (jeśli dotyczy)</a:t>
            </a:r>
          </a:p>
          <a:p>
            <a:pPr lvl="0"/>
            <a:endParaRPr lang="pl-PL" sz="2000" b="1" u="sng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pl-PL" sz="2000" b="1" u="sng" dirty="0">
                <a:solidFill>
                  <a:srgbClr val="29338A"/>
                </a:solidFill>
                <a:latin typeface="Nunito Sans" panose="00000500000000000000" pitchFamily="2" charset="-18"/>
              </a:rPr>
              <a:t>Pozwolenie na budowę (lub inna decyzja zezwalająca na rozpoczęcie robót     budowlanych)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Obwieszczenie o wydaniu decyzji (jeśli przed daną decyzją była wydana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dśu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Streszczenie w języku niespecjalistycznym raportu o oddziaływaniu na środowisko z etapu ponownej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ooś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(jeśli dotyczy)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Postanowienie właściwego RDOŚ uzgadniające warunki realizacji inwestycji  </a:t>
            </a:r>
            <a:b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</a:b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na etapie ponownej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ooś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(jeśli dotyczy)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pPr lvl="0"/>
            <a:r>
              <a:rPr lang="pl-PL" sz="2000" b="1" u="sng" dirty="0">
                <a:solidFill>
                  <a:srgbClr val="29338A"/>
                </a:solidFill>
                <a:latin typeface="Nunito Sans" panose="00000500000000000000" pitchFamily="2" charset="-18"/>
              </a:rPr>
              <a:t>3. Aktualna Deklaracja Natura 2000</a:t>
            </a:r>
          </a:p>
          <a:p>
            <a:pPr lvl="0"/>
            <a:endParaRPr lang="pl-PL" sz="2000" b="1" u="sng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pPr lvl="0"/>
            <a:r>
              <a:rPr lang="pl-PL" sz="2000" b="1" u="sng" dirty="0">
                <a:solidFill>
                  <a:srgbClr val="29338A"/>
                </a:solidFill>
                <a:latin typeface="Nunito Sans" panose="00000500000000000000" pitchFamily="2" charset="-18"/>
              </a:rPr>
              <a:t>4. Aktualna Deklaracja RDW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93" y="322498"/>
            <a:ext cx="2060164" cy="56729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882397" y="322498"/>
            <a:ext cx="962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</a:rPr>
              <a:t>Załączniki – dokumentacja środowiskowa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" name="Obraz 1" descr="budowlaniec analizujący dokumentację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3854" y="3810236"/>
            <a:ext cx="215207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907631" y="-314131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Nunito Sans" panose="00000500000000000000" pitchFamily="2" charset="-18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2801923" y="554234"/>
            <a:ext cx="911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400" b="1">
                <a:solidFill>
                  <a:srgbClr val="29338A"/>
                </a:solidFill>
                <a:latin typeface="Nunito Sans" panose="00000500000000000000" pitchFamily="2" charset="-18"/>
              </a:defRPr>
            </a:lvl1pPr>
          </a:lstStyle>
          <a:p>
            <a:r>
              <a:rPr lang="pl-PL" dirty="0"/>
              <a:t>Obwieszczenia m.in. o wydanych decyzjach budowlanych kierowane do społeczeństwa</a:t>
            </a:r>
          </a:p>
          <a:p>
            <a:r>
              <a:rPr lang="pl-PL" dirty="0"/>
              <a:t>(dotyczy przedsięwzięć, dla których została uzyskana DŚU)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3" y="5661860"/>
            <a:ext cx="5815584" cy="505968"/>
          </a:xfrm>
          <a:prstGeom prst="rect">
            <a:avLst/>
          </a:prstGeom>
        </p:spPr>
      </p:pic>
      <p:sp>
        <p:nvSpPr>
          <p:cNvPr id="30" name="pole tekstowe 29"/>
          <p:cNvSpPr txBox="1"/>
          <p:nvPr/>
        </p:nvSpPr>
        <p:spPr>
          <a:xfrm>
            <a:off x="6621710" y="5862846"/>
            <a:ext cx="557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i="1" dirty="0">
                <a:solidFill>
                  <a:srgbClr val="29338A"/>
                </a:solidFill>
                <a:latin typeface="Nunito Sans" panose="00000500000000000000" pitchFamily="2" charset="-18"/>
                <a:cs typeface="Times New Roman" pitchFamily="18" charset="0"/>
              </a:rPr>
              <a:t>Szkolenie współfinansowane przez Unię Europejską ze środków Funduszu Spójności w ramach pomocy technicznej Programu Infrastruktura i Środowisko </a:t>
            </a:r>
            <a:endParaRPr lang="pl-PL" sz="900" dirty="0">
              <a:solidFill>
                <a:srgbClr val="29338A"/>
              </a:solidFill>
              <a:latin typeface="Nunito Sans" panose="00000500000000000000" pitchFamily="2" charset="-18"/>
              <a:cs typeface="Times New Roman" pitchFamily="18" charset="0"/>
            </a:endParaRPr>
          </a:p>
        </p:txBody>
      </p:sp>
      <p:sp>
        <p:nvSpPr>
          <p:cNvPr id="2" name="pole tekstowe 1" descr="wykrzyknik"/>
          <p:cNvSpPr txBox="1"/>
          <p:nvPr/>
        </p:nvSpPr>
        <p:spPr>
          <a:xfrm>
            <a:off x="10847573" y="1891597"/>
            <a:ext cx="144290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dirty="0">
                <a:solidFill>
                  <a:srgbClr val="FF0000"/>
                </a:solidFill>
                <a:latin typeface="Nunito Sans" panose="00000500000000000000" pitchFamily="2" charset="-18"/>
              </a:rPr>
              <a:t>!</a:t>
            </a:r>
          </a:p>
        </p:txBody>
      </p:sp>
      <p:sp>
        <p:nvSpPr>
          <p:cNvPr id="3" name="Prostokąt 2"/>
          <p:cNvSpPr/>
          <p:nvPr/>
        </p:nvSpPr>
        <p:spPr>
          <a:xfrm>
            <a:off x="517499" y="2641926"/>
            <a:ext cx="103300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rgbClr val="2A348B"/>
                </a:solidFill>
              </a:rPr>
              <a:t>Należy mieć na uwadze, że ww. podanie do publicznej wiadomości o wydaniu decyzji wraz z </a:t>
            </a:r>
            <a:r>
              <a:rPr lang="pl-PL" sz="2000">
                <a:solidFill>
                  <a:srgbClr val="2A348B"/>
                </a:solidFill>
              </a:rPr>
              <a:t>jej treścią </a:t>
            </a:r>
            <a:r>
              <a:rPr lang="pl-PL" sz="2000" dirty="0">
                <a:solidFill>
                  <a:srgbClr val="2A348B"/>
                </a:solidFill>
              </a:rPr>
              <a:t>dotyczy wszystkich przedsięwzięć, które uprzednio uzyskały decyzję o środowiskowych uwarunkowaniach, niezależnie od faktu czy została przeprowadzona ocena oddziaływania na środowisko czy nie. </a:t>
            </a:r>
          </a:p>
          <a:p>
            <a:pPr algn="ctr">
              <a:defRPr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megaf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63" y="3858262"/>
            <a:ext cx="1645754" cy="16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6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lum bright="7000"/>
          </a:blip>
          <a:stretch>
            <a:fillRect/>
          </a:stretch>
        </p:blipFill>
        <p:spPr>
          <a:xfrm>
            <a:off x="2943771" y="-425301"/>
            <a:ext cx="10676592" cy="44704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58979"/>
            <a:ext cx="10515600" cy="433965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29338A"/>
                </a:solidFill>
                <a:latin typeface="Nunito Sans" panose="00000500000000000000" pitchFamily="2" charset="-18"/>
                <a:ea typeface="+mn-ea"/>
                <a:cs typeface="+mn-cs"/>
              </a:rPr>
              <a:t>Przepisu ustawy </a:t>
            </a:r>
            <a:r>
              <a:rPr lang="pl-PL" sz="2400" b="1" dirty="0" err="1">
                <a:solidFill>
                  <a:srgbClr val="29338A"/>
                </a:solidFill>
                <a:latin typeface="Nunito Sans" panose="00000500000000000000" pitchFamily="2" charset="-18"/>
                <a:ea typeface="+mn-ea"/>
                <a:cs typeface="+mn-cs"/>
              </a:rPr>
              <a:t>ooś</a:t>
            </a:r>
            <a:r>
              <a:rPr lang="pl-PL" sz="2400" b="1" dirty="0">
                <a:solidFill>
                  <a:srgbClr val="29338A"/>
                </a:solidFill>
                <a:latin typeface="Nunito Sans" panose="00000500000000000000" pitchFamily="2" charset="-18"/>
                <a:ea typeface="+mn-ea"/>
                <a:cs typeface="+mn-cs"/>
              </a:rPr>
              <a:t> dotyczące obowiązku informacyjnego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92944"/>
            <a:ext cx="10515600" cy="533479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2A348B"/>
                </a:solidFill>
              </a:rPr>
              <a:t>Art. 72 ust. 6. </a:t>
            </a:r>
            <a:r>
              <a:rPr lang="pl-PL" sz="2000" dirty="0">
                <a:solidFill>
                  <a:srgbClr val="2A348B"/>
                </a:solidFill>
              </a:rPr>
              <a:t>Organ właściwy do wydania decyzji, o których mowa w ust. 1, dotyczących przedsięwzięć mogących znacząco oddziaływać na środowisko, niezwłocznie po wydaniu decyzji, podaje do publicznej wiadomości informacje o wydanej decyzji i o możliwościach zapoznania się z jej treścią oraz z dokumentacją sprawy, a także udostępnia na okres 14 dni w Biuletynie Informacji Publicznej na stronie podmiotowej obsługującego go urzędu treść tej decyzji. W informacji wskazuje się dzień udostępnienia treści decyzji.</a:t>
            </a:r>
          </a:p>
          <a:p>
            <a:pPr marL="0" indent="0">
              <a:buNone/>
            </a:pPr>
            <a:endParaRPr lang="pl-PL" sz="2000" dirty="0">
              <a:solidFill>
                <a:srgbClr val="2A348B"/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2A348B"/>
                </a:solidFill>
              </a:rPr>
              <a:t>Art. 3 ust 11) </a:t>
            </a:r>
            <a:r>
              <a:rPr lang="pl-PL" sz="2000" dirty="0">
                <a:solidFill>
                  <a:srgbClr val="2A348B"/>
                </a:solidFill>
              </a:rPr>
              <a:t>podanie informacji do publicznej wiadomości – rozumie się przez to:</a:t>
            </a:r>
            <a:br>
              <a:rPr lang="pl-PL" sz="2000" dirty="0">
                <a:solidFill>
                  <a:srgbClr val="2A348B"/>
                </a:solidFill>
              </a:rPr>
            </a:br>
            <a:r>
              <a:rPr lang="pl-PL" sz="2000" dirty="0">
                <a:solidFill>
                  <a:srgbClr val="2A348B"/>
                </a:solidFill>
              </a:rPr>
              <a:t>a) udostępnienie informacji na stronie Biuletynu Informacji Publicznej, organu właściwego w sprawie,</a:t>
            </a:r>
            <a:br>
              <a:rPr lang="pl-PL" sz="2000" dirty="0">
                <a:solidFill>
                  <a:srgbClr val="2A348B"/>
                </a:solidFill>
              </a:rPr>
            </a:br>
            <a:r>
              <a:rPr lang="pl-PL" sz="2000" dirty="0">
                <a:solidFill>
                  <a:srgbClr val="2A348B"/>
                </a:solidFill>
              </a:rPr>
              <a:t>b) ogłoszenie informacji, w sposób zwyczajowo przyjęty, w siedzibie organu właściwego w sprawie,</a:t>
            </a:r>
            <a:br>
              <a:rPr lang="pl-PL" sz="2000" dirty="0">
                <a:solidFill>
                  <a:srgbClr val="2A348B"/>
                </a:solidFill>
              </a:rPr>
            </a:br>
            <a:r>
              <a:rPr lang="pl-PL" sz="2000" dirty="0">
                <a:solidFill>
                  <a:srgbClr val="2A348B"/>
                </a:solidFill>
              </a:rPr>
              <a:t>c) ogłoszenie informacji przez obwieszczenie w sposób zwyczajowo przyjęty w miejscu planowanego przedsięwzięcia, a w przypadku projektu dokumentu wymagającego udziału społeczeństwa – w prasie o odpowiednim do rodzaju dokumentu zasięgu,</a:t>
            </a:r>
            <a:br>
              <a:rPr lang="pl-PL" sz="2000" dirty="0">
                <a:solidFill>
                  <a:srgbClr val="2A348B"/>
                </a:solidFill>
              </a:rPr>
            </a:br>
            <a:r>
              <a:rPr lang="pl-PL" sz="2000" dirty="0">
                <a:solidFill>
                  <a:srgbClr val="2A348B"/>
                </a:solidFill>
              </a:rPr>
              <a:t>d) w przypadku gdy siedziba organu właściwego w sprawie mieści się na terenie innej gminy niż gmina właściwa miejscowo ze względu na przedmiot postępowania – także przez ogłoszenie w prasie lub w sposób zwyczajowo przyjęty w miejscowości lub miejscowościach właściwych ze względu na przedmiot postępowania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07" y="225652"/>
            <a:ext cx="2060164" cy="5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2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943771" y="-425301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Nunito Sans" panose="00000500000000000000" pitchFamily="2" charset="-18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2801923" y="33972"/>
            <a:ext cx="911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400" b="1">
                <a:solidFill>
                  <a:srgbClr val="29338A"/>
                </a:solidFill>
                <a:latin typeface="Nunito Sans" panose="00000500000000000000" pitchFamily="2" charset="-18"/>
              </a:defRPr>
            </a:lvl1pPr>
          </a:lstStyle>
          <a:p>
            <a:r>
              <a:rPr lang="pl-PL" dirty="0"/>
              <a:t>Obwieszczenia m.in. o wydanych decyzjach budowlanych kierowane do społeczeństwa</a:t>
            </a:r>
          </a:p>
          <a:p>
            <a:r>
              <a:rPr lang="pl-PL" dirty="0"/>
              <a:t>(dotyczy przedsięwzięć, dla których została uzyskana DŚU)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3" y="5661860"/>
            <a:ext cx="5815584" cy="505968"/>
          </a:xfrm>
          <a:prstGeom prst="rect">
            <a:avLst/>
          </a:prstGeom>
        </p:spPr>
      </p:pic>
      <p:sp>
        <p:nvSpPr>
          <p:cNvPr id="30" name="pole tekstowe 29"/>
          <p:cNvSpPr txBox="1"/>
          <p:nvPr/>
        </p:nvSpPr>
        <p:spPr>
          <a:xfrm>
            <a:off x="6621710" y="5862846"/>
            <a:ext cx="557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i="1" dirty="0">
                <a:solidFill>
                  <a:srgbClr val="29338A"/>
                </a:solidFill>
                <a:latin typeface="Nunito Sans" panose="00000500000000000000" pitchFamily="2" charset="-18"/>
                <a:cs typeface="Times New Roman" pitchFamily="18" charset="0"/>
              </a:rPr>
              <a:t>Szkolenie współfinansowane przez Unię Europejską ze środków Funduszu Spójności w ramach pomocy technicznej Programu Infrastruktura i Środowisko </a:t>
            </a:r>
            <a:endParaRPr lang="pl-PL" sz="900" dirty="0">
              <a:solidFill>
                <a:srgbClr val="29338A"/>
              </a:solidFill>
              <a:latin typeface="Nunito Sans" panose="00000500000000000000" pitchFamily="2" charset="-18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07197" y="1250320"/>
            <a:ext cx="11403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2A348B"/>
                </a:solidFill>
                <a:latin typeface="Nunito Sans" panose="00000500000000000000" pitchFamily="2" charset="-18"/>
              </a:rPr>
              <a:t>Zgodnie z art. 95 ust 3 </a:t>
            </a:r>
            <a:r>
              <a:rPr lang="pl-PL" i="1" u="sng" dirty="0">
                <a:solidFill>
                  <a:srgbClr val="2A348B"/>
                </a:solidFill>
                <a:latin typeface="Nunito Sans" panose="00000500000000000000" pitchFamily="2" charset="-18"/>
              </a:rPr>
              <a:t>ustawy </a:t>
            </a:r>
            <a:r>
              <a:rPr lang="pl-PL" i="1" u="sng" dirty="0" err="1">
                <a:solidFill>
                  <a:srgbClr val="2A348B"/>
                </a:solidFill>
                <a:latin typeface="Nunito Sans" panose="00000500000000000000" pitchFamily="2" charset="-18"/>
              </a:rPr>
              <a:t>ooś</a:t>
            </a:r>
            <a:r>
              <a:rPr lang="pl-PL" dirty="0">
                <a:solidFill>
                  <a:srgbClr val="2A348B"/>
                </a:solidFill>
                <a:latin typeface="Nunito Sans" panose="00000500000000000000" pitchFamily="2" charset="-18"/>
              </a:rPr>
              <a:t>, organ wydający decyzje, w ramach której przeprowadzono </a:t>
            </a:r>
            <a:r>
              <a:rPr lang="pl-PL" b="1" dirty="0">
                <a:solidFill>
                  <a:srgbClr val="2A348B"/>
                </a:solidFill>
                <a:latin typeface="Nunito Sans" panose="00000500000000000000" pitchFamily="2" charset="-18"/>
              </a:rPr>
              <a:t>ponowną </a:t>
            </a:r>
            <a:r>
              <a:rPr lang="pl-PL" b="1" dirty="0" err="1">
                <a:solidFill>
                  <a:srgbClr val="2A348B"/>
                </a:solidFill>
                <a:latin typeface="Nunito Sans" panose="00000500000000000000" pitchFamily="2" charset="-18"/>
              </a:rPr>
              <a:t>ooś</a:t>
            </a:r>
            <a:r>
              <a:rPr lang="pl-PL" b="1" dirty="0">
                <a:solidFill>
                  <a:srgbClr val="2A348B"/>
                </a:solidFill>
                <a:latin typeface="Nunito Sans" panose="00000500000000000000" pitchFamily="2" charset="-18"/>
              </a:rPr>
              <a:t> </a:t>
            </a:r>
            <a:r>
              <a:rPr lang="pl-PL" dirty="0">
                <a:solidFill>
                  <a:srgbClr val="2A348B"/>
                </a:solidFill>
                <a:latin typeface="Nunito Sans" panose="00000500000000000000" pitchFamily="2" charset="-18"/>
              </a:rPr>
              <a:t>(decyzje wskazane w art. 72 ust 1 pkt 1, 10, 14 i 18 , oraz pozwolenie, o którym mowa w art. 82 ust. 1 pkt 4b), ma</a:t>
            </a:r>
            <a:r>
              <a:rPr lang="pl-PL" b="1" dirty="0">
                <a:solidFill>
                  <a:srgbClr val="2A348B"/>
                </a:solidFill>
                <a:latin typeface="Nunito Sans" panose="00000500000000000000" pitchFamily="2" charset="-18"/>
              </a:rPr>
              <a:t> obowiązek podać do publicznej wiadomości informacje </a:t>
            </a:r>
            <a:r>
              <a:rPr lang="pl-PL" dirty="0">
                <a:solidFill>
                  <a:srgbClr val="2A348B"/>
                </a:solidFill>
                <a:latin typeface="Nunito Sans" panose="00000500000000000000" pitchFamily="2" charset="-18"/>
              </a:rPr>
              <a:t>o wydanej decyzji i o możliwościach zapoznania się z dokumentacją sprawy, w tym z uzgodnieniem i opinią właściwych organów ochrony środowiska. </a:t>
            </a:r>
          </a:p>
          <a:p>
            <a:pPr>
              <a:defRPr/>
            </a:pPr>
            <a:endParaRPr lang="pl-PL" dirty="0">
              <a:solidFill>
                <a:srgbClr val="2A348B"/>
              </a:solidFill>
              <a:latin typeface="Nunito Sans" panose="00000500000000000000" pitchFamily="2" charset="-18"/>
            </a:endParaRPr>
          </a:p>
          <a:p>
            <a:pPr>
              <a:defRPr/>
            </a:pPr>
            <a:r>
              <a:rPr lang="pl-PL" dirty="0">
                <a:solidFill>
                  <a:srgbClr val="2A348B"/>
                </a:solidFill>
                <a:latin typeface="Nunito Sans" panose="00000500000000000000" pitchFamily="2" charset="-18"/>
              </a:rPr>
              <a:t>Zgodnie z art. 72 ust. 6 </a:t>
            </a:r>
            <a:r>
              <a:rPr lang="pl-PL" i="1" u="sng" dirty="0">
                <a:solidFill>
                  <a:srgbClr val="2A348B"/>
                </a:solidFill>
                <a:latin typeface="Nunito Sans" panose="00000500000000000000" pitchFamily="2" charset="-18"/>
              </a:rPr>
              <a:t>ustawy </a:t>
            </a:r>
            <a:r>
              <a:rPr lang="pl-PL" i="1" u="sng" dirty="0" err="1">
                <a:solidFill>
                  <a:srgbClr val="2A348B"/>
                </a:solidFill>
                <a:latin typeface="Nunito Sans" panose="00000500000000000000" pitchFamily="2" charset="-18"/>
              </a:rPr>
              <a:t>ooś</a:t>
            </a:r>
            <a:r>
              <a:rPr lang="pl-PL" dirty="0">
                <a:solidFill>
                  <a:srgbClr val="2A348B"/>
                </a:solidFill>
                <a:latin typeface="Nunito Sans" panose="00000500000000000000" pitchFamily="2" charset="-18"/>
              </a:rPr>
              <a:t>, organ właściwy do wydania decyzji, o których mowa  art. 72 ust 1 </a:t>
            </a:r>
            <a:r>
              <a:rPr lang="pl-PL" i="1" dirty="0">
                <a:solidFill>
                  <a:srgbClr val="2A348B"/>
                </a:solidFill>
                <a:latin typeface="Nunito Sans" panose="00000500000000000000" pitchFamily="2" charset="-18"/>
              </a:rPr>
              <a:t>ustawy </a:t>
            </a:r>
            <a:r>
              <a:rPr lang="pl-PL" i="1" dirty="0" err="1">
                <a:solidFill>
                  <a:srgbClr val="2A348B"/>
                </a:solidFill>
                <a:latin typeface="Nunito Sans" panose="00000500000000000000" pitchFamily="2" charset="-18"/>
              </a:rPr>
              <a:t>ooś</a:t>
            </a:r>
            <a:r>
              <a:rPr lang="pl-PL" dirty="0">
                <a:solidFill>
                  <a:srgbClr val="2A348B"/>
                </a:solidFill>
                <a:latin typeface="Nunito Sans" panose="00000500000000000000" pitchFamily="2" charset="-18"/>
              </a:rPr>
              <a:t> dotyczących przedsięwzięć mogących znacząco oddziaływać na środowisko,</a:t>
            </a:r>
            <a:r>
              <a:rPr lang="pl-PL" b="1" dirty="0">
                <a:solidFill>
                  <a:srgbClr val="2A348B"/>
                </a:solidFill>
                <a:latin typeface="Nunito Sans" panose="00000500000000000000" pitchFamily="2" charset="-18"/>
              </a:rPr>
              <a:t> podaje do publicznej wiadomości informacje </a:t>
            </a:r>
            <a:r>
              <a:rPr lang="pl-PL" dirty="0">
                <a:solidFill>
                  <a:srgbClr val="2A348B"/>
                </a:solidFill>
                <a:latin typeface="Nunito Sans" panose="00000500000000000000" pitchFamily="2" charset="-18"/>
              </a:rPr>
              <a:t>o wydanej decyzji i o możliwościach zapoznania się z jej treścią oraz dokumentacją sprawy.  </a:t>
            </a:r>
          </a:p>
          <a:p>
            <a:pPr>
              <a:defRPr/>
            </a:pPr>
            <a:endParaRPr lang="pl-PL" dirty="0">
              <a:solidFill>
                <a:srgbClr val="2A348B"/>
              </a:solidFill>
              <a:latin typeface="Nunito Sans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l-PL" dirty="0">
                <a:solidFill>
                  <a:srgbClr val="2A348B"/>
                </a:solidFill>
                <a:latin typeface="Nunito Sans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Zgodnie z art. 38 ust. 4 Ustawy Prawo budowlane: „przepisy </a:t>
            </a:r>
            <a:r>
              <a:rPr lang="pl-PL" i="1" dirty="0">
                <a:solidFill>
                  <a:srgbClr val="2A348B"/>
                </a:solidFill>
                <a:latin typeface="Nunito Sans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ustawy </a:t>
            </a:r>
            <a:r>
              <a:rPr lang="pl-PL" i="1" dirty="0" err="1">
                <a:solidFill>
                  <a:srgbClr val="2A348B"/>
                </a:solidFill>
                <a:latin typeface="Nunito Sans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ooś</a:t>
            </a:r>
            <a:r>
              <a:rPr lang="pl-PL" i="1" dirty="0">
                <a:solidFill>
                  <a:srgbClr val="2A348B"/>
                </a:solidFill>
                <a:latin typeface="Nunito Sans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2A348B"/>
                </a:solidFill>
                <a:latin typeface="Nunito Sans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wskazują przypadki, gdy informacje o wydanych decyzjach o pozwoleniu na budowę podaje się do publicznej wiadomości oraz gdy dane o tych decyzjach zamieszcza się w publicznie dostępnych wykazach.</a:t>
            </a:r>
            <a:endParaRPr lang="pl-PL" dirty="0">
              <a:solidFill>
                <a:srgbClr val="2A348B"/>
              </a:solidFill>
              <a:latin typeface="Nunito Sa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178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943771" y="-425301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17500" y="1449855"/>
            <a:ext cx="10019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</a:rPr>
              <a:t>Zalecenia CINEA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17500" y="2217535"/>
            <a:ext cx="1032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  <a:hlinkClick r:id="rId6"/>
              </a:rPr>
              <a:t>https://ec.europa.eu/info/funding-tenders/opportunities/portal/screen/support/faq/18080</a:t>
            </a:r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1864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sp>
        <p:nvSpPr>
          <p:cNvPr id="13" name="Prostokąt 12" descr="grafika o charakterze ozdobnym - transport w mieście"/>
          <p:cNvSpPr/>
          <p:nvPr/>
        </p:nvSpPr>
        <p:spPr>
          <a:xfrm>
            <a:off x="-768999" y="1627195"/>
            <a:ext cx="4605453" cy="328128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740138" y="3032979"/>
            <a:ext cx="65514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lnSpc>
                <a:spcPct val="150000"/>
              </a:lnSpc>
              <a:defRPr sz="3000" b="1" baseline="30000">
                <a:solidFill>
                  <a:srgbClr val="29338A"/>
                </a:solidFill>
                <a:latin typeface="Nunito Sans" panose="00000500000000000000" pitchFamily="2" charset="-18"/>
              </a:defRPr>
            </a:lvl1pPr>
          </a:lstStyle>
          <a:p>
            <a:r>
              <a:rPr lang="pl-PL" sz="2000" b="0" dirty="0"/>
              <a:t>Paulina Księżopolska</a:t>
            </a:r>
            <a:br>
              <a:rPr lang="pl-PL" sz="2000" b="0" dirty="0"/>
            </a:br>
            <a:r>
              <a:rPr lang="pl-PL" sz="2000" b="0" dirty="0"/>
              <a:t>Ekspert</a:t>
            </a:r>
            <a:br>
              <a:rPr lang="pl-PL" sz="2000" b="0" dirty="0"/>
            </a:br>
            <a:r>
              <a:rPr lang="pl-PL" sz="2000" b="0" dirty="0"/>
              <a:t>Wydział ds. Ochrony Środowiska</a:t>
            </a:r>
            <a:br>
              <a:rPr lang="pl-PL" sz="2000" b="0" dirty="0"/>
            </a:br>
            <a:r>
              <a:rPr lang="pl-PL" sz="2000" b="0" dirty="0"/>
              <a:t>Departament Analiz Transportowych</a:t>
            </a:r>
            <a:br>
              <a:rPr lang="pl-PL" sz="2000" b="0" dirty="0"/>
            </a:br>
            <a:r>
              <a:rPr lang="pl-PL" sz="2000" b="0" dirty="0"/>
              <a:t>tel. (22) 262 05 86</a:t>
            </a:r>
            <a:br>
              <a:rPr lang="pl-PL" sz="2000" b="0" dirty="0"/>
            </a:br>
            <a:r>
              <a:rPr lang="pl-PL" sz="2000" b="0" dirty="0">
                <a:hlinkClick r:id="rId7"/>
              </a:rPr>
              <a:t>pksiezopolska@cupt.gov.pl</a:t>
            </a:r>
            <a:r>
              <a:rPr lang="pl-PL" sz="2000" b="0" dirty="0"/>
              <a:t> </a:t>
            </a:r>
          </a:p>
          <a:p>
            <a:endParaRPr lang="pl-PL" sz="2000" b="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740138" y="1159407"/>
            <a:ext cx="5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baseline="30000" dirty="0">
                <a:solidFill>
                  <a:srgbClr val="29338A"/>
                </a:solidFill>
                <a:latin typeface="Nunito Sans" panose="00000500000000000000" pitchFamily="2" charset="-18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65648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727788" y="1315492"/>
            <a:ext cx="10459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rgbClr val="29338A"/>
                </a:solidFill>
                <a:latin typeface="Nunito Sans" panose="00000500000000000000" pitchFamily="2" charset="-18"/>
              </a:defRPr>
            </a:lvl1pPr>
          </a:lstStyle>
          <a:p>
            <a:r>
              <a:rPr lang="pl-PL" dirty="0"/>
              <a:t>„Łącząc Europę” 2021-2027 (CEF 2)</a:t>
            </a:r>
          </a:p>
          <a:p>
            <a:r>
              <a:rPr lang="pl-PL" dirty="0"/>
              <a:t>Kwestie środowiskowe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pic>
        <p:nvPicPr>
          <p:cNvPr id="2" name="Obraz 1" descr="grafika o charakterze ozdobny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97" y="2537114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882675" y="1353485"/>
            <a:ext cx="9624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u="sng" dirty="0">
                <a:solidFill>
                  <a:srgbClr val="29338A"/>
                </a:solidFill>
                <a:latin typeface="Nunito Sans" panose="00000500000000000000" pitchFamily="2" charset="-18"/>
              </a:rPr>
              <a:t>Stosowane skróty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:</a:t>
            </a:r>
          </a:p>
          <a:p>
            <a:pPr lvl="0"/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pPr lvl="0"/>
            <a:r>
              <a:rPr lang="pl-PL" sz="2000" b="1" u="sng" dirty="0" err="1">
                <a:solidFill>
                  <a:srgbClr val="29338A"/>
                </a:solidFill>
                <a:latin typeface="Nunito Sans" panose="00000500000000000000" pitchFamily="2" charset="-18"/>
              </a:rPr>
              <a:t>dśu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– decyzja o środowiskowych uwarunkowaniach</a:t>
            </a:r>
          </a:p>
          <a:p>
            <a:pPr lvl="0"/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r>
              <a:rPr lang="pl-PL" sz="2000" b="1" u="sng" dirty="0">
                <a:solidFill>
                  <a:srgbClr val="29338A"/>
                </a:solidFill>
                <a:latin typeface="Nunito Sans" panose="00000500000000000000" pitchFamily="2" charset="-18"/>
              </a:rPr>
              <a:t>ustawa </a:t>
            </a:r>
            <a:r>
              <a:rPr lang="pl-PL" sz="2000" b="1" u="sng" dirty="0" err="1">
                <a:solidFill>
                  <a:srgbClr val="29338A"/>
                </a:solidFill>
                <a:latin typeface="Nunito Sans" panose="00000500000000000000" pitchFamily="2" charset="-18"/>
              </a:rPr>
              <a:t>ooś</a:t>
            </a:r>
            <a:r>
              <a:rPr lang="pl-PL" sz="2000" b="1" u="sng" dirty="0">
                <a:solidFill>
                  <a:srgbClr val="29338A"/>
                </a:solidFill>
                <a:latin typeface="Nunito Sans" panose="00000500000000000000" pitchFamily="2" charset="-18"/>
              </a:rPr>
              <a:t> 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– ustawa z dnia 3 października 2008 r. o udostępnianiu informacji o środowisku i jego ochronie, udziale społeczeństwa w ochronie środowiska oraz o ocenach oddziaływania na środowisko (z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późn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. zm.)</a:t>
            </a:r>
          </a:p>
          <a:p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r>
              <a:rPr lang="pl-PL" sz="2000" b="1" u="sng" dirty="0">
                <a:solidFill>
                  <a:srgbClr val="29338A"/>
                </a:solidFill>
                <a:latin typeface="Nunito Sans" panose="00000500000000000000" pitchFamily="2" charset="-18"/>
              </a:rPr>
              <a:t>ustawa </a:t>
            </a:r>
            <a:r>
              <a:rPr lang="pl-PL" sz="2000" b="1" u="sng" dirty="0" err="1">
                <a:solidFill>
                  <a:srgbClr val="29338A"/>
                </a:solidFill>
                <a:latin typeface="Nunito Sans" panose="00000500000000000000" pitchFamily="2" charset="-18"/>
              </a:rPr>
              <a:t>poś</a:t>
            </a:r>
            <a:r>
              <a:rPr lang="pl-PL" sz="2000" b="1" u="sng" dirty="0">
                <a:solidFill>
                  <a:srgbClr val="29338A"/>
                </a:solidFill>
                <a:latin typeface="Nunito Sans" panose="00000500000000000000" pitchFamily="2" charset="-18"/>
              </a:rPr>
              <a:t> </a:t>
            </a:r>
            <a:r>
              <a:rPr lang="pl-PL" sz="2000" b="1" dirty="0">
                <a:solidFill>
                  <a:srgbClr val="29338A"/>
                </a:solidFill>
                <a:latin typeface="Nunito Sans" panose="00000500000000000000" pitchFamily="2" charset="-18"/>
              </a:rPr>
              <a:t>- 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Ustawa z dnia 27 kwietnia 2001 r. Prawo ochrony środowiska (z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późn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. zm.)</a:t>
            </a:r>
          </a:p>
          <a:p>
            <a:pPr lvl="0"/>
            <a:endParaRPr lang="pl-PL" sz="2000" b="1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r>
              <a:rPr lang="pl-PL" sz="2000" b="1" u="sng" dirty="0">
                <a:solidFill>
                  <a:srgbClr val="29338A"/>
                </a:solidFill>
                <a:latin typeface="Nunito Sans" panose="00000500000000000000" pitchFamily="2" charset="-18"/>
              </a:rPr>
              <a:t>rozporządzenie </a:t>
            </a:r>
            <a:r>
              <a:rPr lang="pl-PL" sz="2000" b="1" u="sng" dirty="0" err="1">
                <a:solidFill>
                  <a:srgbClr val="29338A"/>
                </a:solidFill>
                <a:latin typeface="Nunito Sans" panose="00000500000000000000" pitchFamily="2" charset="-18"/>
              </a:rPr>
              <a:t>ooś</a:t>
            </a:r>
            <a:r>
              <a:rPr lang="pl-PL" sz="2000" b="1" u="sng" dirty="0">
                <a:solidFill>
                  <a:srgbClr val="29338A"/>
                </a:solidFill>
                <a:latin typeface="Nunito Sans" panose="00000500000000000000" pitchFamily="2" charset="-18"/>
              </a:rPr>
              <a:t> </a:t>
            </a:r>
            <a:r>
              <a:rPr lang="pl-PL" sz="2000" b="1" dirty="0">
                <a:solidFill>
                  <a:srgbClr val="29338A"/>
                </a:solidFill>
                <a:latin typeface="Nunito Sans" panose="00000500000000000000" pitchFamily="2" charset="-18"/>
              </a:rPr>
              <a:t>- 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Rozporządzenie Rady Ministrów z dnia 10 września 2019 r. w sprawie przedsięwzięć mogących znacząco oddziaływać na środowisko (z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późn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. zm.)</a:t>
            </a:r>
            <a:endParaRPr lang="pl-PL" sz="2000" baseline="30000" dirty="0">
              <a:solidFill>
                <a:srgbClr val="29338A"/>
              </a:solidFill>
              <a:latin typeface="Nunito Sans" panose="00000500000000000000" pitchFamily="2" charset="-18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97565" y="2210852"/>
            <a:ext cx="11794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29338A"/>
                </a:solidFill>
                <a:latin typeface="Nunito Sans" panose="00000500000000000000" pitchFamily="2" charset="-18"/>
              </a:rPr>
              <a:t>Część B Pkt 2.1 </a:t>
            </a:r>
            <a:r>
              <a:rPr lang="pl-PL" sz="2000" i="1" dirty="0">
                <a:solidFill>
                  <a:srgbClr val="29338A"/>
                </a:solidFill>
                <a:latin typeface="Nunito Sans" panose="00000500000000000000" pitchFamily="2" charset="-18"/>
              </a:rPr>
              <a:t>w zakresie Public </a:t>
            </a:r>
            <a:r>
              <a:rPr lang="pl-PL" sz="2000" i="1" dirty="0" err="1">
                <a:solidFill>
                  <a:srgbClr val="29338A"/>
                </a:solidFill>
                <a:latin typeface="Nunito Sans" panose="00000500000000000000" pitchFamily="2" charset="-18"/>
              </a:rPr>
              <a:t>conslultation</a:t>
            </a:r>
            <a:endParaRPr lang="pl-PL" sz="2000" i="1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29338A"/>
                </a:solidFill>
                <a:latin typeface="Nunito Sans" panose="00000500000000000000" pitchFamily="2" charset="-18"/>
              </a:rPr>
              <a:t>Cześć B pkt 4.3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Social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,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environmental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and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other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impacts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– w zakresie wpływu na środowisko, w tym klimat i adaptację do zmian klimatu</a:t>
            </a:r>
          </a:p>
          <a:p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36093" y="1414380"/>
            <a:ext cx="10351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</a:rPr>
              <a:t>Punkty do wypełnienia poza Environmental </a:t>
            </a:r>
            <a:r>
              <a:rPr lang="pl-PL" sz="2800" b="1" dirty="0" err="1">
                <a:solidFill>
                  <a:srgbClr val="29338A"/>
                </a:solidFill>
                <a:latin typeface="Nunito Sans" panose="00000500000000000000" pitchFamily="2" charset="-18"/>
              </a:rPr>
              <a:t>Compliance</a:t>
            </a:r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</a:rPr>
              <a:t> File: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97566" y="3814588"/>
            <a:ext cx="5829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29338A"/>
                </a:solidFill>
                <a:latin typeface="Nunito Sans" panose="00000500000000000000" pitchFamily="2" charset="-18"/>
              </a:rPr>
              <a:t>Formularz </a:t>
            </a:r>
            <a:r>
              <a:rPr lang="pl-PL" sz="2000" b="1" dirty="0" err="1">
                <a:solidFill>
                  <a:srgbClr val="29338A"/>
                </a:solidFill>
                <a:latin typeface="Nunito Sans" panose="00000500000000000000" pitchFamily="2" charset="-18"/>
              </a:rPr>
              <a:t>Environmental</a:t>
            </a:r>
            <a:r>
              <a:rPr lang="pl-PL" sz="2000" b="1" dirty="0">
                <a:solidFill>
                  <a:srgbClr val="29338A"/>
                </a:solidFill>
                <a:latin typeface="Nunito Sans" panose="00000500000000000000" pitchFamily="2" charset="-18"/>
              </a:rPr>
              <a:t> </a:t>
            </a:r>
            <a:r>
              <a:rPr lang="pl-PL" sz="2000" b="1" dirty="0" err="1">
                <a:solidFill>
                  <a:srgbClr val="29338A"/>
                </a:solidFill>
                <a:latin typeface="Nunito Sans" panose="00000500000000000000" pitchFamily="2" charset="-18"/>
              </a:rPr>
              <a:t>Compliance</a:t>
            </a:r>
            <a:r>
              <a:rPr lang="pl-PL" sz="2000" b="1" dirty="0">
                <a:solidFill>
                  <a:srgbClr val="29338A"/>
                </a:solidFill>
                <a:latin typeface="Nunito Sans" panose="00000500000000000000" pitchFamily="2" charset="-18"/>
              </a:rPr>
              <a:t> File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musi być spójny z pozostałymi częściami wniosku </a:t>
            </a:r>
            <a:endParaRPr lang="pl-PL" sz="2000" b="1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</p:txBody>
      </p:sp>
      <p:pic>
        <p:nvPicPr>
          <p:cNvPr id="8" name="Obraz 7" descr="grafika obrazująca pracę zespołową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3" y="3534291"/>
            <a:ext cx="3244368" cy="23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39129" y="1121526"/>
            <a:ext cx="9635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</a:rPr>
              <a:t>Readiness and </a:t>
            </a:r>
            <a:r>
              <a:rPr lang="pl-PL" sz="2800" b="1" dirty="0" err="1">
                <a:solidFill>
                  <a:srgbClr val="29338A"/>
                </a:solidFill>
                <a:latin typeface="Nunito Sans" panose="00000500000000000000" pitchFamily="2" charset="-18"/>
              </a:rPr>
              <a:t>technical</a:t>
            </a:r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</a:rPr>
              <a:t> </a:t>
            </a:r>
            <a:r>
              <a:rPr lang="pl-PL" sz="2800" b="1" dirty="0" err="1">
                <a:solidFill>
                  <a:srgbClr val="29338A"/>
                </a:solidFill>
                <a:latin typeface="Nunito Sans" panose="00000500000000000000" pitchFamily="2" charset="-18"/>
              </a:rPr>
              <a:t>maturity</a:t>
            </a:r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</a:rPr>
              <a:t> -&gt; Public </a:t>
            </a:r>
            <a:r>
              <a:rPr lang="pl-PL" sz="2800" b="1" dirty="0" err="1">
                <a:solidFill>
                  <a:srgbClr val="29338A"/>
                </a:solidFill>
                <a:latin typeface="Nunito Sans" panose="00000500000000000000" pitchFamily="2" charset="-18"/>
              </a:rPr>
              <a:t>consultation</a:t>
            </a:r>
            <a:endParaRPr lang="pl-PL" sz="2800" b="1" dirty="0">
              <a:solidFill>
                <a:srgbClr val="29338A"/>
              </a:solidFill>
              <a:latin typeface="Nunito Sans" panose="00000500000000000000" pitchFamily="2" charset="-1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39129" y="2017436"/>
            <a:ext cx="9429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Dla projektów dla których była uzyskana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dśu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po przeprowadzeniu procedury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ooś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, należy opisać głównie konsultacje społeczne jakie były prowadzone ze społeczeństwem na etapie tej procedury.</a:t>
            </a:r>
          </a:p>
        </p:txBody>
      </p:sp>
      <p:pic>
        <p:nvPicPr>
          <p:cNvPr id="7" name="Obraz 6" descr="grafika obrazująca różne typy ludzi, w  tym z niepełnosprawnościam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483" y="4599847"/>
            <a:ext cx="4842594" cy="168041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39129" y="3294590"/>
            <a:ext cx="11282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Dla projektów dla których nie była uzyskana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dśu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lub została wydana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dśu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dla której właściwy organ stwierdził brak konieczności przeprowadzenia procedury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ooś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, należy opisać wszystkie działania w zakresie informowania społeczeństwa jakie były lub będą wykonane na etapie przygotowania projektu. Można w tym punkcie opisać również etap konsultacji społecznych prowadzonych na etapie strategicznej oceny oddziaływania </a:t>
            </a:r>
          </a:p>
          <a:p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    na środowisko planu lub programu w który wpisuje się </a:t>
            </a:r>
          </a:p>
          <a:p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    dany projekt</a:t>
            </a:r>
          </a:p>
        </p:txBody>
      </p:sp>
      <p:sp>
        <p:nvSpPr>
          <p:cNvPr id="9" name="Prostokąt 8"/>
          <p:cNvSpPr/>
          <p:nvPr/>
        </p:nvSpPr>
        <p:spPr>
          <a:xfrm>
            <a:off x="10241980" y="495649"/>
            <a:ext cx="1325699" cy="733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Pkt B.2.1</a:t>
            </a:r>
          </a:p>
        </p:txBody>
      </p:sp>
    </p:spTree>
    <p:extLst>
      <p:ext uri="{BB962C8B-B14F-4D97-AF65-F5344CB8AC3E}">
        <p14:creationId xmlns:p14="http://schemas.microsoft.com/office/powerpoint/2010/main" val="212212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94" y="71041"/>
            <a:ext cx="2060164" cy="567292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15644" y="2383177"/>
            <a:ext cx="3484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>
                <a:solidFill>
                  <a:srgbClr val="29338A"/>
                </a:solidFill>
                <a:latin typeface="Nunito Sans" panose="00000500000000000000" pitchFamily="2" charset="-18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dirty="0"/>
              <a:t>Wpływ na klimat</a:t>
            </a:r>
            <a:endParaRPr lang="pl-PL" alt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4732" y="587910"/>
            <a:ext cx="5904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en-US" sz="2800" b="1" dirty="0">
                <a:solidFill>
                  <a:srgbClr val="29338A"/>
                </a:solidFill>
                <a:latin typeface="Nunito Sans" panose="00000500000000000000" pitchFamily="2" charset="-18"/>
              </a:rPr>
              <a:t>Social, environmental and other impacts </a:t>
            </a:r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</a:rPr>
              <a:t> -&gt; Climate </a:t>
            </a:r>
            <a:r>
              <a:rPr lang="pl-PL" sz="2800" b="1" dirty="0" err="1">
                <a:solidFill>
                  <a:srgbClr val="29338A"/>
                </a:solidFill>
                <a:latin typeface="Nunito Sans" panose="00000500000000000000" pitchFamily="2" charset="-18"/>
              </a:rPr>
              <a:t>change</a:t>
            </a:r>
            <a:endParaRPr lang="pl-PL" sz="2800" b="1" dirty="0">
              <a:solidFill>
                <a:srgbClr val="29338A"/>
              </a:solidFill>
              <a:latin typeface="Nunito Sans" panose="00000500000000000000" pitchFamily="2" charset="-18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238582" y="3264331"/>
            <a:ext cx="348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>
                <a:solidFill>
                  <a:srgbClr val="29338A"/>
                </a:solidFill>
                <a:latin typeface="Nunito Sans" panose="00000500000000000000" pitchFamily="2" charset="-18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dirty="0"/>
              <a:t>Wrażliwość/odporność na czynniki klimatyczne</a:t>
            </a:r>
            <a:endParaRPr lang="pl-PL" alt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6079300" y="4481682"/>
            <a:ext cx="4022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>
                <a:solidFill>
                  <a:srgbClr val="29338A"/>
                </a:solidFill>
                <a:latin typeface="Nunito Sans" panose="00000500000000000000" pitchFamily="2" charset="-18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dirty="0"/>
              <a:t>Adaptacja do zmian klimatu</a:t>
            </a:r>
            <a:endParaRPr lang="pl-PL" alt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</p:txBody>
      </p:sp>
      <p:sp>
        <p:nvSpPr>
          <p:cNvPr id="6" name="Wygięta strzałka 5"/>
          <p:cNvSpPr/>
          <p:nvPr/>
        </p:nvSpPr>
        <p:spPr>
          <a:xfrm rot="5400000">
            <a:off x="3283989" y="2591081"/>
            <a:ext cx="497425" cy="36803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Wygięta strzałka 11"/>
          <p:cNvSpPr/>
          <p:nvPr/>
        </p:nvSpPr>
        <p:spPr>
          <a:xfrm rot="5400000">
            <a:off x="6474853" y="3815710"/>
            <a:ext cx="497425" cy="36803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7" name="Obraz 16" descr="grafika obrazująca klimat - śni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13" y="4538030"/>
            <a:ext cx="1426029" cy="1426029"/>
          </a:xfrm>
          <a:prstGeom prst="rect">
            <a:avLst/>
          </a:prstGeom>
        </p:spPr>
      </p:pic>
      <p:pic>
        <p:nvPicPr>
          <p:cNvPr id="18" name="Obraz 17" descr="grafika obrazująca klimat - deszczowa chmur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4" y="3800133"/>
            <a:ext cx="1828800" cy="1665514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9971313" y="313351"/>
            <a:ext cx="1641385" cy="7292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Pkt B.4.3</a:t>
            </a:r>
          </a:p>
        </p:txBody>
      </p:sp>
      <p:pic>
        <p:nvPicPr>
          <p:cNvPr id="14" name="Obraz 13" descr="grafika obrazująca klimat - słoń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73" y="1489526"/>
            <a:ext cx="1694928" cy="17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2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pic>
        <p:nvPicPr>
          <p:cNvPr id="5" name="Obraz 4" descr="książka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35" y="3640857"/>
            <a:ext cx="4391465" cy="26028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398" y="946739"/>
            <a:ext cx="3450773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  <a:ea typeface="+mn-ea"/>
                <a:cs typeface="+mn-cs"/>
              </a:rPr>
              <a:t>Formularz ECF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711" y="1907448"/>
            <a:ext cx="10515600" cy="3893726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29338A"/>
                </a:solidFill>
              </a:rPr>
              <a:t>prawidłowa kwalifikacja przedsięwzięcia</a:t>
            </a:r>
          </a:p>
          <a:p>
            <a:pPr marL="0" indent="0">
              <a:buNone/>
            </a:pPr>
            <a:endParaRPr lang="pl-PL" dirty="0">
              <a:solidFill>
                <a:srgbClr val="29338A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29338A"/>
                </a:solidFill>
              </a:rPr>
              <a:t>Zgodność z dyrektywą SEA (2001/42/WE) – link do: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sprawozdania z przebiegu konsultacji społecznych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streszczenia w języku niespecjalistycznym prognozy oddziaływania na środowisko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informacji na temat opinii organów współuczestniczących w postępowaniu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obwieszczenia o przyjęciu dokumentu strategicznego (np. obwieszczenie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o przyjęciu uchwały przez Sejmik czy uchwały RM)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6499" y="6259698"/>
            <a:ext cx="15058425" cy="6889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9595946" y="2912438"/>
            <a:ext cx="1638110" cy="733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ECF – Pkt 3</a:t>
            </a:r>
          </a:p>
        </p:txBody>
      </p:sp>
      <p:sp>
        <p:nvSpPr>
          <p:cNvPr id="8" name="Prostokąt 7"/>
          <p:cNvSpPr/>
          <p:nvPr/>
        </p:nvSpPr>
        <p:spPr>
          <a:xfrm>
            <a:off x="6823865" y="781923"/>
            <a:ext cx="1325699" cy="733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ECF – Pkt 2</a:t>
            </a:r>
          </a:p>
        </p:txBody>
      </p:sp>
    </p:spTree>
    <p:extLst>
      <p:ext uri="{BB962C8B-B14F-4D97-AF65-F5344CB8AC3E}">
        <p14:creationId xmlns:p14="http://schemas.microsoft.com/office/powerpoint/2010/main" val="377492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388" y="6296527"/>
            <a:ext cx="15052924" cy="69238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19959" y="1309998"/>
            <a:ext cx="9122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</a:rPr>
              <a:t>Development </a:t>
            </a:r>
            <a:r>
              <a:rPr lang="pl-PL" sz="2800" b="1" dirty="0" err="1">
                <a:solidFill>
                  <a:srgbClr val="29338A"/>
                </a:solidFill>
                <a:latin typeface="Nunito Sans" panose="00000500000000000000" pitchFamily="2" charset="-18"/>
              </a:rPr>
              <a:t>Consent</a:t>
            </a:r>
            <a:endParaRPr lang="pl-PL" sz="2800" b="1" dirty="0">
              <a:solidFill>
                <a:srgbClr val="29338A"/>
              </a:solidFill>
              <a:latin typeface="Nunito Sans" panose="00000500000000000000" pitchFamily="2" charset="-18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19959" y="2058841"/>
            <a:ext cx="1075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…. oznacza decyzję właściwego organu lub  organów, na podstawie której wykonawca otrzymuje prawo do wykonania przedsięwzięcia.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19959" y="3583451"/>
            <a:ext cx="5545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Dśu</a:t>
            </a:r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Postanowienie z etapu ponownej </a:t>
            </a: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ooś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(o ile była przeprowadzona)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 err="1">
                <a:solidFill>
                  <a:srgbClr val="29338A"/>
                </a:solidFill>
                <a:latin typeface="Nunito Sans" panose="00000500000000000000" pitchFamily="2" charset="-18"/>
              </a:rPr>
              <a:t>PnB</a:t>
            </a: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 / ZRID</a:t>
            </a:r>
          </a:p>
        </p:txBody>
      </p:sp>
      <p:pic>
        <p:nvPicPr>
          <p:cNvPr id="3" name="Obraz 2" descr="grafika obrazująca zagadnienia prawne - postać z paragrafe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91" y="2546180"/>
            <a:ext cx="3435569" cy="25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pic>
        <p:nvPicPr>
          <p:cNvPr id="9" name="Obraz 8" descr="Natura 2000 - grafika obrazująca deklarację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61" y="10410"/>
            <a:ext cx="2484068" cy="175566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319" y="6511810"/>
            <a:ext cx="15052924" cy="69238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50998" y="1242857"/>
            <a:ext cx="10165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srgbClr val="29338A"/>
                </a:solidFill>
                <a:latin typeface="Nunito Sans" panose="00000500000000000000" pitchFamily="2" charset="-18"/>
              </a:rPr>
              <a:t>Deklaracja Natura 2000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1820249"/>
            <a:ext cx="115279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W deklaracji Natura 2000 powinny znaleźć się wszystkie obszary Natura 2000 na które może projekt oddziaływać, a w szczególności obszary zlokalizowane w odległości do 5 km od inwestycji.</a:t>
            </a:r>
          </a:p>
          <a:p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Organ powinien przeanalizować wpływ projektu na prawidłowo wyznaczone oraz aktualne cele ochrony.</a:t>
            </a:r>
          </a:p>
          <a:p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Wszystkie obszary z Deklaracji Natura 2000 powinny mieć wyznaczone PZO (Plany Zadań Ochronnych) lub TCO (Tymczasowe Cele Ochrony). W przypadku ich braku - projekt może mieć problem z uzyskaniem dofinansowania ze środków UE.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>
              <a:solidFill>
                <a:srgbClr val="29338A"/>
              </a:solidFill>
              <a:latin typeface="Nunito Sans" panose="00000500000000000000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29338A"/>
                </a:solidFill>
                <a:latin typeface="Nunito Sans" panose="00000500000000000000" pitchFamily="2" charset="-18"/>
              </a:rPr>
              <a:t>Zgodnie z art. 30 ust 1 ustawy Prawo Ochrony Przyrody „Plan ochrony ustanowiony dla parku narodowego, rezerwatu przyrody lub parku krajobrazowego położonego w granicach obszaru Natura 2000, uwzględniający zakres, o którym mowa w art. 29, staje się planem ochrony dla tej części obszaru Natura 2000”.</a:t>
            </a:r>
          </a:p>
        </p:txBody>
      </p:sp>
    </p:spTree>
    <p:extLst>
      <p:ext uri="{BB962C8B-B14F-4D97-AF65-F5344CB8AC3E}">
        <p14:creationId xmlns:p14="http://schemas.microsoft.com/office/powerpoint/2010/main" val="14224148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6333</TotalTime>
  <Words>1297</Words>
  <Application>Microsoft Office PowerPoint</Application>
  <PresentationFormat>Panoramiczny</PresentationFormat>
  <Paragraphs>112</Paragraphs>
  <Slides>17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Nunito Sans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ECF</vt:lpstr>
      <vt:lpstr>Prezentacja programu PowerPoint</vt:lpstr>
      <vt:lpstr>Prezentacja programu PowerPoint</vt:lpstr>
      <vt:lpstr>Najczęstsze uwagi</vt:lpstr>
      <vt:lpstr>Załączniki – dokumentacja środowiskowa</vt:lpstr>
      <vt:lpstr>Prezentacja programu PowerPoint</vt:lpstr>
      <vt:lpstr>Prezentacja programu PowerPoint</vt:lpstr>
      <vt:lpstr>Przepisu ustawy ooś dotyczące obowiązku informacyjnego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Wasek</dc:creator>
  <cp:lastModifiedBy>Edyta Wieczorska</cp:lastModifiedBy>
  <cp:revision>174</cp:revision>
  <cp:lastPrinted>2018-10-13T15:16:53Z</cp:lastPrinted>
  <dcterms:created xsi:type="dcterms:W3CDTF">2016-12-22T09:07:14Z</dcterms:created>
  <dcterms:modified xsi:type="dcterms:W3CDTF">2022-10-28T09:29:45Z</dcterms:modified>
</cp:coreProperties>
</file>