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3" r:id="rId2"/>
    <p:sldMasterId id="2147483797" r:id="rId3"/>
    <p:sldMasterId id="2147485201" r:id="rId4"/>
  </p:sldMasterIdLst>
  <p:notesMasterIdLst>
    <p:notesMasterId r:id="rId90"/>
  </p:notesMasterIdLst>
  <p:sldIdLst>
    <p:sldId id="259" r:id="rId5"/>
    <p:sldId id="722" r:id="rId6"/>
    <p:sldId id="721" r:id="rId7"/>
    <p:sldId id="720" r:id="rId8"/>
    <p:sldId id="723" r:id="rId9"/>
    <p:sldId id="281" r:id="rId10"/>
    <p:sldId id="724" r:id="rId11"/>
    <p:sldId id="305" r:id="rId12"/>
    <p:sldId id="306" r:id="rId13"/>
    <p:sldId id="307" r:id="rId14"/>
    <p:sldId id="308" r:id="rId15"/>
    <p:sldId id="280" r:id="rId16"/>
    <p:sldId id="317" r:id="rId17"/>
    <p:sldId id="473" r:id="rId18"/>
    <p:sldId id="725" r:id="rId19"/>
    <p:sldId id="292" r:id="rId20"/>
    <p:sldId id="309" r:id="rId21"/>
    <p:sldId id="310" r:id="rId22"/>
    <p:sldId id="295" r:id="rId23"/>
    <p:sldId id="297" r:id="rId24"/>
    <p:sldId id="298" r:id="rId25"/>
    <p:sldId id="299" r:id="rId26"/>
    <p:sldId id="300" r:id="rId27"/>
    <p:sldId id="301" r:id="rId28"/>
    <p:sldId id="302" r:id="rId29"/>
    <p:sldId id="303" r:id="rId30"/>
    <p:sldId id="304" r:id="rId31"/>
    <p:sldId id="293" r:id="rId32"/>
    <p:sldId id="296" r:id="rId33"/>
    <p:sldId id="695" r:id="rId34"/>
    <p:sldId id="287" r:id="rId35"/>
    <p:sldId id="311" r:id="rId36"/>
    <p:sldId id="313" r:id="rId37"/>
    <p:sldId id="711" r:id="rId38"/>
    <p:sldId id="712" r:id="rId39"/>
    <p:sldId id="713" r:id="rId40"/>
    <p:sldId id="714" r:id="rId41"/>
    <p:sldId id="715" r:id="rId42"/>
    <p:sldId id="716" r:id="rId43"/>
    <p:sldId id="717" r:id="rId44"/>
    <p:sldId id="718" r:id="rId45"/>
    <p:sldId id="696" r:id="rId46"/>
    <p:sldId id="282" r:id="rId47"/>
    <p:sldId id="697" r:id="rId48"/>
    <p:sldId id="726" r:id="rId49"/>
    <p:sldId id="727" r:id="rId50"/>
    <p:sldId id="728" r:id="rId51"/>
    <p:sldId id="729" r:id="rId52"/>
    <p:sldId id="730" r:id="rId53"/>
    <p:sldId id="731" r:id="rId54"/>
    <p:sldId id="732" r:id="rId55"/>
    <p:sldId id="733" r:id="rId56"/>
    <p:sldId id="734" r:id="rId57"/>
    <p:sldId id="735" r:id="rId58"/>
    <p:sldId id="736" r:id="rId59"/>
    <p:sldId id="698" r:id="rId60"/>
    <p:sldId id="699" r:id="rId61"/>
    <p:sldId id="671" r:id="rId62"/>
    <p:sldId id="672" r:id="rId63"/>
    <p:sldId id="673" r:id="rId64"/>
    <p:sldId id="674" r:id="rId65"/>
    <p:sldId id="675" r:id="rId66"/>
    <p:sldId id="702" r:id="rId67"/>
    <p:sldId id="677" r:id="rId68"/>
    <p:sldId id="703" r:id="rId69"/>
    <p:sldId id="704" r:id="rId70"/>
    <p:sldId id="705" r:id="rId71"/>
    <p:sldId id="706" r:id="rId72"/>
    <p:sldId id="707" r:id="rId73"/>
    <p:sldId id="708" r:id="rId74"/>
    <p:sldId id="709" r:id="rId75"/>
    <p:sldId id="684" r:id="rId76"/>
    <p:sldId id="685" r:id="rId77"/>
    <p:sldId id="686" r:id="rId78"/>
    <p:sldId id="687" r:id="rId79"/>
    <p:sldId id="290" r:id="rId80"/>
    <p:sldId id="688" r:id="rId81"/>
    <p:sldId id="689" r:id="rId82"/>
    <p:sldId id="312" r:id="rId83"/>
    <p:sldId id="690" r:id="rId84"/>
    <p:sldId id="691" r:id="rId85"/>
    <p:sldId id="692" r:id="rId86"/>
    <p:sldId id="693" r:id="rId87"/>
    <p:sldId id="710" r:id="rId88"/>
    <p:sldId id="269" r:id="rId89"/>
  </p:sldIdLst>
  <p:sldSz cx="9144000" cy="6858000" type="screen4x3"/>
  <p:notesSz cx="6858000" cy="9144000"/>
  <p:defaultTextStyle>
    <a:defPPr>
      <a:defRPr lang="pl-PL"/>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usz Karpinski" initials="" lastIdx="3" clrIdx="0"/>
  <p:cmAuthor id="2" name="Karpiński Juliusz" initials="" lastIdx="1" clrIdx="1"/>
  <p:cmAuthor id="3" name="Przydróżny Jacek" initial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68B32"/>
    <a:srgbClr val="C49500"/>
    <a:srgbClr val="172C85"/>
    <a:srgbClr val="0B4F9D"/>
    <a:srgbClr val="CC00FF"/>
    <a:srgbClr val="FF9900"/>
    <a:srgbClr val="CC0000"/>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1160" autoAdjust="0"/>
    <p:restoredTop sz="94622" autoAdjust="0"/>
  </p:normalViewPr>
  <p:slideViewPr>
    <p:cSldViewPr>
      <p:cViewPr varScale="1">
        <p:scale>
          <a:sx n="24" d="100"/>
          <a:sy n="24" d="100"/>
        </p:scale>
        <p:origin x="932" y="2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notesMaster" Target="notesMasters/notesMaster1.xml"/><Relationship Id="rId95" Type="http://schemas.openxmlformats.org/officeDocument/2006/relationships/tableStyles" Target="tableStyles.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presProps" Target="presProps.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s>
</file>

<file path=ppt/diagrams/_rels/data1.xml.rels><?xml version="1.0" encoding="UTF-8" standalone="yes"?>
<Relationships xmlns="http://schemas.openxmlformats.org/package/2006/relationships"><Relationship Id="rId3" Type="http://schemas.openxmlformats.org/officeDocument/2006/relationships/hyperlink" Target="https://webgate.ec.europa.eu/funding-tenders-opportunities/display/OM/Grants" TargetMode="External"/><Relationship Id="rId7" Type="http://schemas.openxmlformats.org/officeDocument/2006/relationships/hyperlink" Target="https://ec.europa.eu/info/funding-tenders/opportunities/portal/screen/support/faq;type=0,1;categories=;tenders=;programme=43251567;keyword=;freeTextSearchKeyword=CEF-T;matchWholeText=true;period=2021%20-%202027;status=0;sortQuery=relevance;faqListKey=faqSearchTablePageState" TargetMode="External"/><Relationship Id="rId2" Type="http://schemas.openxmlformats.org/officeDocument/2006/relationships/hyperlink" Target="https://ec.europa.eu/info/funding-tenders/opportunities/portal/screen/opportunities/topic-search;callCode=null;freeTextSearchKeyword=;matchWholeText=true;typeCodes=0,1,2,8;statusCodes=31094502;programmePeriod=2021%20-%202027;programCcm2Id=43251567;programDivisionCode=null;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 Id="rId1" Type="http://schemas.openxmlformats.org/officeDocument/2006/relationships/hyperlink" Target="https://cinea.ec.europa.eu/funding-opportunities/calls-proposals/2022-cef-transport-call_en" TargetMode="External"/><Relationship Id="rId6" Type="http://schemas.openxmlformats.org/officeDocument/2006/relationships/hyperlink" Target="https://ec.europa.eu/info/funding-tenders/opportunities/portal/screen/how-to-participate/reference-documents" TargetMode="External"/><Relationship Id="rId5" Type="http://schemas.openxmlformats.org/officeDocument/2006/relationships/hyperlink" Target="https://webcast.ec.europa.eu/2022-cef-transport-call-virtual-info-day-22-10-05" TargetMode="External"/><Relationship Id="rId4" Type="http://schemas.openxmlformats.org/officeDocument/2006/relationships/hyperlink" Target="https://cinea.ec.europa.eu/news-events/events/2022-cef-transport-call-info-day-2022-10-05_en" TargetMode="External"/></Relationships>
</file>

<file path=ppt/diagrams/_rels/data11.xml.rels><?xml version="1.0" encoding="UTF-8" standalone="yes"?>
<Relationships xmlns="http://schemas.openxmlformats.org/package/2006/relationships"><Relationship Id="rId1" Type="http://schemas.openxmlformats.org/officeDocument/2006/relationships/hyperlink" Target="https://ec.europa.eu/info/funding-tenders/opportunities/docs/2021-2027/common/guidance/aga_en.pdf" TargetMode="External"/></Relationships>
</file>

<file path=ppt/diagrams/_rels/data21.xml.rels><?xml version="1.0" encoding="UTF-8" standalone="yes"?>
<Relationships xmlns="http://schemas.openxmlformats.org/package/2006/relationships"><Relationship Id="rId1" Type="http://schemas.openxmlformats.org/officeDocument/2006/relationships/hyperlink" Target="https://www.pois.gov.pl/strony/o-programie/dokumenty/niebieskie-ksiegi-dla-projektow-w-sektorze-transportu-publicznego-infrastruktury-drogowej-oraz-kolejowej/" TargetMode="External"/></Relationships>
</file>

<file path=ppt/diagrams/_rels/data3.xml.rels><?xml version="1.0" encoding="UTF-8" standalone="yes"?>
<Relationships xmlns="http://schemas.openxmlformats.org/package/2006/relationships"><Relationship Id="rId1" Type="http://schemas.openxmlformats.org/officeDocument/2006/relationships/hyperlink" Target="mailto:cef@mfipr.gov.pl" TargetMode="External"/></Relationships>
</file>

<file path=ppt/diagrams/_rels/data4.xml.rels><?xml version="1.0" encoding="UTF-8" standalone="yes"?>
<Relationships xmlns="http://schemas.openxmlformats.org/package/2006/relationships"><Relationship Id="rId2" Type="http://schemas.openxmlformats.org/officeDocument/2006/relationships/hyperlink" Target="https://www.funduszeeuropejskie.gov.pl/media/109763/Umowa_Partnerstwa_na_lata_2021_2027.pdf" TargetMode="External"/><Relationship Id="rId1" Type="http://schemas.openxmlformats.org/officeDocument/2006/relationships/hyperlink" Target="https://ec.europa.eu/transport/infrastructure/tentec/tentec-portal/map/maps.html"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https://webgate.ec.europa.eu/funding-tenders-opportunities/display/OM/Grants" TargetMode="External"/><Relationship Id="rId7" Type="http://schemas.openxmlformats.org/officeDocument/2006/relationships/hyperlink" Target="https://ec.europa.eu/info/funding-tenders/opportunities/portal/screen/support/faq;type=0,1;categories=;tenders=;programme=43251567;keyword=;freeTextSearchKeyword=CEF-T;matchWholeText=true;period=2021%20-%202027;status=0;sortQuery=relevance;faqListKey=faqSearchTablePageState" TargetMode="External"/><Relationship Id="rId2" Type="http://schemas.openxmlformats.org/officeDocument/2006/relationships/hyperlink" Target="https://ec.europa.eu/info/funding-tenders/opportunities/portal/screen/opportunities/topic-search;callCode=null;freeTextSearchKeyword=;matchWholeText=true;typeCodes=0,1,2,8;statusCodes=31094502;programmePeriod=2021%20-%202027;programCcm2Id=43251567;programDivisionCode=null;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 Id="rId1" Type="http://schemas.openxmlformats.org/officeDocument/2006/relationships/hyperlink" Target="https://cinea.ec.europa.eu/funding-opportunities/calls-proposals/2022-cef-transport-call_en" TargetMode="External"/><Relationship Id="rId6" Type="http://schemas.openxmlformats.org/officeDocument/2006/relationships/hyperlink" Target="https://ec.europa.eu/info/funding-tenders/opportunities/portal/screen/how-to-participate/reference-documents" TargetMode="External"/><Relationship Id="rId5" Type="http://schemas.openxmlformats.org/officeDocument/2006/relationships/hyperlink" Target="https://webcast.ec.europa.eu/2022-cef-transport-call-virtual-info-day-22-10-05" TargetMode="External"/><Relationship Id="rId4" Type="http://schemas.openxmlformats.org/officeDocument/2006/relationships/hyperlink" Target="https://cinea.ec.europa.eu/news-events/events/2022-cef-transport-call-info-day-2022-10-05_en" TargetMode="External"/></Relationships>
</file>

<file path=ppt/diagrams/_rels/drawing11.xml.rels><?xml version="1.0" encoding="UTF-8" standalone="yes"?>
<Relationships xmlns="http://schemas.openxmlformats.org/package/2006/relationships"><Relationship Id="rId1" Type="http://schemas.openxmlformats.org/officeDocument/2006/relationships/hyperlink" Target="https://ec.europa.eu/info/funding-tenders/opportunities/docs/2021-2027/common/guidance/aga_en.pdf" TargetMode="External"/></Relationships>
</file>

<file path=ppt/diagrams/_rels/drawing21.xml.rels><?xml version="1.0" encoding="UTF-8" standalone="yes"?>
<Relationships xmlns="http://schemas.openxmlformats.org/package/2006/relationships"><Relationship Id="rId1" Type="http://schemas.openxmlformats.org/officeDocument/2006/relationships/hyperlink" Target="https://www.pois.gov.pl/strony/o-programie/dokumenty/niebieskie-ksiegi-dla-projektow-w-sektorze-transportu-publicznego-infrastruktury-drogowej-oraz-kolejowej/" TargetMode="External"/></Relationships>
</file>

<file path=ppt/diagrams/_rels/drawing3.xml.rels><?xml version="1.0" encoding="UTF-8" standalone="yes"?>
<Relationships xmlns="http://schemas.openxmlformats.org/package/2006/relationships"><Relationship Id="rId1" Type="http://schemas.openxmlformats.org/officeDocument/2006/relationships/hyperlink" Target="mailto:cef@mfipr.gov.pl" TargetMode="External"/></Relationships>
</file>

<file path=ppt/diagrams/_rels/drawing4.xml.rels><?xml version="1.0" encoding="UTF-8" standalone="yes"?>
<Relationships xmlns="http://schemas.openxmlformats.org/package/2006/relationships"><Relationship Id="rId2" Type="http://schemas.openxmlformats.org/officeDocument/2006/relationships/hyperlink" Target="https://www.funduszeeuropejskie.gov.pl/media/109763/Umowa_Partnerstwa_na_lata_2021_2027.pdf" TargetMode="External"/><Relationship Id="rId1" Type="http://schemas.openxmlformats.org/officeDocument/2006/relationships/hyperlink" Target="https://ec.europa.eu/transport/infrastructure/tentec/tentec-portal/map/maps.html" TargetMode="Externa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E4828B-5E34-43DB-85B6-8614FE9FF99F}" type="doc">
      <dgm:prSet loTypeId="urn:microsoft.com/office/officeart/2005/8/layout/hProcess9" loCatId="process" qsTypeId="urn:microsoft.com/office/officeart/2005/8/quickstyle/3d2" qsCatId="3D" csTypeId="urn:microsoft.com/office/officeart/2005/8/colors/colorful3" csCatId="colorful" phldr="1"/>
      <dgm:spPr/>
      <dgm:t>
        <a:bodyPr/>
        <a:lstStyle/>
        <a:p>
          <a:endParaRPr lang="pl-PL"/>
        </a:p>
      </dgm:t>
    </dgm:pt>
    <dgm:pt modelId="{D3E608A4-8FD5-4E36-8E3A-07A03706B828}">
      <dgm:prSet/>
      <dgm:spPr/>
      <dgm:t>
        <a:bodyPr/>
        <a:lstStyle/>
        <a:p>
          <a:pPr rtl="0"/>
          <a:r>
            <a:rPr lang="pl-PL" b="1" dirty="0"/>
            <a:t>13.09.2022 </a:t>
          </a:r>
        </a:p>
        <a:p>
          <a:pPr rtl="0"/>
          <a:r>
            <a:rPr lang="pl-PL" b="1" dirty="0"/>
            <a:t>Ogłoszenie naboru</a:t>
          </a:r>
        </a:p>
        <a:p>
          <a:pPr rtl="0"/>
          <a:r>
            <a:rPr lang="pl-PL" dirty="0"/>
            <a:t>- strona </a:t>
          </a:r>
          <a:r>
            <a:rPr lang="pl-PL" dirty="0">
              <a:hlinkClick xmlns:r="http://schemas.openxmlformats.org/officeDocument/2006/relationships" r:id="rId1"/>
            </a:rPr>
            <a:t>CINEA</a:t>
          </a:r>
          <a:endParaRPr lang="pl-PL" dirty="0"/>
        </a:p>
        <a:p>
          <a:pPr rtl="0"/>
          <a:r>
            <a:rPr lang="pl-PL" dirty="0"/>
            <a:t>- portal </a:t>
          </a:r>
          <a:r>
            <a:rPr lang="pl-PL" dirty="0">
              <a:hlinkClick xmlns:r="http://schemas.openxmlformats.org/officeDocument/2006/relationships" r:id="rId2"/>
            </a:rPr>
            <a:t>SEDIA</a:t>
          </a:r>
          <a:endParaRPr lang="pl-PL" dirty="0"/>
        </a:p>
        <a:p>
          <a:pPr rtl="0"/>
          <a:r>
            <a:rPr lang="pl-PL" dirty="0">
              <a:hlinkClick xmlns:r="http://schemas.openxmlformats.org/officeDocument/2006/relationships" r:id="rId3"/>
            </a:rPr>
            <a:t>- manual</a:t>
          </a:r>
          <a:endParaRPr lang="pl-PL" dirty="0"/>
        </a:p>
      </dgm:t>
    </dgm:pt>
    <dgm:pt modelId="{AA624283-328A-410A-8CDF-14C131F0D22D}" type="parTrans" cxnId="{97B1F657-15BA-4218-8639-0A570F052261}">
      <dgm:prSet/>
      <dgm:spPr/>
      <dgm:t>
        <a:bodyPr/>
        <a:lstStyle/>
        <a:p>
          <a:endParaRPr lang="pl-PL"/>
        </a:p>
      </dgm:t>
    </dgm:pt>
    <dgm:pt modelId="{5483FA7D-EDDE-4AB4-AB60-A544F205E649}" type="sibTrans" cxnId="{97B1F657-15BA-4218-8639-0A570F052261}">
      <dgm:prSet/>
      <dgm:spPr/>
      <dgm:t>
        <a:bodyPr/>
        <a:lstStyle/>
        <a:p>
          <a:endParaRPr lang="pl-PL"/>
        </a:p>
      </dgm:t>
    </dgm:pt>
    <dgm:pt modelId="{C5CE5FB5-2D03-47A1-8063-59A10CEBF392}">
      <dgm:prSet/>
      <dgm:spPr/>
      <dgm:t>
        <a:bodyPr/>
        <a:lstStyle/>
        <a:p>
          <a:pPr rtl="0"/>
          <a:r>
            <a:rPr lang="pl-PL" b="1" dirty="0"/>
            <a:t>05.10.2022 </a:t>
          </a:r>
        </a:p>
        <a:p>
          <a:pPr rtl="0"/>
          <a:r>
            <a:rPr lang="pl-PL" b="1" dirty="0"/>
            <a:t>Info Day</a:t>
          </a:r>
        </a:p>
        <a:p>
          <a:pPr rtl="0"/>
          <a:r>
            <a:rPr lang="pl-PL" dirty="0"/>
            <a:t>-</a:t>
          </a:r>
          <a:r>
            <a:rPr lang="pl-PL" dirty="0">
              <a:hlinkClick xmlns:r="http://schemas.openxmlformats.org/officeDocument/2006/relationships" r:id="rId4"/>
            </a:rPr>
            <a:t> prezentacje</a:t>
          </a:r>
          <a:br>
            <a:rPr lang="pl-PL" dirty="0"/>
          </a:br>
          <a:r>
            <a:rPr lang="pl-PL" dirty="0">
              <a:hlinkClick xmlns:r="http://schemas.openxmlformats.org/officeDocument/2006/relationships" r:id="rId5"/>
            </a:rPr>
            <a:t>- nagranie</a:t>
          </a:r>
          <a:br>
            <a:rPr lang="pl-PL" dirty="0"/>
          </a:br>
          <a:r>
            <a:rPr lang="pl-PL" dirty="0">
              <a:hlinkClick xmlns:r="http://schemas.openxmlformats.org/officeDocument/2006/relationships" r:id="rId6"/>
            </a:rPr>
            <a:t>- dokumenty</a:t>
          </a:r>
          <a:endParaRPr lang="pl-PL" dirty="0"/>
        </a:p>
      </dgm:t>
    </dgm:pt>
    <dgm:pt modelId="{970529E6-DFA2-47B7-886D-D41A5FF7A819}" type="parTrans" cxnId="{AF28EC71-0CAD-4C90-A898-A379462BC7B5}">
      <dgm:prSet/>
      <dgm:spPr/>
      <dgm:t>
        <a:bodyPr/>
        <a:lstStyle/>
        <a:p>
          <a:endParaRPr lang="pl-PL"/>
        </a:p>
      </dgm:t>
    </dgm:pt>
    <dgm:pt modelId="{A0D427C3-1DF2-4402-99B3-2318409F863A}" type="sibTrans" cxnId="{AF28EC71-0CAD-4C90-A898-A379462BC7B5}">
      <dgm:prSet/>
      <dgm:spPr/>
      <dgm:t>
        <a:bodyPr/>
        <a:lstStyle/>
        <a:p>
          <a:endParaRPr lang="pl-PL"/>
        </a:p>
      </dgm:t>
    </dgm:pt>
    <dgm:pt modelId="{FB7E67D3-9292-4AA0-9308-525A77C45445}">
      <dgm:prSet/>
      <dgm:spPr/>
      <dgm:t>
        <a:bodyPr/>
        <a:lstStyle/>
        <a:p>
          <a:pPr rtl="0"/>
          <a:r>
            <a:rPr lang="pl-PL" b="1" dirty="0"/>
            <a:t>05.01.2023</a:t>
          </a:r>
        </a:p>
        <a:p>
          <a:pPr rtl="0"/>
          <a:r>
            <a:rPr lang="pl-PL" b="1" dirty="0"/>
            <a:t>Przesłanie pytań do CINEA </a:t>
          </a:r>
          <a:r>
            <a:rPr lang="pl-PL" dirty="0"/>
            <a:t>(</a:t>
          </a:r>
          <a:r>
            <a:rPr lang="en-GB" dirty="0"/>
            <a:t>CINEA-CEFTRANSPORT-CALLS@ec.europa.eu</a:t>
          </a:r>
          <a:r>
            <a:rPr lang="pl-PL" dirty="0"/>
            <a:t>)</a:t>
          </a:r>
          <a:br>
            <a:rPr lang="pl-PL" dirty="0"/>
          </a:br>
          <a:r>
            <a:rPr lang="pl-PL" dirty="0"/>
            <a:t>- odpowiedzi </a:t>
          </a:r>
          <a:r>
            <a:rPr lang="pl-PL" dirty="0">
              <a:hlinkClick xmlns:r="http://schemas.openxmlformats.org/officeDocument/2006/relationships" r:id="rId7"/>
            </a:rPr>
            <a:t>w FAQ</a:t>
          </a:r>
          <a:endParaRPr lang="pl-PL" dirty="0"/>
        </a:p>
      </dgm:t>
    </dgm:pt>
    <dgm:pt modelId="{884E7BB3-D864-4CD2-972E-B5DAAFDAD1AE}" type="parTrans" cxnId="{E4D1CFD6-F82E-405F-893E-DDE552678F74}">
      <dgm:prSet/>
      <dgm:spPr/>
      <dgm:t>
        <a:bodyPr/>
        <a:lstStyle/>
        <a:p>
          <a:endParaRPr lang="pl-PL"/>
        </a:p>
      </dgm:t>
    </dgm:pt>
    <dgm:pt modelId="{D0620F95-BFA2-4A0F-B8CC-C8F4FBA8BFC6}" type="sibTrans" cxnId="{E4D1CFD6-F82E-405F-893E-DDE552678F74}">
      <dgm:prSet/>
      <dgm:spPr/>
      <dgm:t>
        <a:bodyPr/>
        <a:lstStyle/>
        <a:p>
          <a:endParaRPr lang="pl-PL"/>
        </a:p>
      </dgm:t>
    </dgm:pt>
    <dgm:pt modelId="{CBE68CB6-1249-4D2D-AD76-DB68BE456E74}">
      <dgm:prSet custT="1"/>
      <dgm:spPr>
        <a:solidFill>
          <a:schemeClr val="accent5">
            <a:lumMod val="60000"/>
            <a:lumOff val="40000"/>
          </a:schemeClr>
        </a:solidFill>
      </dgm:spPr>
      <dgm:t>
        <a:bodyPr/>
        <a:lstStyle/>
        <a:p>
          <a:pPr rtl="0"/>
          <a:r>
            <a:rPr lang="pl-PL" sz="1600" b="1" dirty="0">
              <a:solidFill>
                <a:srgbClr val="FF0000"/>
              </a:solidFill>
            </a:rPr>
            <a:t>18.01.2023 17:00</a:t>
          </a:r>
        </a:p>
        <a:p>
          <a:pPr rtl="0"/>
          <a:r>
            <a:rPr lang="pl-PL" sz="1400" b="1" dirty="0"/>
            <a:t> termin złożenia wniosków do CINEA</a:t>
          </a:r>
        </a:p>
        <a:p>
          <a:pPr rtl="0"/>
          <a:r>
            <a:rPr lang="pl-PL" sz="1400" b="1" dirty="0"/>
            <a:t>(portal SEDIA)</a:t>
          </a:r>
        </a:p>
      </dgm:t>
    </dgm:pt>
    <dgm:pt modelId="{47B1E351-F386-4F82-B4F4-A2C3A6DB9143}" type="parTrans" cxnId="{AF8E7DDF-B15B-4360-8CFC-2174F6531E21}">
      <dgm:prSet/>
      <dgm:spPr/>
      <dgm:t>
        <a:bodyPr/>
        <a:lstStyle/>
        <a:p>
          <a:endParaRPr lang="en-GB"/>
        </a:p>
      </dgm:t>
    </dgm:pt>
    <dgm:pt modelId="{2BF9A305-D836-48BE-B00E-9D254A6B5AD2}" type="sibTrans" cxnId="{AF8E7DDF-B15B-4360-8CFC-2174F6531E21}">
      <dgm:prSet/>
      <dgm:spPr/>
      <dgm:t>
        <a:bodyPr/>
        <a:lstStyle/>
        <a:p>
          <a:endParaRPr lang="en-GB"/>
        </a:p>
      </dgm:t>
    </dgm:pt>
    <dgm:pt modelId="{280C2E91-6310-427F-BEB9-B5F89F440002}" type="pres">
      <dgm:prSet presAssocID="{AEE4828B-5E34-43DB-85B6-8614FE9FF99F}" presName="CompostProcess" presStyleCnt="0">
        <dgm:presLayoutVars>
          <dgm:dir/>
          <dgm:resizeHandles val="exact"/>
        </dgm:presLayoutVars>
      </dgm:prSet>
      <dgm:spPr/>
    </dgm:pt>
    <dgm:pt modelId="{8949F657-9E79-4F20-8635-472FEB60E85D}" type="pres">
      <dgm:prSet presAssocID="{AEE4828B-5E34-43DB-85B6-8614FE9FF99F}" presName="arrow" presStyleLbl="bgShp" presStyleIdx="0" presStyleCnt="1"/>
      <dgm:spPr/>
    </dgm:pt>
    <dgm:pt modelId="{F07BB9AB-43C2-405B-8887-7E42F24CF33F}" type="pres">
      <dgm:prSet presAssocID="{AEE4828B-5E34-43DB-85B6-8614FE9FF99F}" presName="linearProcess" presStyleCnt="0"/>
      <dgm:spPr/>
    </dgm:pt>
    <dgm:pt modelId="{E2E8ACCF-F643-4438-8BB0-E86CADB1362C}" type="pres">
      <dgm:prSet presAssocID="{D3E608A4-8FD5-4E36-8E3A-07A03706B828}" presName="textNode" presStyleLbl="node1" presStyleIdx="0" presStyleCnt="4">
        <dgm:presLayoutVars>
          <dgm:bulletEnabled val="1"/>
        </dgm:presLayoutVars>
      </dgm:prSet>
      <dgm:spPr/>
    </dgm:pt>
    <dgm:pt modelId="{F67B5D83-0DC7-4D69-BC99-F64043C90261}" type="pres">
      <dgm:prSet presAssocID="{5483FA7D-EDDE-4AB4-AB60-A544F205E649}" presName="sibTrans" presStyleCnt="0"/>
      <dgm:spPr/>
    </dgm:pt>
    <dgm:pt modelId="{95085F3E-CABD-4906-9904-929C7E14FB2A}" type="pres">
      <dgm:prSet presAssocID="{C5CE5FB5-2D03-47A1-8063-59A10CEBF392}" presName="textNode" presStyleLbl="node1" presStyleIdx="1" presStyleCnt="4" custLinFactNeighborX="17980" custLinFactNeighborY="57">
        <dgm:presLayoutVars>
          <dgm:bulletEnabled val="1"/>
        </dgm:presLayoutVars>
      </dgm:prSet>
      <dgm:spPr/>
    </dgm:pt>
    <dgm:pt modelId="{755AFE43-669C-4782-B3A8-4CDEAC33C1FA}" type="pres">
      <dgm:prSet presAssocID="{A0D427C3-1DF2-4402-99B3-2318409F863A}" presName="sibTrans" presStyleCnt="0"/>
      <dgm:spPr/>
    </dgm:pt>
    <dgm:pt modelId="{42EDE1C6-AC32-4BE2-AB42-F0A766398509}" type="pres">
      <dgm:prSet presAssocID="{FB7E67D3-9292-4AA0-9308-525A77C45445}" presName="textNode" presStyleLbl="node1" presStyleIdx="2" presStyleCnt="4">
        <dgm:presLayoutVars>
          <dgm:bulletEnabled val="1"/>
        </dgm:presLayoutVars>
      </dgm:prSet>
      <dgm:spPr/>
    </dgm:pt>
    <dgm:pt modelId="{FE7A4E24-7CDD-46A5-AED0-593AEC9FD813}" type="pres">
      <dgm:prSet presAssocID="{D0620F95-BFA2-4A0F-B8CC-C8F4FBA8BFC6}" presName="sibTrans" presStyleCnt="0"/>
      <dgm:spPr/>
    </dgm:pt>
    <dgm:pt modelId="{F8BE2CF0-9736-4C61-A9DA-2980B4973E54}" type="pres">
      <dgm:prSet presAssocID="{CBE68CB6-1249-4D2D-AD76-DB68BE456E74}" presName="textNode" presStyleLbl="node1" presStyleIdx="3" presStyleCnt="4">
        <dgm:presLayoutVars>
          <dgm:bulletEnabled val="1"/>
        </dgm:presLayoutVars>
      </dgm:prSet>
      <dgm:spPr/>
    </dgm:pt>
  </dgm:ptLst>
  <dgm:cxnLst>
    <dgm:cxn modelId="{EA138A10-5A0A-45C2-97EB-342B690230AF}" type="presOf" srcId="{C5CE5FB5-2D03-47A1-8063-59A10CEBF392}" destId="{95085F3E-CABD-4906-9904-929C7E14FB2A}" srcOrd="0" destOrd="0" presId="urn:microsoft.com/office/officeart/2005/8/layout/hProcess9"/>
    <dgm:cxn modelId="{BBABE81B-E2A3-4BA9-A7EA-BA97DAD8F2BA}" type="presOf" srcId="{CBE68CB6-1249-4D2D-AD76-DB68BE456E74}" destId="{F8BE2CF0-9736-4C61-A9DA-2980B4973E54}" srcOrd="0" destOrd="0" presId="urn:microsoft.com/office/officeart/2005/8/layout/hProcess9"/>
    <dgm:cxn modelId="{E06F2F2B-828D-45C0-AB4A-BE9B8C6FCBC0}" type="presOf" srcId="{D3E608A4-8FD5-4E36-8E3A-07A03706B828}" destId="{E2E8ACCF-F643-4438-8BB0-E86CADB1362C}" srcOrd="0" destOrd="0" presId="urn:microsoft.com/office/officeart/2005/8/layout/hProcess9"/>
    <dgm:cxn modelId="{29241539-E5F1-4D3B-A4E8-52F0C53B7D03}" type="presOf" srcId="{AEE4828B-5E34-43DB-85B6-8614FE9FF99F}" destId="{280C2E91-6310-427F-BEB9-B5F89F440002}" srcOrd="0" destOrd="0" presId="urn:microsoft.com/office/officeart/2005/8/layout/hProcess9"/>
    <dgm:cxn modelId="{AF28EC71-0CAD-4C90-A898-A379462BC7B5}" srcId="{AEE4828B-5E34-43DB-85B6-8614FE9FF99F}" destId="{C5CE5FB5-2D03-47A1-8063-59A10CEBF392}" srcOrd="1" destOrd="0" parTransId="{970529E6-DFA2-47B7-886D-D41A5FF7A819}" sibTransId="{A0D427C3-1DF2-4402-99B3-2318409F863A}"/>
    <dgm:cxn modelId="{97B1F657-15BA-4218-8639-0A570F052261}" srcId="{AEE4828B-5E34-43DB-85B6-8614FE9FF99F}" destId="{D3E608A4-8FD5-4E36-8E3A-07A03706B828}" srcOrd="0" destOrd="0" parTransId="{AA624283-328A-410A-8CDF-14C131F0D22D}" sibTransId="{5483FA7D-EDDE-4AB4-AB60-A544F205E649}"/>
    <dgm:cxn modelId="{E4D1CFD6-F82E-405F-893E-DDE552678F74}" srcId="{AEE4828B-5E34-43DB-85B6-8614FE9FF99F}" destId="{FB7E67D3-9292-4AA0-9308-525A77C45445}" srcOrd="2" destOrd="0" parTransId="{884E7BB3-D864-4CD2-972E-B5DAAFDAD1AE}" sibTransId="{D0620F95-BFA2-4A0F-B8CC-C8F4FBA8BFC6}"/>
    <dgm:cxn modelId="{AF8E7DDF-B15B-4360-8CFC-2174F6531E21}" srcId="{AEE4828B-5E34-43DB-85B6-8614FE9FF99F}" destId="{CBE68CB6-1249-4D2D-AD76-DB68BE456E74}" srcOrd="3" destOrd="0" parTransId="{47B1E351-F386-4F82-B4F4-A2C3A6DB9143}" sibTransId="{2BF9A305-D836-48BE-B00E-9D254A6B5AD2}"/>
    <dgm:cxn modelId="{AC43C5EF-251E-44D1-B615-B08DEBC06DAF}" type="presOf" srcId="{FB7E67D3-9292-4AA0-9308-525A77C45445}" destId="{42EDE1C6-AC32-4BE2-AB42-F0A766398509}" srcOrd="0" destOrd="0" presId="urn:microsoft.com/office/officeart/2005/8/layout/hProcess9"/>
    <dgm:cxn modelId="{8D554709-A23B-48AE-969F-629608A13F94}" type="presParOf" srcId="{280C2E91-6310-427F-BEB9-B5F89F440002}" destId="{8949F657-9E79-4F20-8635-472FEB60E85D}" srcOrd="0" destOrd="0" presId="urn:microsoft.com/office/officeart/2005/8/layout/hProcess9"/>
    <dgm:cxn modelId="{46379911-6F66-4717-9369-7072379FD019}" type="presParOf" srcId="{280C2E91-6310-427F-BEB9-B5F89F440002}" destId="{F07BB9AB-43C2-405B-8887-7E42F24CF33F}" srcOrd="1" destOrd="0" presId="urn:microsoft.com/office/officeart/2005/8/layout/hProcess9"/>
    <dgm:cxn modelId="{52565417-B885-4CC5-A978-EC04E88D212C}" type="presParOf" srcId="{F07BB9AB-43C2-405B-8887-7E42F24CF33F}" destId="{E2E8ACCF-F643-4438-8BB0-E86CADB1362C}" srcOrd="0" destOrd="0" presId="urn:microsoft.com/office/officeart/2005/8/layout/hProcess9"/>
    <dgm:cxn modelId="{56E49D25-5AAB-4F09-92FA-E332A1535789}" type="presParOf" srcId="{F07BB9AB-43C2-405B-8887-7E42F24CF33F}" destId="{F67B5D83-0DC7-4D69-BC99-F64043C90261}" srcOrd="1" destOrd="0" presId="urn:microsoft.com/office/officeart/2005/8/layout/hProcess9"/>
    <dgm:cxn modelId="{B8AB8822-24A9-4B9D-B263-5065AC79BCBA}" type="presParOf" srcId="{F07BB9AB-43C2-405B-8887-7E42F24CF33F}" destId="{95085F3E-CABD-4906-9904-929C7E14FB2A}" srcOrd="2" destOrd="0" presId="urn:microsoft.com/office/officeart/2005/8/layout/hProcess9"/>
    <dgm:cxn modelId="{05165B76-01AC-4384-AF3A-47D2E029BA6D}" type="presParOf" srcId="{F07BB9AB-43C2-405B-8887-7E42F24CF33F}" destId="{755AFE43-669C-4782-B3A8-4CDEAC33C1FA}" srcOrd="3" destOrd="0" presId="urn:microsoft.com/office/officeart/2005/8/layout/hProcess9"/>
    <dgm:cxn modelId="{065825A0-03AA-4D89-AFB0-083EB8B7909D}" type="presParOf" srcId="{F07BB9AB-43C2-405B-8887-7E42F24CF33F}" destId="{42EDE1C6-AC32-4BE2-AB42-F0A766398509}" srcOrd="4" destOrd="0" presId="urn:microsoft.com/office/officeart/2005/8/layout/hProcess9"/>
    <dgm:cxn modelId="{89F58E70-330D-4FDA-87AC-51B6676870D5}" type="presParOf" srcId="{F07BB9AB-43C2-405B-8887-7E42F24CF33F}" destId="{FE7A4E24-7CDD-46A5-AED0-593AEC9FD813}" srcOrd="5" destOrd="0" presId="urn:microsoft.com/office/officeart/2005/8/layout/hProcess9"/>
    <dgm:cxn modelId="{1914124F-9D3C-4A5B-9E07-8BB1D06550B1}" type="presParOf" srcId="{F07BB9AB-43C2-405B-8887-7E42F24CF33F}" destId="{F8BE2CF0-9736-4C61-A9DA-2980B4973E54}"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C3FF2A7-F34B-4198-B084-F30B5D75AF0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ECBDD746-4B4A-4851-A145-77EDEA00056E}">
      <dgm:prSet/>
      <dgm:spPr/>
      <dgm:t>
        <a:bodyPr/>
        <a:lstStyle/>
        <a:p>
          <a:r>
            <a:rPr lang="pl-PL" dirty="0"/>
            <a:t>wskazujemy także gdy np. nie uzyskała wsparcia </a:t>
          </a:r>
          <a:br>
            <a:rPr lang="pl-PL" dirty="0"/>
          </a:br>
          <a:r>
            <a:rPr lang="pl-PL" dirty="0"/>
            <a:t>w I naborze CEF, lub jest/była w innym programie z udziałem środków UE </a:t>
          </a:r>
          <a:endParaRPr lang="en-GB" dirty="0"/>
        </a:p>
      </dgm:t>
    </dgm:pt>
    <dgm:pt modelId="{01514F13-3446-45A3-AF08-61B013005535}" type="parTrans" cxnId="{6E51DC77-4D53-46B4-AFA8-DD06308E5643}">
      <dgm:prSet/>
      <dgm:spPr/>
      <dgm:t>
        <a:bodyPr/>
        <a:lstStyle/>
        <a:p>
          <a:endParaRPr lang="en-GB"/>
        </a:p>
      </dgm:t>
    </dgm:pt>
    <dgm:pt modelId="{71E4F16D-B048-4F8E-99DF-AB06E8490ED2}" type="sibTrans" cxnId="{6E51DC77-4D53-46B4-AFA8-DD06308E5643}">
      <dgm:prSet/>
      <dgm:spPr/>
      <dgm:t>
        <a:bodyPr/>
        <a:lstStyle/>
        <a:p>
          <a:endParaRPr lang="en-GB"/>
        </a:p>
      </dgm:t>
    </dgm:pt>
    <dgm:pt modelId="{6B9B8D7B-A9C3-46A1-9769-BD91392DACBB}">
      <dgm:prSet/>
      <dgm:spPr/>
      <dgm:t>
        <a:bodyPr/>
        <a:lstStyle/>
        <a:p>
          <a:r>
            <a:rPr lang="pl-PL" dirty="0"/>
            <a:t>nie wskazujemy niezwiązanych rzeczowo, lub podobny w innej lokalizacji</a:t>
          </a:r>
          <a:endParaRPr lang="en-GB" dirty="0"/>
        </a:p>
      </dgm:t>
    </dgm:pt>
    <dgm:pt modelId="{BEB4BBC4-2EC1-49A2-9226-43AC94E86080}" type="parTrans" cxnId="{51BCAB8F-3144-4D15-8844-753780677971}">
      <dgm:prSet/>
      <dgm:spPr/>
      <dgm:t>
        <a:bodyPr/>
        <a:lstStyle/>
        <a:p>
          <a:endParaRPr lang="en-GB"/>
        </a:p>
      </dgm:t>
    </dgm:pt>
    <dgm:pt modelId="{37DCF42A-48D2-41DE-BBBE-C4C46E62291A}" type="sibTrans" cxnId="{51BCAB8F-3144-4D15-8844-753780677971}">
      <dgm:prSet/>
      <dgm:spPr/>
      <dgm:t>
        <a:bodyPr/>
        <a:lstStyle/>
        <a:p>
          <a:endParaRPr lang="en-GB"/>
        </a:p>
      </dgm:t>
    </dgm:pt>
    <dgm:pt modelId="{A27B0039-954C-4D2F-B37C-D53F737535E2}" type="pres">
      <dgm:prSet presAssocID="{AC3FF2A7-F34B-4198-B084-F30B5D75AF07}" presName="linear" presStyleCnt="0">
        <dgm:presLayoutVars>
          <dgm:animLvl val="lvl"/>
          <dgm:resizeHandles val="exact"/>
        </dgm:presLayoutVars>
      </dgm:prSet>
      <dgm:spPr/>
    </dgm:pt>
    <dgm:pt modelId="{2171AF48-B81A-44A4-8C77-454CDE6F827D}" type="pres">
      <dgm:prSet presAssocID="{ECBDD746-4B4A-4851-A145-77EDEA00056E}" presName="parentText" presStyleLbl="node1" presStyleIdx="0" presStyleCnt="2">
        <dgm:presLayoutVars>
          <dgm:chMax val="0"/>
          <dgm:bulletEnabled val="1"/>
        </dgm:presLayoutVars>
      </dgm:prSet>
      <dgm:spPr/>
    </dgm:pt>
    <dgm:pt modelId="{F566C119-DDC6-4756-ADA8-0176D2CDEA9C}" type="pres">
      <dgm:prSet presAssocID="{71E4F16D-B048-4F8E-99DF-AB06E8490ED2}" presName="spacer" presStyleCnt="0"/>
      <dgm:spPr/>
    </dgm:pt>
    <dgm:pt modelId="{28807F7E-F737-44AC-8181-9DDEABBB6562}" type="pres">
      <dgm:prSet presAssocID="{6B9B8D7B-A9C3-46A1-9769-BD91392DACBB}" presName="parentText" presStyleLbl="node1" presStyleIdx="1" presStyleCnt="2">
        <dgm:presLayoutVars>
          <dgm:chMax val="0"/>
          <dgm:bulletEnabled val="1"/>
        </dgm:presLayoutVars>
      </dgm:prSet>
      <dgm:spPr/>
    </dgm:pt>
  </dgm:ptLst>
  <dgm:cxnLst>
    <dgm:cxn modelId="{A48AD371-E494-4BCE-B45B-9EC9274908B6}" type="presOf" srcId="{ECBDD746-4B4A-4851-A145-77EDEA00056E}" destId="{2171AF48-B81A-44A4-8C77-454CDE6F827D}" srcOrd="0" destOrd="0" presId="urn:microsoft.com/office/officeart/2005/8/layout/vList2"/>
    <dgm:cxn modelId="{6E51DC77-4D53-46B4-AFA8-DD06308E5643}" srcId="{AC3FF2A7-F34B-4198-B084-F30B5D75AF07}" destId="{ECBDD746-4B4A-4851-A145-77EDEA00056E}" srcOrd="0" destOrd="0" parTransId="{01514F13-3446-45A3-AF08-61B013005535}" sibTransId="{71E4F16D-B048-4F8E-99DF-AB06E8490ED2}"/>
    <dgm:cxn modelId="{3A3C7380-B390-4F61-83D3-BB750856D2C1}" type="presOf" srcId="{6B9B8D7B-A9C3-46A1-9769-BD91392DACBB}" destId="{28807F7E-F737-44AC-8181-9DDEABBB6562}" srcOrd="0" destOrd="0" presId="urn:microsoft.com/office/officeart/2005/8/layout/vList2"/>
    <dgm:cxn modelId="{51BCAB8F-3144-4D15-8844-753780677971}" srcId="{AC3FF2A7-F34B-4198-B084-F30B5D75AF07}" destId="{6B9B8D7B-A9C3-46A1-9769-BD91392DACBB}" srcOrd="1" destOrd="0" parTransId="{BEB4BBC4-2EC1-49A2-9226-43AC94E86080}" sibTransId="{37DCF42A-48D2-41DE-BBBE-C4C46E62291A}"/>
    <dgm:cxn modelId="{3D8DF5BA-4F50-4F72-B06B-5F800A277B68}" type="presOf" srcId="{AC3FF2A7-F34B-4198-B084-F30B5D75AF07}" destId="{A27B0039-954C-4D2F-B37C-D53F737535E2}" srcOrd="0" destOrd="0" presId="urn:microsoft.com/office/officeart/2005/8/layout/vList2"/>
    <dgm:cxn modelId="{525181BE-0951-47ED-866B-E04ECD63EB7C}" type="presParOf" srcId="{A27B0039-954C-4D2F-B37C-D53F737535E2}" destId="{2171AF48-B81A-44A4-8C77-454CDE6F827D}" srcOrd="0" destOrd="0" presId="urn:microsoft.com/office/officeart/2005/8/layout/vList2"/>
    <dgm:cxn modelId="{6CC7E087-6C07-4744-B4A2-B04DCE4520DD}" type="presParOf" srcId="{A27B0039-954C-4D2F-B37C-D53F737535E2}" destId="{F566C119-DDC6-4756-ADA8-0176D2CDEA9C}" srcOrd="1" destOrd="0" presId="urn:microsoft.com/office/officeart/2005/8/layout/vList2"/>
    <dgm:cxn modelId="{5B22039E-C247-450A-A9D3-C6FC7569780C}" type="presParOf" srcId="{A27B0039-954C-4D2F-B37C-D53F737535E2}" destId="{28807F7E-F737-44AC-8181-9DDEABBB6562}"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F5263A3-BCEC-485E-B6E5-30EACE0EC50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D01926B5-7532-41BE-B00D-3EDA56668E65}">
      <dgm:prSet/>
      <dgm:spPr/>
      <dgm:t>
        <a:bodyPr/>
        <a:lstStyle/>
        <a:p>
          <a:r>
            <a:rPr lang="pl-PL" dirty="0"/>
            <a:t>Kategorie wydatków kwalifikowanych</a:t>
          </a:r>
          <a:r>
            <a:rPr lang="pl-PL" dirty="0">
              <a:hlinkClick xmlns:r="http://schemas.openxmlformats.org/officeDocument/2006/relationships" r:id="rId1"/>
            </a:rPr>
            <a:t> AGA </a:t>
          </a:r>
          <a:endParaRPr lang="en-GB" dirty="0"/>
        </a:p>
      </dgm:t>
    </dgm:pt>
    <dgm:pt modelId="{683BE9D7-C8BE-4081-A242-B9AE15990F56}" type="parTrans" cxnId="{BF6ABEB5-947E-4BF7-A94B-B61B976D8B5D}">
      <dgm:prSet/>
      <dgm:spPr/>
      <dgm:t>
        <a:bodyPr/>
        <a:lstStyle/>
        <a:p>
          <a:endParaRPr lang="en-GB"/>
        </a:p>
      </dgm:t>
    </dgm:pt>
    <dgm:pt modelId="{AA43F298-8D56-4559-925B-D3D677342D47}" type="sibTrans" cxnId="{BF6ABEB5-947E-4BF7-A94B-B61B976D8B5D}">
      <dgm:prSet/>
      <dgm:spPr/>
      <dgm:t>
        <a:bodyPr/>
        <a:lstStyle/>
        <a:p>
          <a:endParaRPr lang="en-GB"/>
        </a:p>
      </dgm:t>
    </dgm:pt>
    <dgm:pt modelId="{905BDF7F-CBFE-4AC8-9C14-512B8745CAE1}">
      <dgm:prSet/>
      <dgm:spPr/>
      <dgm:t>
        <a:bodyPr/>
        <a:lstStyle/>
        <a:p>
          <a:r>
            <a:rPr lang="pl-PL" dirty="0"/>
            <a:t>Wydatki - zgodne z plikiem budżetowym i opisem Workpackage w Part B, oraz ew. AKK</a:t>
          </a:r>
          <a:endParaRPr lang="en-GB" dirty="0"/>
        </a:p>
      </dgm:t>
    </dgm:pt>
    <dgm:pt modelId="{E96FA091-04A4-4230-9A85-0EB1BC45B3C5}" type="parTrans" cxnId="{261ABBE1-AEDD-44F6-B267-9102FABF72C6}">
      <dgm:prSet/>
      <dgm:spPr/>
      <dgm:t>
        <a:bodyPr/>
        <a:lstStyle/>
        <a:p>
          <a:endParaRPr lang="en-GB"/>
        </a:p>
      </dgm:t>
    </dgm:pt>
    <dgm:pt modelId="{DF606823-FE39-4EF9-9438-AEFD8D417F99}" type="sibTrans" cxnId="{261ABBE1-AEDD-44F6-B267-9102FABF72C6}">
      <dgm:prSet/>
      <dgm:spPr/>
      <dgm:t>
        <a:bodyPr/>
        <a:lstStyle/>
        <a:p>
          <a:endParaRPr lang="en-GB"/>
        </a:p>
      </dgm:t>
    </dgm:pt>
    <dgm:pt modelId="{4E397A75-10BB-4AA3-9823-894F0D5E5D20}">
      <dgm:prSet/>
      <dgm:spPr/>
      <dgm:t>
        <a:bodyPr/>
        <a:lstStyle/>
        <a:p>
          <a:r>
            <a:rPr lang="pl-PL"/>
            <a:t>A. Koszty osobowe – „pracownicy” (nie dotyczą wykonawców)</a:t>
          </a:r>
          <a:endParaRPr lang="en-GB"/>
        </a:p>
      </dgm:t>
    </dgm:pt>
    <dgm:pt modelId="{29CBBF8B-D72C-4CE1-9ACE-1DE13F067DC0}" type="parTrans" cxnId="{15ABD093-865B-4AC6-9C40-300CD716613F}">
      <dgm:prSet/>
      <dgm:spPr/>
      <dgm:t>
        <a:bodyPr/>
        <a:lstStyle/>
        <a:p>
          <a:endParaRPr lang="en-GB"/>
        </a:p>
      </dgm:t>
    </dgm:pt>
    <dgm:pt modelId="{CDA37943-73CC-47CF-B646-F8D7FE7BEF45}" type="sibTrans" cxnId="{15ABD093-865B-4AC6-9C40-300CD716613F}">
      <dgm:prSet/>
      <dgm:spPr/>
      <dgm:t>
        <a:bodyPr/>
        <a:lstStyle/>
        <a:p>
          <a:endParaRPr lang="en-GB"/>
        </a:p>
      </dgm:t>
    </dgm:pt>
    <dgm:pt modelId="{1C8F7997-1558-4CE8-A50A-63BA54EB95DA}">
      <dgm:prSet/>
      <dgm:spPr/>
      <dgm:t>
        <a:bodyPr/>
        <a:lstStyle/>
        <a:p>
          <a:r>
            <a:rPr lang="pl-PL" dirty="0"/>
            <a:t>B. Subcontracting costs – umowy z postępowań</a:t>
          </a:r>
          <a:endParaRPr lang="en-GB" dirty="0"/>
        </a:p>
      </dgm:t>
    </dgm:pt>
    <dgm:pt modelId="{D1013346-B2FB-4D85-A0B0-00AC186ACDCF}" type="parTrans" cxnId="{7F604D47-90E3-49D4-A0C5-2B948B4B3D91}">
      <dgm:prSet/>
      <dgm:spPr/>
      <dgm:t>
        <a:bodyPr/>
        <a:lstStyle/>
        <a:p>
          <a:endParaRPr lang="en-GB"/>
        </a:p>
      </dgm:t>
    </dgm:pt>
    <dgm:pt modelId="{7A8CD255-9F71-4514-8551-2949FC706692}" type="sibTrans" cxnId="{7F604D47-90E3-49D4-A0C5-2B948B4B3D91}">
      <dgm:prSet/>
      <dgm:spPr/>
      <dgm:t>
        <a:bodyPr/>
        <a:lstStyle/>
        <a:p>
          <a:endParaRPr lang="en-GB"/>
        </a:p>
      </dgm:t>
    </dgm:pt>
    <dgm:pt modelId="{BDF9CC2F-E8C1-42F2-83BF-C1007502B558}">
      <dgm:prSet/>
      <dgm:spPr/>
      <dgm:t>
        <a:bodyPr/>
        <a:lstStyle/>
        <a:p>
          <a:r>
            <a:rPr lang="en-GB" dirty="0"/>
            <a:t>C</a:t>
          </a:r>
          <a:r>
            <a:rPr lang="pl-PL" dirty="0"/>
            <a:t>1 – podróże pracowników C2 – np. wyposażenie „z półki” w tym dla pracowników</a:t>
          </a:r>
          <a:endParaRPr lang="en-GB" dirty="0"/>
        </a:p>
      </dgm:t>
    </dgm:pt>
    <dgm:pt modelId="{2C79A76D-AED0-4C82-94F4-57CFE91A975C}" type="parTrans" cxnId="{53074D36-A63C-4BF2-BBDA-5BAFF0C6F90D}">
      <dgm:prSet/>
      <dgm:spPr/>
      <dgm:t>
        <a:bodyPr/>
        <a:lstStyle/>
        <a:p>
          <a:endParaRPr lang="en-GB"/>
        </a:p>
      </dgm:t>
    </dgm:pt>
    <dgm:pt modelId="{2A565B46-EDC3-4A57-84A9-32EFD64D17F3}" type="sibTrans" cxnId="{53074D36-A63C-4BF2-BBDA-5BAFF0C6F90D}">
      <dgm:prSet/>
      <dgm:spPr/>
      <dgm:t>
        <a:bodyPr/>
        <a:lstStyle/>
        <a:p>
          <a:endParaRPr lang="en-GB"/>
        </a:p>
      </dgm:t>
    </dgm:pt>
    <dgm:pt modelId="{D0D9C87D-FF0E-4248-9EB7-0ABDB8E12E97}">
      <dgm:prSet/>
      <dgm:spPr/>
      <dgm:t>
        <a:bodyPr/>
        <a:lstStyle/>
        <a:p>
          <a:r>
            <a:rPr lang="pl-PL" dirty="0"/>
            <a:t>C</a:t>
          </a:r>
          <a:r>
            <a:rPr lang="en-GB" dirty="0"/>
            <a:t>3 Other goods, works and services</a:t>
          </a:r>
          <a:r>
            <a:rPr lang="pl-PL" dirty="0"/>
            <a:t> – np. wydatki na materiały promocyjne z umowy ramowej, audyty, przeniesienie praw autorskich, gwarancje finansowe</a:t>
          </a:r>
          <a:endParaRPr lang="en-GB" dirty="0"/>
        </a:p>
      </dgm:t>
    </dgm:pt>
    <dgm:pt modelId="{89CE4571-5B65-41CE-8615-43596376E249}" type="parTrans" cxnId="{6DA43848-75D1-43A5-9E5F-46761D9FA748}">
      <dgm:prSet/>
      <dgm:spPr/>
      <dgm:t>
        <a:bodyPr/>
        <a:lstStyle/>
        <a:p>
          <a:endParaRPr lang="en-GB"/>
        </a:p>
      </dgm:t>
    </dgm:pt>
    <dgm:pt modelId="{20C2C825-A746-44AD-A82D-73ABE9FE02F7}" type="sibTrans" cxnId="{6DA43848-75D1-43A5-9E5F-46761D9FA748}">
      <dgm:prSet/>
      <dgm:spPr/>
      <dgm:t>
        <a:bodyPr/>
        <a:lstStyle/>
        <a:p>
          <a:endParaRPr lang="en-GB"/>
        </a:p>
      </dgm:t>
    </dgm:pt>
    <dgm:pt modelId="{19B67791-C013-4604-BF0A-18C470EDEE85}">
      <dgm:prSet/>
      <dgm:spPr/>
      <dgm:t>
        <a:bodyPr/>
        <a:lstStyle/>
        <a:p>
          <a:r>
            <a:rPr lang="pl-PL" dirty="0"/>
            <a:t>Requested EU contribution to eligible costs – może być </a:t>
          </a:r>
          <a:r>
            <a:rPr lang="pl-PL" u="sng" dirty="0"/>
            <a:t>niższa</a:t>
          </a:r>
          <a:r>
            <a:rPr lang="pl-PL" dirty="0"/>
            <a:t> niż Maximum EU  contribution to eligible costs/EUR</a:t>
          </a:r>
          <a:endParaRPr lang="en-GB" dirty="0"/>
        </a:p>
      </dgm:t>
    </dgm:pt>
    <dgm:pt modelId="{B75AE617-5C85-43C9-A5DA-DC30F85A2591}" type="parTrans" cxnId="{91FFFB31-CBBF-432C-AA7B-273618526DA0}">
      <dgm:prSet/>
      <dgm:spPr/>
      <dgm:t>
        <a:bodyPr/>
        <a:lstStyle/>
        <a:p>
          <a:endParaRPr lang="en-GB"/>
        </a:p>
      </dgm:t>
    </dgm:pt>
    <dgm:pt modelId="{E7C15927-FA54-49C7-8E0A-88BDB926FFE1}" type="sibTrans" cxnId="{91FFFB31-CBBF-432C-AA7B-273618526DA0}">
      <dgm:prSet/>
      <dgm:spPr/>
      <dgm:t>
        <a:bodyPr/>
        <a:lstStyle/>
        <a:p>
          <a:endParaRPr lang="en-GB"/>
        </a:p>
      </dgm:t>
    </dgm:pt>
    <dgm:pt modelId="{53F9979E-8B83-400D-9B03-A9CD1C343354}" type="pres">
      <dgm:prSet presAssocID="{9F5263A3-BCEC-485E-B6E5-30EACE0EC507}" presName="linear" presStyleCnt="0">
        <dgm:presLayoutVars>
          <dgm:animLvl val="lvl"/>
          <dgm:resizeHandles val="exact"/>
        </dgm:presLayoutVars>
      </dgm:prSet>
      <dgm:spPr/>
    </dgm:pt>
    <dgm:pt modelId="{A259CA4F-5BB6-4E46-9979-E1A747E0BBD8}" type="pres">
      <dgm:prSet presAssocID="{D01926B5-7532-41BE-B00D-3EDA56668E65}" presName="parentText" presStyleLbl="node1" presStyleIdx="0" presStyleCnt="7" custScaleX="60218" custLinFactY="-2150" custLinFactNeighborX="-21123" custLinFactNeighborY="-100000">
        <dgm:presLayoutVars>
          <dgm:chMax val="0"/>
          <dgm:bulletEnabled val="1"/>
        </dgm:presLayoutVars>
      </dgm:prSet>
      <dgm:spPr/>
    </dgm:pt>
    <dgm:pt modelId="{52A76925-DDA7-4515-BBCB-F7B0D7FBEF5A}" type="pres">
      <dgm:prSet presAssocID="{AA43F298-8D56-4559-925B-D3D677342D47}" presName="spacer" presStyleCnt="0"/>
      <dgm:spPr/>
    </dgm:pt>
    <dgm:pt modelId="{8F773318-0C89-4EDD-B797-9FF7EC43AFF7}" type="pres">
      <dgm:prSet presAssocID="{905BDF7F-CBFE-4AC8-9C14-512B8745CAE1}" presName="parentText" presStyleLbl="node1" presStyleIdx="1" presStyleCnt="7" custLinFactY="-2773" custLinFactNeighborY="-100000">
        <dgm:presLayoutVars>
          <dgm:chMax val="0"/>
          <dgm:bulletEnabled val="1"/>
        </dgm:presLayoutVars>
      </dgm:prSet>
      <dgm:spPr/>
    </dgm:pt>
    <dgm:pt modelId="{B1241111-37AF-4460-A454-2E8343C0E947}" type="pres">
      <dgm:prSet presAssocID="{DF606823-FE39-4EF9-9438-AEFD8D417F99}" presName="spacer" presStyleCnt="0"/>
      <dgm:spPr/>
    </dgm:pt>
    <dgm:pt modelId="{81FA0AE1-05FD-4205-8E37-4455E30AA1AC}" type="pres">
      <dgm:prSet presAssocID="{4E397A75-10BB-4AA3-9823-894F0D5E5D20}" presName="parentText" presStyleLbl="node1" presStyleIdx="2" presStyleCnt="7" custLinFactY="-7432" custLinFactNeighborX="-225" custLinFactNeighborY="-100000">
        <dgm:presLayoutVars>
          <dgm:chMax val="0"/>
          <dgm:bulletEnabled val="1"/>
        </dgm:presLayoutVars>
      </dgm:prSet>
      <dgm:spPr/>
    </dgm:pt>
    <dgm:pt modelId="{32D79494-23EF-4721-9118-55F0777F12B1}" type="pres">
      <dgm:prSet presAssocID="{CDA37943-73CC-47CF-B646-F8D7FE7BEF45}" presName="spacer" presStyleCnt="0"/>
      <dgm:spPr/>
    </dgm:pt>
    <dgm:pt modelId="{09FDB28F-F688-4CD2-815B-51EA313A6C5D}" type="pres">
      <dgm:prSet presAssocID="{1C8F7997-1558-4CE8-A50A-63BA54EB95DA}" presName="parentText" presStyleLbl="node1" presStyleIdx="3" presStyleCnt="7" custLinFactY="-10028" custLinFactNeighborX="117" custLinFactNeighborY="-100000">
        <dgm:presLayoutVars>
          <dgm:chMax val="0"/>
          <dgm:bulletEnabled val="1"/>
        </dgm:presLayoutVars>
      </dgm:prSet>
      <dgm:spPr/>
    </dgm:pt>
    <dgm:pt modelId="{32FEE59F-F6B1-4BA9-AA8C-6DADFCE122C0}" type="pres">
      <dgm:prSet presAssocID="{7A8CD255-9F71-4514-8551-2949FC706692}" presName="spacer" presStyleCnt="0"/>
      <dgm:spPr/>
    </dgm:pt>
    <dgm:pt modelId="{3DE703D0-B461-4EDC-8D34-6FEBBC203BE0}" type="pres">
      <dgm:prSet presAssocID="{BDF9CC2F-E8C1-42F2-83BF-C1007502B558}" presName="parentText" presStyleLbl="node1" presStyleIdx="4" presStyleCnt="7" custLinFactY="-15305" custLinFactNeighborY="-100000">
        <dgm:presLayoutVars>
          <dgm:chMax val="0"/>
          <dgm:bulletEnabled val="1"/>
        </dgm:presLayoutVars>
      </dgm:prSet>
      <dgm:spPr/>
    </dgm:pt>
    <dgm:pt modelId="{B04BE843-9713-4970-9841-99860EBA3CB9}" type="pres">
      <dgm:prSet presAssocID="{2A565B46-EDC3-4A57-84A9-32EFD64D17F3}" presName="spacer" presStyleCnt="0"/>
      <dgm:spPr/>
    </dgm:pt>
    <dgm:pt modelId="{8D396BBF-1E91-40BC-9A33-565A1BB9B15D}" type="pres">
      <dgm:prSet presAssocID="{D0D9C87D-FF0E-4248-9EB7-0ABDB8E12E97}" presName="parentText" presStyleLbl="node1" presStyleIdx="5" presStyleCnt="7" custLinFactY="-15928" custLinFactNeighborX="-59" custLinFactNeighborY="-100000">
        <dgm:presLayoutVars>
          <dgm:chMax val="0"/>
          <dgm:bulletEnabled val="1"/>
        </dgm:presLayoutVars>
      </dgm:prSet>
      <dgm:spPr/>
    </dgm:pt>
    <dgm:pt modelId="{809BA22E-C09A-4BDD-8E37-B94D3A9FE798}" type="pres">
      <dgm:prSet presAssocID="{20C2C825-A746-44AD-A82D-73ABE9FE02F7}" presName="spacer" presStyleCnt="0"/>
      <dgm:spPr/>
    </dgm:pt>
    <dgm:pt modelId="{CC84C343-DD73-4C29-B4EA-5765AE565B40}" type="pres">
      <dgm:prSet presAssocID="{19B67791-C013-4604-BF0A-18C470EDEE85}" presName="parentText" presStyleLbl="node1" presStyleIdx="6" presStyleCnt="7" custLinFactY="-18978" custLinFactNeighborY="-100000">
        <dgm:presLayoutVars>
          <dgm:chMax val="0"/>
          <dgm:bulletEnabled val="1"/>
        </dgm:presLayoutVars>
      </dgm:prSet>
      <dgm:spPr/>
    </dgm:pt>
  </dgm:ptLst>
  <dgm:cxnLst>
    <dgm:cxn modelId="{69639E18-FDC5-4CA0-B1CF-CEFA4CA51D76}" type="presOf" srcId="{1C8F7997-1558-4CE8-A50A-63BA54EB95DA}" destId="{09FDB28F-F688-4CD2-815B-51EA313A6C5D}" srcOrd="0" destOrd="0" presId="urn:microsoft.com/office/officeart/2005/8/layout/vList2"/>
    <dgm:cxn modelId="{D80A2120-8C0F-4643-83A5-EF0CECAA8A5B}" type="presOf" srcId="{19B67791-C013-4604-BF0A-18C470EDEE85}" destId="{CC84C343-DD73-4C29-B4EA-5765AE565B40}" srcOrd="0" destOrd="0" presId="urn:microsoft.com/office/officeart/2005/8/layout/vList2"/>
    <dgm:cxn modelId="{91FFFB31-CBBF-432C-AA7B-273618526DA0}" srcId="{9F5263A3-BCEC-485E-B6E5-30EACE0EC507}" destId="{19B67791-C013-4604-BF0A-18C470EDEE85}" srcOrd="6" destOrd="0" parTransId="{B75AE617-5C85-43C9-A5DA-DC30F85A2591}" sibTransId="{E7C15927-FA54-49C7-8E0A-88BDB926FFE1}"/>
    <dgm:cxn modelId="{53074D36-A63C-4BF2-BBDA-5BAFF0C6F90D}" srcId="{9F5263A3-BCEC-485E-B6E5-30EACE0EC507}" destId="{BDF9CC2F-E8C1-42F2-83BF-C1007502B558}" srcOrd="4" destOrd="0" parTransId="{2C79A76D-AED0-4C82-94F4-57CFE91A975C}" sibTransId="{2A565B46-EDC3-4A57-84A9-32EFD64D17F3}"/>
    <dgm:cxn modelId="{2F870C43-F2AE-4B07-A49A-C373D1474B71}" type="presOf" srcId="{9F5263A3-BCEC-485E-B6E5-30EACE0EC507}" destId="{53F9979E-8B83-400D-9B03-A9CD1C343354}" srcOrd="0" destOrd="0" presId="urn:microsoft.com/office/officeart/2005/8/layout/vList2"/>
    <dgm:cxn modelId="{7F604D47-90E3-49D4-A0C5-2B948B4B3D91}" srcId="{9F5263A3-BCEC-485E-B6E5-30EACE0EC507}" destId="{1C8F7997-1558-4CE8-A50A-63BA54EB95DA}" srcOrd="3" destOrd="0" parTransId="{D1013346-B2FB-4D85-A0B0-00AC186ACDCF}" sibTransId="{7A8CD255-9F71-4514-8551-2949FC706692}"/>
    <dgm:cxn modelId="{6DA43848-75D1-43A5-9E5F-46761D9FA748}" srcId="{9F5263A3-BCEC-485E-B6E5-30EACE0EC507}" destId="{D0D9C87D-FF0E-4248-9EB7-0ABDB8E12E97}" srcOrd="5" destOrd="0" parTransId="{89CE4571-5B65-41CE-8615-43596376E249}" sibTransId="{20C2C825-A746-44AD-A82D-73ABE9FE02F7}"/>
    <dgm:cxn modelId="{A886F18E-34E5-4B27-B91C-EA0D5DCF58B1}" type="presOf" srcId="{D0D9C87D-FF0E-4248-9EB7-0ABDB8E12E97}" destId="{8D396BBF-1E91-40BC-9A33-565A1BB9B15D}" srcOrd="0" destOrd="0" presId="urn:microsoft.com/office/officeart/2005/8/layout/vList2"/>
    <dgm:cxn modelId="{8932C991-B5F5-4CFE-800F-BCF9079A57AC}" type="presOf" srcId="{905BDF7F-CBFE-4AC8-9C14-512B8745CAE1}" destId="{8F773318-0C89-4EDD-B797-9FF7EC43AFF7}" srcOrd="0" destOrd="0" presId="urn:microsoft.com/office/officeart/2005/8/layout/vList2"/>
    <dgm:cxn modelId="{15ABD093-865B-4AC6-9C40-300CD716613F}" srcId="{9F5263A3-BCEC-485E-B6E5-30EACE0EC507}" destId="{4E397A75-10BB-4AA3-9823-894F0D5E5D20}" srcOrd="2" destOrd="0" parTransId="{29CBBF8B-D72C-4CE1-9ACE-1DE13F067DC0}" sibTransId="{CDA37943-73CC-47CF-B646-F8D7FE7BEF45}"/>
    <dgm:cxn modelId="{E507949E-97FF-48CE-A02E-BD8FA8BAC137}" type="presOf" srcId="{D01926B5-7532-41BE-B00D-3EDA56668E65}" destId="{A259CA4F-5BB6-4E46-9979-E1A747E0BBD8}" srcOrd="0" destOrd="0" presId="urn:microsoft.com/office/officeart/2005/8/layout/vList2"/>
    <dgm:cxn modelId="{B93EC8AD-470F-4FEC-9421-DD93DDF1CD0B}" type="presOf" srcId="{BDF9CC2F-E8C1-42F2-83BF-C1007502B558}" destId="{3DE703D0-B461-4EDC-8D34-6FEBBC203BE0}" srcOrd="0" destOrd="0" presId="urn:microsoft.com/office/officeart/2005/8/layout/vList2"/>
    <dgm:cxn modelId="{BF6ABEB5-947E-4BF7-A94B-B61B976D8B5D}" srcId="{9F5263A3-BCEC-485E-B6E5-30EACE0EC507}" destId="{D01926B5-7532-41BE-B00D-3EDA56668E65}" srcOrd="0" destOrd="0" parTransId="{683BE9D7-C8BE-4081-A242-B9AE15990F56}" sibTransId="{AA43F298-8D56-4559-925B-D3D677342D47}"/>
    <dgm:cxn modelId="{261ABBE1-AEDD-44F6-B267-9102FABF72C6}" srcId="{9F5263A3-BCEC-485E-B6E5-30EACE0EC507}" destId="{905BDF7F-CBFE-4AC8-9C14-512B8745CAE1}" srcOrd="1" destOrd="0" parTransId="{E96FA091-04A4-4230-9A85-0EB1BC45B3C5}" sibTransId="{DF606823-FE39-4EF9-9438-AEFD8D417F99}"/>
    <dgm:cxn modelId="{2E3A72E5-CACE-4C1A-BCDF-336FCBC3A9E3}" type="presOf" srcId="{4E397A75-10BB-4AA3-9823-894F0D5E5D20}" destId="{81FA0AE1-05FD-4205-8E37-4455E30AA1AC}" srcOrd="0" destOrd="0" presId="urn:microsoft.com/office/officeart/2005/8/layout/vList2"/>
    <dgm:cxn modelId="{B36914E6-6A7D-4C67-84F1-962A7834EF3A}" type="presParOf" srcId="{53F9979E-8B83-400D-9B03-A9CD1C343354}" destId="{A259CA4F-5BB6-4E46-9979-E1A747E0BBD8}" srcOrd="0" destOrd="0" presId="urn:microsoft.com/office/officeart/2005/8/layout/vList2"/>
    <dgm:cxn modelId="{64680A85-0477-4FA2-B0BF-77509B1F38E0}" type="presParOf" srcId="{53F9979E-8B83-400D-9B03-A9CD1C343354}" destId="{52A76925-DDA7-4515-BBCB-F7B0D7FBEF5A}" srcOrd="1" destOrd="0" presId="urn:microsoft.com/office/officeart/2005/8/layout/vList2"/>
    <dgm:cxn modelId="{5C08104C-5A02-473B-8E6B-1E33FDDAF0EB}" type="presParOf" srcId="{53F9979E-8B83-400D-9B03-A9CD1C343354}" destId="{8F773318-0C89-4EDD-B797-9FF7EC43AFF7}" srcOrd="2" destOrd="0" presId="urn:microsoft.com/office/officeart/2005/8/layout/vList2"/>
    <dgm:cxn modelId="{C47EB42D-F2C3-4B69-8A32-A7ADDAAAA002}" type="presParOf" srcId="{53F9979E-8B83-400D-9B03-A9CD1C343354}" destId="{B1241111-37AF-4460-A454-2E8343C0E947}" srcOrd="3" destOrd="0" presId="urn:microsoft.com/office/officeart/2005/8/layout/vList2"/>
    <dgm:cxn modelId="{2545D103-2656-452F-A992-FDA8F5912D8F}" type="presParOf" srcId="{53F9979E-8B83-400D-9B03-A9CD1C343354}" destId="{81FA0AE1-05FD-4205-8E37-4455E30AA1AC}" srcOrd="4" destOrd="0" presId="urn:microsoft.com/office/officeart/2005/8/layout/vList2"/>
    <dgm:cxn modelId="{011D0378-EF95-412F-8E3F-B0C86FF7402F}" type="presParOf" srcId="{53F9979E-8B83-400D-9B03-A9CD1C343354}" destId="{32D79494-23EF-4721-9118-55F0777F12B1}" srcOrd="5" destOrd="0" presId="urn:microsoft.com/office/officeart/2005/8/layout/vList2"/>
    <dgm:cxn modelId="{EB231AF0-5244-4EE3-8358-CC8E401A1160}" type="presParOf" srcId="{53F9979E-8B83-400D-9B03-A9CD1C343354}" destId="{09FDB28F-F688-4CD2-815B-51EA313A6C5D}" srcOrd="6" destOrd="0" presId="urn:microsoft.com/office/officeart/2005/8/layout/vList2"/>
    <dgm:cxn modelId="{962289F1-B82A-4887-A232-D09624A0BE35}" type="presParOf" srcId="{53F9979E-8B83-400D-9B03-A9CD1C343354}" destId="{32FEE59F-F6B1-4BA9-AA8C-6DADFCE122C0}" srcOrd="7" destOrd="0" presId="urn:microsoft.com/office/officeart/2005/8/layout/vList2"/>
    <dgm:cxn modelId="{91415A8E-BE65-4F0A-AC85-326AE108B6EC}" type="presParOf" srcId="{53F9979E-8B83-400D-9B03-A9CD1C343354}" destId="{3DE703D0-B461-4EDC-8D34-6FEBBC203BE0}" srcOrd="8" destOrd="0" presId="urn:microsoft.com/office/officeart/2005/8/layout/vList2"/>
    <dgm:cxn modelId="{871C9893-9157-48F5-AFC6-5FC1A7A15BB7}" type="presParOf" srcId="{53F9979E-8B83-400D-9B03-A9CD1C343354}" destId="{B04BE843-9713-4970-9841-99860EBA3CB9}" srcOrd="9" destOrd="0" presId="urn:microsoft.com/office/officeart/2005/8/layout/vList2"/>
    <dgm:cxn modelId="{0CF046CE-869A-4E04-807C-BAF9E0AEDDA5}" type="presParOf" srcId="{53F9979E-8B83-400D-9B03-A9CD1C343354}" destId="{8D396BBF-1E91-40BC-9A33-565A1BB9B15D}" srcOrd="10" destOrd="0" presId="urn:microsoft.com/office/officeart/2005/8/layout/vList2"/>
    <dgm:cxn modelId="{88C3A75B-E22D-43F6-95FC-9A956FE3BF7B}" type="presParOf" srcId="{53F9979E-8B83-400D-9B03-A9CD1C343354}" destId="{809BA22E-C09A-4BDD-8E37-B94D3A9FE798}" srcOrd="11" destOrd="0" presId="urn:microsoft.com/office/officeart/2005/8/layout/vList2"/>
    <dgm:cxn modelId="{C16A313E-5F22-4C82-97E1-CAD6E1BFFF5F}" type="presParOf" srcId="{53F9979E-8B83-400D-9B03-A9CD1C343354}" destId="{CC84C343-DD73-4C29-B4EA-5765AE565B40}" srcOrd="1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7795553-D8AA-41BE-8213-2A17C1E56E6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10DAED0A-8597-455E-9EE4-91FE2C105BC4}">
      <dgm:prSet/>
      <dgm:spPr/>
      <dgm:t>
        <a:bodyPr/>
        <a:lstStyle/>
        <a:p>
          <a:r>
            <a:rPr lang="pl-PL" dirty="0"/>
            <a:t>wydatki niekwalifikowane</a:t>
          </a:r>
          <a:endParaRPr lang="en-GB" dirty="0"/>
        </a:p>
      </dgm:t>
    </dgm:pt>
    <dgm:pt modelId="{7B126806-009A-480C-8010-870044648CC1}" type="parTrans" cxnId="{CC292AC8-7C62-40D9-8AE8-6C43256F7248}">
      <dgm:prSet/>
      <dgm:spPr/>
      <dgm:t>
        <a:bodyPr/>
        <a:lstStyle/>
        <a:p>
          <a:endParaRPr lang="en-GB"/>
        </a:p>
      </dgm:t>
    </dgm:pt>
    <dgm:pt modelId="{4A873A3B-6568-4DF0-B758-CD33280E2921}" type="sibTrans" cxnId="{CC292AC8-7C62-40D9-8AE8-6C43256F7248}">
      <dgm:prSet/>
      <dgm:spPr/>
      <dgm:t>
        <a:bodyPr/>
        <a:lstStyle/>
        <a:p>
          <a:endParaRPr lang="en-GB"/>
        </a:p>
      </dgm:t>
    </dgm:pt>
    <dgm:pt modelId="{911A9C2C-978D-4C23-9C8F-A66E4915AE46}">
      <dgm:prSet/>
      <dgm:spPr/>
      <dgm:t>
        <a:bodyPr/>
        <a:lstStyle/>
        <a:p>
          <a:r>
            <a:rPr lang="pl-PL" dirty="0">
              <a:solidFill>
                <a:srgbClr val="172C85"/>
              </a:solidFill>
            </a:rPr>
            <a:t>elementy planowane do objęcia umową wykraczające poza zakres naboru</a:t>
          </a:r>
          <a:endParaRPr lang="en-GB" dirty="0">
            <a:solidFill>
              <a:srgbClr val="172C85"/>
            </a:solidFill>
          </a:endParaRPr>
        </a:p>
      </dgm:t>
    </dgm:pt>
    <dgm:pt modelId="{155AD586-3D04-4E80-96CE-2061FF45C9E9}" type="parTrans" cxnId="{4D370F14-2FA0-4E95-BBF7-4DF774CEA255}">
      <dgm:prSet/>
      <dgm:spPr/>
      <dgm:t>
        <a:bodyPr/>
        <a:lstStyle/>
        <a:p>
          <a:endParaRPr lang="en-GB"/>
        </a:p>
      </dgm:t>
    </dgm:pt>
    <dgm:pt modelId="{4360F1D6-4746-44E6-BF65-5EBE5EDB6DA7}" type="sibTrans" cxnId="{4D370F14-2FA0-4E95-BBF7-4DF774CEA255}">
      <dgm:prSet/>
      <dgm:spPr/>
      <dgm:t>
        <a:bodyPr/>
        <a:lstStyle/>
        <a:p>
          <a:endParaRPr lang="en-GB"/>
        </a:p>
      </dgm:t>
    </dgm:pt>
    <dgm:pt modelId="{2798F23D-2CAF-4D21-A5A9-B00A0D80C0F1}">
      <dgm:prSet/>
      <dgm:spPr/>
      <dgm:t>
        <a:bodyPr/>
        <a:lstStyle/>
        <a:p>
          <a:r>
            <a:rPr lang="pl-PL" dirty="0">
              <a:solidFill>
                <a:srgbClr val="172C85"/>
              </a:solidFill>
            </a:rPr>
            <a:t>koszty obsługi finansowej, niekwalifikowany VAT</a:t>
          </a:r>
          <a:endParaRPr lang="en-GB" dirty="0">
            <a:solidFill>
              <a:srgbClr val="172C85"/>
            </a:solidFill>
          </a:endParaRPr>
        </a:p>
      </dgm:t>
    </dgm:pt>
    <dgm:pt modelId="{E575938B-9B0B-4772-ACCB-A44717140D01}" type="parTrans" cxnId="{648D6E5F-44F0-4AF1-B2B6-B2DB803A28A0}">
      <dgm:prSet/>
      <dgm:spPr/>
      <dgm:t>
        <a:bodyPr/>
        <a:lstStyle/>
        <a:p>
          <a:endParaRPr lang="en-GB"/>
        </a:p>
      </dgm:t>
    </dgm:pt>
    <dgm:pt modelId="{3D0A2BDE-03A6-4065-B1F3-C7E65314F167}" type="sibTrans" cxnId="{648D6E5F-44F0-4AF1-B2B6-B2DB803A28A0}">
      <dgm:prSet/>
      <dgm:spPr/>
      <dgm:t>
        <a:bodyPr/>
        <a:lstStyle/>
        <a:p>
          <a:endParaRPr lang="en-GB"/>
        </a:p>
      </dgm:t>
    </dgm:pt>
    <dgm:pt modelId="{4C553CAA-3FE8-4AC3-8ACE-588FDC34BD0F}">
      <dgm:prSet/>
      <dgm:spPr/>
      <dgm:t>
        <a:bodyPr/>
        <a:lstStyle/>
        <a:p>
          <a:r>
            <a:rPr lang="pl-PL" dirty="0">
              <a:solidFill>
                <a:srgbClr val="172C85"/>
              </a:solidFill>
            </a:rPr>
            <a:t>koszty ważne dla projektu poniesione przed okresem kwalifikowalności (np. umowa w toku a pierwsze etapy przed złożeniem wniosku o dofinansowanie zrealizowano, koszty etapów po zakończeniu projektu)</a:t>
          </a:r>
          <a:endParaRPr lang="en-GB" dirty="0">
            <a:solidFill>
              <a:srgbClr val="172C85"/>
            </a:solidFill>
          </a:endParaRPr>
        </a:p>
      </dgm:t>
    </dgm:pt>
    <dgm:pt modelId="{008102A1-1D93-45D1-A5C1-33069617F195}" type="parTrans" cxnId="{D524AFAA-BC80-4D57-8257-B000BF2D38F9}">
      <dgm:prSet/>
      <dgm:spPr/>
      <dgm:t>
        <a:bodyPr/>
        <a:lstStyle/>
        <a:p>
          <a:endParaRPr lang="en-GB"/>
        </a:p>
      </dgm:t>
    </dgm:pt>
    <dgm:pt modelId="{8B4D8614-6394-478B-81C9-005A205D9C2E}" type="sibTrans" cxnId="{D524AFAA-BC80-4D57-8257-B000BF2D38F9}">
      <dgm:prSet/>
      <dgm:spPr/>
      <dgm:t>
        <a:bodyPr/>
        <a:lstStyle/>
        <a:p>
          <a:endParaRPr lang="en-GB"/>
        </a:p>
      </dgm:t>
    </dgm:pt>
    <dgm:pt modelId="{9B8AA146-96A0-4496-A303-6D77D35BF876}" type="pres">
      <dgm:prSet presAssocID="{D7795553-D8AA-41BE-8213-2A17C1E56E62}" presName="linear" presStyleCnt="0">
        <dgm:presLayoutVars>
          <dgm:animLvl val="lvl"/>
          <dgm:resizeHandles val="exact"/>
        </dgm:presLayoutVars>
      </dgm:prSet>
      <dgm:spPr/>
    </dgm:pt>
    <dgm:pt modelId="{1EB30DFD-139B-4AA0-B656-1BD8E1B5BFED}" type="pres">
      <dgm:prSet presAssocID="{10DAED0A-8597-455E-9EE4-91FE2C105BC4}" presName="parentText" presStyleLbl="node1" presStyleIdx="0" presStyleCnt="1" custScaleX="61130" custLinFactNeighborX="-19369" custLinFactNeighborY="-8718">
        <dgm:presLayoutVars>
          <dgm:chMax val="0"/>
          <dgm:bulletEnabled val="1"/>
        </dgm:presLayoutVars>
      </dgm:prSet>
      <dgm:spPr/>
    </dgm:pt>
    <dgm:pt modelId="{1BD17F82-7D72-4335-8784-1FE66155ABB4}" type="pres">
      <dgm:prSet presAssocID="{10DAED0A-8597-455E-9EE4-91FE2C105BC4}" presName="childText" presStyleLbl="revTx" presStyleIdx="0" presStyleCnt="1">
        <dgm:presLayoutVars>
          <dgm:bulletEnabled val="1"/>
        </dgm:presLayoutVars>
      </dgm:prSet>
      <dgm:spPr/>
    </dgm:pt>
  </dgm:ptLst>
  <dgm:cxnLst>
    <dgm:cxn modelId="{7D204604-7619-4727-9715-2D4ADEAFF10D}" type="presOf" srcId="{911A9C2C-978D-4C23-9C8F-A66E4915AE46}" destId="{1BD17F82-7D72-4335-8784-1FE66155ABB4}" srcOrd="0" destOrd="0" presId="urn:microsoft.com/office/officeart/2005/8/layout/vList2"/>
    <dgm:cxn modelId="{4D370F14-2FA0-4E95-BBF7-4DF774CEA255}" srcId="{10DAED0A-8597-455E-9EE4-91FE2C105BC4}" destId="{911A9C2C-978D-4C23-9C8F-A66E4915AE46}" srcOrd="0" destOrd="0" parTransId="{155AD586-3D04-4E80-96CE-2061FF45C9E9}" sibTransId="{4360F1D6-4746-44E6-BF65-5EBE5EDB6DA7}"/>
    <dgm:cxn modelId="{648D6E5F-44F0-4AF1-B2B6-B2DB803A28A0}" srcId="{10DAED0A-8597-455E-9EE4-91FE2C105BC4}" destId="{2798F23D-2CAF-4D21-A5A9-B00A0D80C0F1}" srcOrd="1" destOrd="0" parTransId="{E575938B-9B0B-4772-ACCB-A44717140D01}" sibTransId="{3D0A2BDE-03A6-4065-B1F3-C7E65314F167}"/>
    <dgm:cxn modelId="{13AAAB7F-819B-4E1C-B0B8-4978C40443A6}" type="presOf" srcId="{D7795553-D8AA-41BE-8213-2A17C1E56E62}" destId="{9B8AA146-96A0-4496-A303-6D77D35BF876}" srcOrd="0" destOrd="0" presId="urn:microsoft.com/office/officeart/2005/8/layout/vList2"/>
    <dgm:cxn modelId="{D524AFAA-BC80-4D57-8257-B000BF2D38F9}" srcId="{10DAED0A-8597-455E-9EE4-91FE2C105BC4}" destId="{4C553CAA-3FE8-4AC3-8ACE-588FDC34BD0F}" srcOrd="2" destOrd="0" parTransId="{008102A1-1D93-45D1-A5C1-33069617F195}" sibTransId="{8B4D8614-6394-478B-81C9-005A205D9C2E}"/>
    <dgm:cxn modelId="{6AF10AB1-4526-4703-B72F-8008D50E5503}" type="presOf" srcId="{2798F23D-2CAF-4D21-A5A9-B00A0D80C0F1}" destId="{1BD17F82-7D72-4335-8784-1FE66155ABB4}" srcOrd="0" destOrd="1" presId="urn:microsoft.com/office/officeart/2005/8/layout/vList2"/>
    <dgm:cxn modelId="{986BA2B1-0830-4B67-9FF5-71098BB24761}" type="presOf" srcId="{10DAED0A-8597-455E-9EE4-91FE2C105BC4}" destId="{1EB30DFD-139B-4AA0-B656-1BD8E1B5BFED}" srcOrd="0" destOrd="0" presId="urn:microsoft.com/office/officeart/2005/8/layout/vList2"/>
    <dgm:cxn modelId="{FE34CCC0-18AC-4150-B91E-E4D0C03CBD9D}" type="presOf" srcId="{4C553CAA-3FE8-4AC3-8ACE-588FDC34BD0F}" destId="{1BD17F82-7D72-4335-8784-1FE66155ABB4}" srcOrd="0" destOrd="2" presId="urn:microsoft.com/office/officeart/2005/8/layout/vList2"/>
    <dgm:cxn modelId="{CC292AC8-7C62-40D9-8AE8-6C43256F7248}" srcId="{D7795553-D8AA-41BE-8213-2A17C1E56E62}" destId="{10DAED0A-8597-455E-9EE4-91FE2C105BC4}" srcOrd="0" destOrd="0" parTransId="{7B126806-009A-480C-8010-870044648CC1}" sibTransId="{4A873A3B-6568-4DF0-B758-CD33280E2921}"/>
    <dgm:cxn modelId="{7332EE06-86F6-4217-89D6-51229F72DE60}" type="presParOf" srcId="{9B8AA146-96A0-4496-A303-6D77D35BF876}" destId="{1EB30DFD-139B-4AA0-B656-1BD8E1B5BFED}" srcOrd="0" destOrd="0" presId="urn:microsoft.com/office/officeart/2005/8/layout/vList2"/>
    <dgm:cxn modelId="{CEA7BB4E-10AE-42F6-911E-A976D0B71217}" type="presParOf" srcId="{9B8AA146-96A0-4496-A303-6D77D35BF876}" destId="{1BD17F82-7D72-4335-8784-1FE66155ABB4}"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9E2A8F7-117B-4609-A3BD-436A9068FE8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1797E8C8-DD3D-4AB4-BE64-27898923117B}">
      <dgm:prSet/>
      <dgm:spPr/>
      <dgm:t>
        <a:bodyPr/>
        <a:lstStyle/>
        <a:p>
          <a:r>
            <a:rPr lang="pl-PL" dirty="0"/>
            <a:t>Państwa objęte projektem wskazujemy zawsze – dla całego projektu (koordynator)</a:t>
          </a:r>
          <a:endParaRPr lang="en-GB" dirty="0"/>
        </a:p>
      </dgm:t>
    </dgm:pt>
    <dgm:pt modelId="{121F500C-F3C6-467A-B5D4-D9915AA51649}" type="parTrans" cxnId="{C1E60D07-7235-47F4-A358-74A3FD556047}">
      <dgm:prSet/>
      <dgm:spPr/>
      <dgm:t>
        <a:bodyPr/>
        <a:lstStyle/>
        <a:p>
          <a:endParaRPr lang="en-GB"/>
        </a:p>
      </dgm:t>
    </dgm:pt>
    <dgm:pt modelId="{AE6C4182-8606-4E46-B884-2F2F9C27C638}" type="sibTrans" cxnId="{C1E60D07-7235-47F4-A358-74A3FD556047}">
      <dgm:prSet/>
      <dgm:spPr/>
      <dgm:t>
        <a:bodyPr/>
        <a:lstStyle/>
        <a:p>
          <a:endParaRPr lang="en-GB"/>
        </a:p>
      </dgm:t>
    </dgm:pt>
    <dgm:pt modelId="{CAAEF313-ED2E-4C93-8819-B23A430D7967}">
      <dgm:prSet/>
      <dgm:spPr/>
      <dgm:t>
        <a:bodyPr/>
        <a:lstStyle/>
        <a:p>
          <a:r>
            <a:rPr lang="pl-PL" dirty="0"/>
            <a:t>korytarze, typ transportu i brakujące odcinki transgraniczne jeśli dotyczy </a:t>
          </a:r>
          <a:endParaRPr lang="en-GB" dirty="0"/>
        </a:p>
      </dgm:t>
    </dgm:pt>
    <dgm:pt modelId="{ECE2EF7A-31C8-4E01-8B39-98D4362D473B}" type="parTrans" cxnId="{A9D8F6B0-E2CD-443B-926B-8AE65878DB54}">
      <dgm:prSet/>
      <dgm:spPr/>
      <dgm:t>
        <a:bodyPr/>
        <a:lstStyle/>
        <a:p>
          <a:endParaRPr lang="en-GB"/>
        </a:p>
      </dgm:t>
    </dgm:pt>
    <dgm:pt modelId="{581E2537-5E8C-4208-A49F-06F4983E2388}" type="sibTrans" cxnId="{A9D8F6B0-E2CD-443B-926B-8AE65878DB54}">
      <dgm:prSet/>
      <dgm:spPr/>
      <dgm:t>
        <a:bodyPr/>
        <a:lstStyle/>
        <a:p>
          <a:endParaRPr lang="en-GB"/>
        </a:p>
      </dgm:t>
    </dgm:pt>
    <dgm:pt modelId="{FA846580-A64B-473A-AA88-F4DF084DA960}" type="pres">
      <dgm:prSet presAssocID="{19E2A8F7-117B-4609-A3BD-436A9068FE86}" presName="linear" presStyleCnt="0">
        <dgm:presLayoutVars>
          <dgm:animLvl val="lvl"/>
          <dgm:resizeHandles val="exact"/>
        </dgm:presLayoutVars>
      </dgm:prSet>
      <dgm:spPr/>
    </dgm:pt>
    <dgm:pt modelId="{E6049DAD-27D7-438A-9E6F-469E35DF35D1}" type="pres">
      <dgm:prSet presAssocID="{1797E8C8-DD3D-4AB4-BE64-27898923117B}" presName="parentText" presStyleLbl="node1" presStyleIdx="0" presStyleCnt="2" custScaleX="84456" custScaleY="84207" custLinFactNeighborX="484" custLinFactNeighborY="25466">
        <dgm:presLayoutVars>
          <dgm:chMax val="0"/>
          <dgm:bulletEnabled val="1"/>
        </dgm:presLayoutVars>
      </dgm:prSet>
      <dgm:spPr/>
    </dgm:pt>
    <dgm:pt modelId="{977809D3-49D3-4D29-A55D-7C0143AC8FFE}" type="pres">
      <dgm:prSet presAssocID="{AE6C4182-8606-4E46-B884-2F2F9C27C638}" presName="spacer" presStyleCnt="0"/>
      <dgm:spPr/>
    </dgm:pt>
    <dgm:pt modelId="{AB3472FD-5FDA-46F6-AA1F-998FFC603D53}" type="pres">
      <dgm:prSet presAssocID="{CAAEF313-ED2E-4C93-8819-B23A430D7967}" presName="parentText" presStyleLbl="node1" presStyleIdx="1" presStyleCnt="2">
        <dgm:presLayoutVars>
          <dgm:chMax val="0"/>
          <dgm:bulletEnabled val="1"/>
        </dgm:presLayoutVars>
      </dgm:prSet>
      <dgm:spPr/>
    </dgm:pt>
  </dgm:ptLst>
  <dgm:cxnLst>
    <dgm:cxn modelId="{C1E60D07-7235-47F4-A358-74A3FD556047}" srcId="{19E2A8F7-117B-4609-A3BD-436A9068FE86}" destId="{1797E8C8-DD3D-4AB4-BE64-27898923117B}" srcOrd="0" destOrd="0" parTransId="{121F500C-F3C6-467A-B5D4-D9915AA51649}" sibTransId="{AE6C4182-8606-4E46-B884-2F2F9C27C638}"/>
    <dgm:cxn modelId="{A9D8F6B0-E2CD-443B-926B-8AE65878DB54}" srcId="{19E2A8F7-117B-4609-A3BD-436A9068FE86}" destId="{CAAEF313-ED2E-4C93-8819-B23A430D7967}" srcOrd="1" destOrd="0" parTransId="{ECE2EF7A-31C8-4E01-8B39-98D4362D473B}" sibTransId="{581E2537-5E8C-4208-A49F-06F4983E2388}"/>
    <dgm:cxn modelId="{830F2FC1-1105-424B-8063-03B4EA31F2E1}" type="presOf" srcId="{1797E8C8-DD3D-4AB4-BE64-27898923117B}" destId="{E6049DAD-27D7-438A-9E6F-469E35DF35D1}" srcOrd="0" destOrd="0" presId="urn:microsoft.com/office/officeart/2005/8/layout/vList2"/>
    <dgm:cxn modelId="{A81AC5DB-47F6-4E8E-B091-1940C69065EF}" type="presOf" srcId="{19E2A8F7-117B-4609-A3BD-436A9068FE86}" destId="{FA846580-A64B-473A-AA88-F4DF084DA960}" srcOrd="0" destOrd="0" presId="urn:microsoft.com/office/officeart/2005/8/layout/vList2"/>
    <dgm:cxn modelId="{897678F6-E73E-43DA-A418-C1C84A8AC1D0}" type="presOf" srcId="{CAAEF313-ED2E-4C93-8819-B23A430D7967}" destId="{AB3472FD-5FDA-46F6-AA1F-998FFC603D53}" srcOrd="0" destOrd="0" presId="urn:microsoft.com/office/officeart/2005/8/layout/vList2"/>
    <dgm:cxn modelId="{101C9814-9F9B-4E38-8490-63B0CF73BACC}" type="presParOf" srcId="{FA846580-A64B-473A-AA88-F4DF084DA960}" destId="{E6049DAD-27D7-438A-9E6F-469E35DF35D1}" srcOrd="0" destOrd="0" presId="urn:microsoft.com/office/officeart/2005/8/layout/vList2"/>
    <dgm:cxn modelId="{43FDAE4A-5322-4A5C-9361-6974B135301D}" type="presParOf" srcId="{FA846580-A64B-473A-AA88-F4DF084DA960}" destId="{977809D3-49D3-4D29-A55D-7C0143AC8FFE}" srcOrd="1" destOrd="0" presId="urn:microsoft.com/office/officeart/2005/8/layout/vList2"/>
    <dgm:cxn modelId="{036A961A-7E3A-4D4B-868C-3F399D3F4E83}" type="presParOf" srcId="{FA846580-A64B-473A-AA88-F4DF084DA960}" destId="{AB3472FD-5FDA-46F6-AA1F-998FFC603D53}"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E49B437-0F2B-43B9-B1D7-976AA59BC4CD}" type="doc">
      <dgm:prSet loTypeId="urn:microsoft.com/office/officeart/2005/8/layout/chevron1" loCatId="process" qsTypeId="urn:microsoft.com/office/officeart/2005/8/quickstyle/simple1" qsCatId="simple" csTypeId="urn:microsoft.com/office/officeart/2005/8/colors/accent1_2" csCatId="accent1" phldr="1"/>
      <dgm:spPr/>
    </dgm:pt>
    <dgm:pt modelId="{79E3B6FE-78C5-48F9-95B7-46E9C7E4D04E}">
      <dgm:prSet phldrT="[Tekst]"/>
      <dgm:spPr>
        <a:solidFill>
          <a:schemeClr val="tx2">
            <a:lumMod val="60000"/>
            <a:lumOff val="40000"/>
          </a:schemeClr>
        </a:solidFill>
      </dgm:spPr>
      <dgm:t>
        <a:bodyPr/>
        <a:lstStyle/>
        <a:p>
          <a:r>
            <a:rPr lang="en-US" dirty="0"/>
            <a:t>TEN-T network — Project of common interest (PCI)</a:t>
          </a:r>
          <a:endParaRPr lang="pl-PL" u="none" dirty="0"/>
        </a:p>
      </dgm:t>
    </dgm:pt>
    <dgm:pt modelId="{B070D1A7-5D43-4452-97B8-483A1490EC59}" type="parTrans" cxnId="{22CD88FC-CA42-4C54-B679-B97097CF308D}">
      <dgm:prSet/>
      <dgm:spPr/>
      <dgm:t>
        <a:bodyPr/>
        <a:lstStyle/>
        <a:p>
          <a:endParaRPr lang="pl-PL"/>
        </a:p>
      </dgm:t>
    </dgm:pt>
    <dgm:pt modelId="{4BC6D3E2-8361-4BB7-BC59-73C29E31ED93}" type="sibTrans" cxnId="{22CD88FC-CA42-4C54-B679-B97097CF308D}">
      <dgm:prSet/>
      <dgm:spPr/>
      <dgm:t>
        <a:bodyPr/>
        <a:lstStyle/>
        <a:p>
          <a:endParaRPr lang="pl-PL"/>
        </a:p>
      </dgm:t>
    </dgm:pt>
    <dgm:pt modelId="{392804C9-5879-4D69-BA13-5E72055153C4}">
      <dgm:prSet phldrT="[Tekst]"/>
      <dgm:spPr>
        <a:solidFill>
          <a:schemeClr val="tx2">
            <a:lumMod val="40000"/>
            <a:lumOff val="60000"/>
          </a:schemeClr>
        </a:solidFill>
      </dgm:spPr>
      <dgm:t>
        <a:bodyPr/>
        <a:lstStyle/>
        <a:p>
          <a:r>
            <a:rPr lang="en-US" dirty="0"/>
            <a:t>Call objectives and priorities </a:t>
          </a:r>
          <a:endParaRPr lang="pl-PL" u="none" dirty="0"/>
        </a:p>
      </dgm:t>
    </dgm:pt>
    <dgm:pt modelId="{28D5A574-93EF-46F3-A989-3962B788EA8F}" type="parTrans" cxnId="{B9634C86-6717-42B5-A682-341AA509EF8B}">
      <dgm:prSet/>
      <dgm:spPr/>
      <dgm:t>
        <a:bodyPr/>
        <a:lstStyle/>
        <a:p>
          <a:endParaRPr lang="pl-PL"/>
        </a:p>
      </dgm:t>
    </dgm:pt>
    <dgm:pt modelId="{63A208E7-4DF7-4838-93D1-4EB104F0C652}" type="sibTrans" cxnId="{B9634C86-6717-42B5-A682-341AA509EF8B}">
      <dgm:prSet/>
      <dgm:spPr/>
      <dgm:t>
        <a:bodyPr/>
        <a:lstStyle/>
        <a:p>
          <a:endParaRPr lang="pl-PL"/>
        </a:p>
      </dgm:t>
    </dgm:pt>
    <dgm:pt modelId="{0F079A58-3FD8-4D59-89D2-441600FB6959}">
      <dgm:prSet phldrT="[Tekst]"/>
      <dgm:spPr>
        <a:solidFill>
          <a:srgbClr val="ED9A00"/>
        </a:solidFill>
      </dgm:spPr>
      <dgm:t>
        <a:bodyPr/>
        <a:lstStyle/>
        <a:p>
          <a:r>
            <a:rPr lang="en-US" dirty="0"/>
            <a:t>EU added value</a:t>
          </a:r>
          <a:endParaRPr lang="pl-PL" u="none" dirty="0"/>
        </a:p>
      </dgm:t>
    </dgm:pt>
    <dgm:pt modelId="{9F6B8F37-0FFB-4708-9A87-62C84291C1E3}" type="parTrans" cxnId="{1984B27F-D2E8-44C6-90FE-6024901BABEF}">
      <dgm:prSet/>
      <dgm:spPr/>
      <dgm:t>
        <a:bodyPr/>
        <a:lstStyle/>
        <a:p>
          <a:endParaRPr lang="pl-PL"/>
        </a:p>
      </dgm:t>
    </dgm:pt>
    <dgm:pt modelId="{8C1C51C2-5449-4049-A6B8-B83333F48170}" type="sibTrans" cxnId="{1984B27F-D2E8-44C6-90FE-6024901BABEF}">
      <dgm:prSet/>
      <dgm:spPr/>
      <dgm:t>
        <a:bodyPr/>
        <a:lstStyle/>
        <a:p>
          <a:endParaRPr lang="pl-PL"/>
        </a:p>
      </dgm:t>
    </dgm:pt>
    <dgm:pt modelId="{E5ACBF3D-E637-4AB8-9DA3-47565550B88F}">
      <dgm:prSet phldrT="[Tekst]"/>
      <dgm:spPr>
        <a:solidFill>
          <a:srgbClr val="FFC000"/>
        </a:solidFill>
      </dgm:spPr>
      <dgm:t>
        <a:bodyPr/>
        <a:lstStyle/>
        <a:p>
          <a:r>
            <a:rPr lang="en-US" dirty="0"/>
            <a:t>Cross-border link</a:t>
          </a:r>
          <a:endParaRPr lang="pl-PL" u="none" dirty="0"/>
        </a:p>
      </dgm:t>
    </dgm:pt>
    <dgm:pt modelId="{D7C0A356-CDB6-49E9-A800-C3307CD4BA13}" type="parTrans" cxnId="{D707C3A7-D434-45B2-856C-D9F325B2A89E}">
      <dgm:prSet/>
      <dgm:spPr/>
      <dgm:t>
        <a:bodyPr/>
        <a:lstStyle/>
        <a:p>
          <a:endParaRPr lang="pl-PL"/>
        </a:p>
      </dgm:t>
    </dgm:pt>
    <dgm:pt modelId="{25541CDC-80FC-4EB0-A213-2D3CBD09808D}" type="sibTrans" cxnId="{D707C3A7-D434-45B2-856C-D9F325B2A89E}">
      <dgm:prSet/>
      <dgm:spPr/>
      <dgm:t>
        <a:bodyPr/>
        <a:lstStyle/>
        <a:p>
          <a:endParaRPr lang="pl-PL"/>
        </a:p>
      </dgm:t>
    </dgm:pt>
    <dgm:pt modelId="{3A8A142A-7D2C-4A33-8984-499AFB7E6240}">
      <dgm:prSet phldrT="[Tekst]"/>
      <dgm:spPr>
        <a:solidFill>
          <a:srgbClr val="F9C55C"/>
        </a:solidFill>
      </dgm:spPr>
      <dgm:t>
        <a:bodyPr/>
        <a:lstStyle/>
        <a:p>
          <a:r>
            <a:rPr lang="en-US" dirty="0"/>
            <a:t>Synergies </a:t>
          </a:r>
          <a:endParaRPr lang="pl-PL" u="none" dirty="0"/>
        </a:p>
      </dgm:t>
    </dgm:pt>
    <dgm:pt modelId="{41570AB7-9014-43FE-B203-B3B8B770A8DF}" type="parTrans" cxnId="{6CB382AA-D1D9-4FCA-B41A-0D7BD095D756}">
      <dgm:prSet/>
      <dgm:spPr/>
      <dgm:t>
        <a:bodyPr/>
        <a:lstStyle/>
        <a:p>
          <a:endParaRPr lang="pl-PL"/>
        </a:p>
      </dgm:t>
    </dgm:pt>
    <dgm:pt modelId="{D3AA808B-D8F5-4057-A054-B5A157F1B042}" type="sibTrans" cxnId="{6CB382AA-D1D9-4FCA-B41A-0D7BD095D756}">
      <dgm:prSet/>
      <dgm:spPr/>
      <dgm:t>
        <a:bodyPr/>
        <a:lstStyle/>
        <a:p>
          <a:endParaRPr lang="pl-PL"/>
        </a:p>
      </dgm:t>
    </dgm:pt>
    <dgm:pt modelId="{DAA9108C-B10B-4C5E-B2BA-4620B62E2B5E}" type="pres">
      <dgm:prSet presAssocID="{CE49B437-0F2B-43B9-B1D7-976AA59BC4CD}" presName="Name0" presStyleCnt="0">
        <dgm:presLayoutVars>
          <dgm:dir/>
          <dgm:animLvl val="lvl"/>
          <dgm:resizeHandles val="exact"/>
        </dgm:presLayoutVars>
      </dgm:prSet>
      <dgm:spPr/>
    </dgm:pt>
    <dgm:pt modelId="{D3B392F3-D8AE-48D5-AEF6-D6A310240C43}" type="pres">
      <dgm:prSet presAssocID="{79E3B6FE-78C5-48F9-95B7-46E9C7E4D04E}" presName="parTxOnly" presStyleLbl="node1" presStyleIdx="0" presStyleCnt="5">
        <dgm:presLayoutVars>
          <dgm:chMax val="0"/>
          <dgm:chPref val="0"/>
          <dgm:bulletEnabled val="1"/>
        </dgm:presLayoutVars>
      </dgm:prSet>
      <dgm:spPr/>
    </dgm:pt>
    <dgm:pt modelId="{9615721B-1333-45CC-AE66-2B80D57C7030}" type="pres">
      <dgm:prSet presAssocID="{4BC6D3E2-8361-4BB7-BC59-73C29E31ED93}" presName="parTxOnlySpace" presStyleCnt="0"/>
      <dgm:spPr/>
    </dgm:pt>
    <dgm:pt modelId="{F87840E4-A0EA-42FB-8F88-878098896820}" type="pres">
      <dgm:prSet presAssocID="{392804C9-5879-4D69-BA13-5E72055153C4}" presName="parTxOnly" presStyleLbl="node1" presStyleIdx="1" presStyleCnt="5">
        <dgm:presLayoutVars>
          <dgm:chMax val="0"/>
          <dgm:chPref val="0"/>
          <dgm:bulletEnabled val="1"/>
        </dgm:presLayoutVars>
      </dgm:prSet>
      <dgm:spPr/>
    </dgm:pt>
    <dgm:pt modelId="{9324AAF1-4600-41E9-8371-85F3B5ED8ACD}" type="pres">
      <dgm:prSet presAssocID="{63A208E7-4DF7-4838-93D1-4EB104F0C652}" presName="parTxOnlySpace" presStyleCnt="0"/>
      <dgm:spPr/>
    </dgm:pt>
    <dgm:pt modelId="{40F6B8DA-0BE8-4C81-A17D-A66E9BFF8C00}" type="pres">
      <dgm:prSet presAssocID="{0F079A58-3FD8-4D59-89D2-441600FB6959}" presName="parTxOnly" presStyleLbl="node1" presStyleIdx="2" presStyleCnt="5" custLinFactNeighborX="-1970" custLinFactNeighborY="-1793">
        <dgm:presLayoutVars>
          <dgm:chMax val="0"/>
          <dgm:chPref val="0"/>
          <dgm:bulletEnabled val="1"/>
        </dgm:presLayoutVars>
      </dgm:prSet>
      <dgm:spPr/>
    </dgm:pt>
    <dgm:pt modelId="{3EB73AEB-A988-43A7-8555-96B60A6F241F}" type="pres">
      <dgm:prSet presAssocID="{8C1C51C2-5449-4049-A6B8-B83333F48170}" presName="parTxOnlySpace" presStyleCnt="0"/>
      <dgm:spPr/>
    </dgm:pt>
    <dgm:pt modelId="{791FA286-F168-4D73-8E01-4A877903A32C}" type="pres">
      <dgm:prSet presAssocID="{E5ACBF3D-E637-4AB8-9DA3-47565550B88F}" presName="parTxOnly" presStyleLbl="node1" presStyleIdx="3" presStyleCnt="5">
        <dgm:presLayoutVars>
          <dgm:chMax val="0"/>
          <dgm:chPref val="0"/>
          <dgm:bulletEnabled val="1"/>
        </dgm:presLayoutVars>
      </dgm:prSet>
      <dgm:spPr/>
    </dgm:pt>
    <dgm:pt modelId="{A8135F2A-AA1C-4E8B-90BB-F65366F452A6}" type="pres">
      <dgm:prSet presAssocID="{25541CDC-80FC-4EB0-A213-2D3CBD09808D}" presName="parTxOnlySpace" presStyleCnt="0"/>
      <dgm:spPr/>
    </dgm:pt>
    <dgm:pt modelId="{FD77251A-65E3-4F6D-944E-FA783B8B43AA}" type="pres">
      <dgm:prSet presAssocID="{3A8A142A-7D2C-4A33-8984-499AFB7E6240}" presName="parTxOnly" presStyleLbl="node1" presStyleIdx="4" presStyleCnt="5">
        <dgm:presLayoutVars>
          <dgm:chMax val="0"/>
          <dgm:chPref val="0"/>
          <dgm:bulletEnabled val="1"/>
        </dgm:presLayoutVars>
      </dgm:prSet>
      <dgm:spPr/>
    </dgm:pt>
  </dgm:ptLst>
  <dgm:cxnLst>
    <dgm:cxn modelId="{2F0A8623-6DD2-4B2E-A19C-F6987F095F3E}" type="presOf" srcId="{3A8A142A-7D2C-4A33-8984-499AFB7E6240}" destId="{FD77251A-65E3-4F6D-944E-FA783B8B43AA}" srcOrd="0" destOrd="0" presId="urn:microsoft.com/office/officeart/2005/8/layout/chevron1"/>
    <dgm:cxn modelId="{2110AF78-F27E-49A8-BCD1-71D986E7C91F}" type="presOf" srcId="{E5ACBF3D-E637-4AB8-9DA3-47565550B88F}" destId="{791FA286-F168-4D73-8E01-4A877903A32C}" srcOrd="0" destOrd="0" presId="urn:microsoft.com/office/officeart/2005/8/layout/chevron1"/>
    <dgm:cxn modelId="{1984B27F-D2E8-44C6-90FE-6024901BABEF}" srcId="{CE49B437-0F2B-43B9-B1D7-976AA59BC4CD}" destId="{0F079A58-3FD8-4D59-89D2-441600FB6959}" srcOrd="2" destOrd="0" parTransId="{9F6B8F37-0FFB-4708-9A87-62C84291C1E3}" sibTransId="{8C1C51C2-5449-4049-A6B8-B83333F48170}"/>
    <dgm:cxn modelId="{B9634C86-6717-42B5-A682-341AA509EF8B}" srcId="{CE49B437-0F2B-43B9-B1D7-976AA59BC4CD}" destId="{392804C9-5879-4D69-BA13-5E72055153C4}" srcOrd="1" destOrd="0" parTransId="{28D5A574-93EF-46F3-A989-3962B788EA8F}" sibTransId="{63A208E7-4DF7-4838-93D1-4EB104F0C652}"/>
    <dgm:cxn modelId="{76302C93-C674-448C-ADAD-CCF05767E935}" type="presOf" srcId="{0F079A58-3FD8-4D59-89D2-441600FB6959}" destId="{40F6B8DA-0BE8-4C81-A17D-A66E9BFF8C00}" srcOrd="0" destOrd="0" presId="urn:microsoft.com/office/officeart/2005/8/layout/chevron1"/>
    <dgm:cxn modelId="{D707C3A7-D434-45B2-856C-D9F325B2A89E}" srcId="{CE49B437-0F2B-43B9-B1D7-976AA59BC4CD}" destId="{E5ACBF3D-E637-4AB8-9DA3-47565550B88F}" srcOrd="3" destOrd="0" parTransId="{D7C0A356-CDB6-49E9-A800-C3307CD4BA13}" sibTransId="{25541CDC-80FC-4EB0-A213-2D3CBD09808D}"/>
    <dgm:cxn modelId="{6CB382AA-D1D9-4FCA-B41A-0D7BD095D756}" srcId="{CE49B437-0F2B-43B9-B1D7-976AA59BC4CD}" destId="{3A8A142A-7D2C-4A33-8984-499AFB7E6240}" srcOrd="4" destOrd="0" parTransId="{41570AB7-9014-43FE-B203-B3B8B770A8DF}" sibTransId="{D3AA808B-D8F5-4057-A054-B5A157F1B042}"/>
    <dgm:cxn modelId="{3186C6CA-56F9-4C29-AB56-11F5444FE930}" type="presOf" srcId="{392804C9-5879-4D69-BA13-5E72055153C4}" destId="{F87840E4-A0EA-42FB-8F88-878098896820}" srcOrd="0" destOrd="0" presId="urn:microsoft.com/office/officeart/2005/8/layout/chevron1"/>
    <dgm:cxn modelId="{242ADAE9-AF2D-4CBE-B806-50625D21E739}" type="presOf" srcId="{79E3B6FE-78C5-48F9-95B7-46E9C7E4D04E}" destId="{D3B392F3-D8AE-48D5-AEF6-D6A310240C43}" srcOrd="0" destOrd="0" presId="urn:microsoft.com/office/officeart/2005/8/layout/chevron1"/>
    <dgm:cxn modelId="{F8543FFA-9EB7-4FB1-A84B-766DA6B0A240}" type="presOf" srcId="{CE49B437-0F2B-43B9-B1D7-976AA59BC4CD}" destId="{DAA9108C-B10B-4C5E-B2BA-4620B62E2B5E}" srcOrd="0" destOrd="0" presId="urn:microsoft.com/office/officeart/2005/8/layout/chevron1"/>
    <dgm:cxn modelId="{22CD88FC-CA42-4C54-B679-B97097CF308D}" srcId="{CE49B437-0F2B-43B9-B1D7-976AA59BC4CD}" destId="{79E3B6FE-78C5-48F9-95B7-46E9C7E4D04E}" srcOrd="0" destOrd="0" parTransId="{B070D1A7-5D43-4452-97B8-483A1490EC59}" sibTransId="{4BC6D3E2-8361-4BB7-BC59-73C29E31ED93}"/>
    <dgm:cxn modelId="{4B70A744-2B93-4F55-A41E-F326138575CB}" type="presParOf" srcId="{DAA9108C-B10B-4C5E-B2BA-4620B62E2B5E}" destId="{D3B392F3-D8AE-48D5-AEF6-D6A310240C43}" srcOrd="0" destOrd="0" presId="urn:microsoft.com/office/officeart/2005/8/layout/chevron1"/>
    <dgm:cxn modelId="{59EF2A82-1511-4B87-8ACE-0D6890BE85A7}" type="presParOf" srcId="{DAA9108C-B10B-4C5E-B2BA-4620B62E2B5E}" destId="{9615721B-1333-45CC-AE66-2B80D57C7030}" srcOrd="1" destOrd="0" presId="urn:microsoft.com/office/officeart/2005/8/layout/chevron1"/>
    <dgm:cxn modelId="{7C948B35-D10A-4B2D-B090-FEB4E0B66BB5}" type="presParOf" srcId="{DAA9108C-B10B-4C5E-B2BA-4620B62E2B5E}" destId="{F87840E4-A0EA-42FB-8F88-878098896820}" srcOrd="2" destOrd="0" presId="urn:microsoft.com/office/officeart/2005/8/layout/chevron1"/>
    <dgm:cxn modelId="{BF303643-4435-40D0-825F-EC5E5164BA07}" type="presParOf" srcId="{DAA9108C-B10B-4C5E-B2BA-4620B62E2B5E}" destId="{9324AAF1-4600-41E9-8371-85F3B5ED8ACD}" srcOrd="3" destOrd="0" presId="urn:microsoft.com/office/officeart/2005/8/layout/chevron1"/>
    <dgm:cxn modelId="{549ADF12-4FC3-479F-BA9C-FBDC44E63951}" type="presParOf" srcId="{DAA9108C-B10B-4C5E-B2BA-4620B62E2B5E}" destId="{40F6B8DA-0BE8-4C81-A17D-A66E9BFF8C00}" srcOrd="4" destOrd="0" presId="urn:microsoft.com/office/officeart/2005/8/layout/chevron1"/>
    <dgm:cxn modelId="{8FDC9C8B-02A2-4545-8414-0E27EE0099C8}" type="presParOf" srcId="{DAA9108C-B10B-4C5E-B2BA-4620B62E2B5E}" destId="{3EB73AEB-A988-43A7-8555-96B60A6F241F}" srcOrd="5" destOrd="0" presId="urn:microsoft.com/office/officeart/2005/8/layout/chevron1"/>
    <dgm:cxn modelId="{F2D4E1BA-8EEC-4F02-AA3D-2F1BEA6AB555}" type="presParOf" srcId="{DAA9108C-B10B-4C5E-B2BA-4620B62E2B5E}" destId="{791FA286-F168-4D73-8E01-4A877903A32C}" srcOrd="6" destOrd="0" presId="urn:microsoft.com/office/officeart/2005/8/layout/chevron1"/>
    <dgm:cxn modelId="{7512DDA8-0093-4401-85D1-86C801AFEB8E}" type="presParOf" srcId="{DAA9108C-B10B-4C5E-B2BA-4620B62E2B5E}" destId="{A8135F2A-AA1C-4E8B-90BB-F65366F452A6}" srcOrd="7" destOrd="0" presId="urn:microsoft.com/office/officeart/2005/8/layout/chevron1"/>
    <dgm:cxn modelId="{78647B68-8A7D-454C-8D5C-BE10168D2016}" type="presParOf" srcId="{DAA9108C-B10B-4C5E-B2BA-4620B62E2B5E}" destId="{FD77251A-65E3-4F6D-944E-FA783B8B43AA}"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942C78B-DFB4-441A-A7D7-787B6053BE2E}"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pl-PL"/>
        </a:p>
      </dgm:t>
    </dgm:pt>
    <dgm:pt modelId="{A88C5983-D7A8-4C5A-B186-167631FD266A}">
      <dgm:prSet/>
      <dgm:spPr>
        <a:xfrm>
          <a:off x="0" y="295507"/>
          <a:ext cx="7717214" cy="3257279"/>
        </a:xfrm>
        <a:prstGeom prst="roundRect">
          <a:avLst/>
        </a:prstGeom>
        <a:solidFill>
          <a:schemeClr val="tx2"/>
        </a:solidFill>
        <a:ln w="12700" cap="flat" cmpd="sng" algn="ctr">
          <a:solidFill>
            <a:sysClr val="window" lastClr="FFFFFF">
              <a:hueOff val="0"/>
              <a:satOff val="0"/>
              <a:lumOff val="0"/>
              <a:alphaOff val="0"/>
            </a:sysClr>
          </a:solidFill>
          <a:prstDash val="solid"/>
          <a:miter lim="800000"/>
        </a:ln>
        <a:effectLst/>
      </dgm:spPr>
      <dgm:t>
        <a:bodyPr/>
        <a:lstStyle/>
        <a:p>
          <a:pPr algn="ctr" rtl="0">
            <a:buNone/>
          </a:pPr>
          <a:r>
            <a:rPr lang="pl-PL" b="1" u="sng" dirty="0" err="1"/>
            <a:t>Quality</a:t>
          </a:r>
          <a:r>
            <a:rPr lang="pl-PL" b="1" u="sng" dirty="0"/>
            <a:t>/Jakość (punkt 3 wniosku o dofinansowanie): </a:t>
          </a:r>
        </a:p>
        <a:p>
          <a:pPr algn="ctr"/>
          <a:endParaRPr lang="pl-PL" b="1" u="sng" dirty="0"/>
        </a:p>
        <a:p>
          <a:pPr algn="ctr"/>
          <a:r>
            <a:rPr lang="pl-PL" b="0" dirty="0"/>
            <a:t>CINEA dokonuje oceny prawidłowości proponowanego we wniosku planu/sposobu wdrożenia projektu, zarówno z technicznego, jak i z finansowego punktu widzenia, oceny zaproponowanej architektury zarządzania projektowego, struktur organizacyjnych wprowadzonych (lub przewidzianych) w celu wdrożenia projektu, oceny ujętej we wniosku analizy ryzyka, procedur kontrolnych i zarządzania jakością oraz strategii komunikacji (publicznego informowania o projekcie i jego unijnych finansowaniu). </a:t>
          </a:r>
        </a:p>
        <a:p>
          <a:pPr algn="ctr"/>
          <a:r>
            <a:rPr lang="pl-PL" b="0" u="sng" dirty="0"/>
            <a:t>Każdy z punktów tego kryterium powinien być należycie udokumentowany (odwołania do regulaminów wewnętrznych, statutów,  instrukcji itp.), potwierdzając dojrzałość Beneficjenta oraz jego zdolności organizacyjne i finansowe do realizacji danego projektu. </a:t>
          </a:r>
        </a:p>
        <a:p>
          <a:pPr algn="ctr"/>
          <a:r>
            <a:rPr lang="pl-PL" b="1" u="none" dirty="0">
              <a:solidFill>
                <a:srgbClr val="FFFF00"/>
              </a:solidFill>
            </a:rPr>
            <a:t>Sposób prezentowania wszystkich informacji we wniosku należy dostosować do odbiorcy – eksperta, który może być spoza Polski, nie znać specyfiki polskiego rynku transportowego, nie orientować się w konsekwencjach wojny na Ukrainie itd. </a:t>
          </a:r>
        </a:p>
        <a:p>
          <a:pPr algn="ctr"/>
          <a:r>
            <a:rPr lang="pl-PL" b="1" dirty="0"/>
            <a:t>Maksymalna liczba punktów możliwych do uzyskania w tym kryterium: 5 pkt </a:t>
          </a:r>
          <a:endParaRPr lang="pl-PL" b="1" dirty="0">
            <a:solidFill>
              <a:sysClr val="window" lastClr="FFFFFF"/>
            </a:solidFill>
            <a:latin typeface="Calibri"/>
            <a:ea typeface="+mn-ea"/>
            <a:cs typeface="+mn-cs"/>
          </a:endParaRPr>
        </a:p>
      </dgm:t>
    </dgm:pt>
    <dgm:pt modelId="{79F4E142-2FF7-426C-B927-9A30FF70566B}" type="parTrans" cxnId="{E26AAAB0-DA3A-41AC-AE1F-06BB48C0AE4D}">
      <dgm:prSet/>
      <dgm:spPr/>
      <dgm:t>
        <a:bodyPr/>
        <a:lstStyle/>
        <a:p>
          <a:endParaRPr lang="pl-PL"/>
        </a:p>
      </dgm:t>
    </dgm:pt>
    <dgm:pt modelId="{B4926DA6-A8A9-4987-A5AA-850C4F9EE946}" type="sibTrans" cxnId="{E26AAAB0-DA3A-41AC-AE1F-06BB48C0AE4D}">
      <dgm:prSet/>
      <dgm:spPr/>
      <dgm:t>
        <a:bodyPr/>
        <a:lstStyle/>
        <a:p>
          <a:endParaRPr lang="pl-PL"/>
        </a:p>
      </dgm:t>
    </dgm:pt>
    <dgm:pt modelId="{3EFCA738-E49A-4245-8F95-C27FD181ECFB}" type="pres">
      <dgm:prSet presAssocID="{B942C78B-DFB4-441A-A7D7-787B6053BE2E}" presName="linear" presStyleCnt="0">
        <dgm:presLayoutVars>
          <dgm:animLvl val="lvl"/>
          <dgm:resizeHandles val="exact"/>
        </dgm:presLayoutVars>
      </dgm:prSet>
      <dgm:spPr/>
    </dgm:pt>
    <dgm:pt modelId="{6A092BC9-2D50-4120-9F94-55367AACA77E}" type="pres">
      <dgm:prSet presAssocID="{A88C5983-D7A8-4C5A-B186-167631FD266A}" presName="parentText" presStyleLbl="node1" presStyleIdx="0" presStyleCnt="1" custLinFactNeighborX="7735" custLinFactNeighborY="-1413">
        <dgm:presLayoutVars>
          <dgm:chMax val="0"/>
          <dgm:bulletEnabled val="1"/>
        </dgm:presLayoutVars>
      </dgm:prSet>
      <dgm:spPr/>
    </dgm:pt>
  </dgm:ptLst>
  <dgm:cxnLst>
    <dgm:cxn modelId="{3C03FE6F-ACE3-42D6-ACFC-466470B4A5CB}" type="presOf" srcId="{B942C78B-DFB4-441A-A7D7-787B6053BE2E}" destId="{3EFCA738-E49A-4245-8F95-C27FD181ECFB}" srcOrd="0" destOrd="0" presId="urn:microsoft.com/office/officeart/2005/8/layout/vList2"/>
    <dgm:cxn modelId="{E26AAAB0-DA3A-41AC-AE1F-06BB48C0AE4D}" srcId="{B942C78B-DFB4-441A-A7D7-787B6053BE2E}" destId="{A88C5983-D7A8-4C5A-B186-167631FD266A}" srcOrd="0" destOrd="0" parTransId="{79F4E142-2FF7-426C-B927-9A30FF70566B}" sibTransId="{B4926DA6-A8A9-4987-A5AA-850C4F9EE946}"/>
    <dgm:cxn modelId="{ADB089B8-B547-4234-8AE0-1DB65727EFDF}" type="presOf" srcId="{A88C5983-D7A8-4C5A-B186-167631FD266A}" destId="{6A092BC9-2D50-4120-9F94-55367AACA77E}" srcOrd="0" destOrd="0" presId="urn:microsoft.com/office/officeart/2005/8/layout/vList2"/>
    <dgm:cxn modelId="{7592953E-521F-4B94-A596-B76187C89278}" type="presParOf" srcId="{3EFCA738-E49A-4245-8F95-C27FD181ECFB}" destId="{6A092BC9-2D50-4120-9F94-55367AACA77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942C78B-DFB4-441A-A7D7-787B6053BE2E}"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pl-PL"/>
        </a:p>
      </dgm:t>
    </dgm:pt>
    <dgm:pt modelId="{D112D913-E5F3-4956-9A20-65DD3691DF4A}">
      <dgm:prSet/>
      <dgm:spPr>
        <a:solidFill>
          <a:schemeClr val="tx2"/>
        </a:solidFill>
      </dgm:spPr>
      <dgm:t>
        <a:bodyPr/>
        <a:lstStyle/>
        <a:p>
          <a:pPr rtl="0"/>
          <a:r>
            <a:rPr lang="en-US" b="1" u="sng" dirty="0"/>
            <a:t>Cost effectiveness and financial management</a:t>
          </a:r>
          <a:r>
            <a:rPr lang="pl-PL" b="1" u="sng" dirty="0"/>
            <a:t> (punkt 3.1 wniosku): </a:t>
          </a:r>
        </a:p>
        <a:p>
          <a:pPr rtl="0"/>
          <a:endParaRPr lang="pl-PL" b="1" u="sng" dirty="0"/>
        </a:p>
        <a:p>
          <a:pPr rtl="0"/>
          <a:r>
            <a:rPr lang="pl-PL" b="1" u="sng" dirty="0"/>
            <a:t>Cost </a:t>
          </a:r>
          <a:r>
            <a:rPr lang="pl-PL" b="1" u="sng" dirty="0" err="1"/>
            <a:t>effectiveness</a:t>
          </a:r>
          <a:r>
            <a:rPr lang="pl-PL" b="1" dirty="0"/>
            <a:t>: </a:t>
          </a:r>
          <a:r>
            <a:rPr lang="pl-PL" b="0" dirty="0"/>
            <a:t>dla każdej z grupy zadań wyróżnionych w projekcie (dla każdego Work Packages) oraz dla każdego z zadań (Tasks, występujących w ramach Work Packages) należy zaprezentować i uzasadnić wartość przyjętych kosztów oraz wnioskowanego poziomu dofinansowania.</a:t>
          </a:r>
        </a:p>
        <a:p>
          <a:pPr rtl="0"/>
          <a:r>
            <a:rPr lang="pl-PL" b="0" dirty="0"/>
            <a:t>Uzasadniając wysokość kosztów, można powołać się zarówno na opracowaną wcześniej dokumentację dotyczącą tego projektu, jak i na udokumentowane własne szacunki Beneficjenta (badanie rynku itp.). </a:t>
          </a:r>
        </a:p>
        <a:p>
          <a:pPr rtl="0"/>
          <a:r>
            <a:rPr lang="pl-PL" b="0" dirty="0"/>
            <a:t>Istotne jest, aby </a:t>
          </a:r>
          <a:r>
            <a:rPr lang="pl-PL" b="0" u="sng" dirty="0"/>
            <a:t>udowodnić</a:t>
          </a:r>
          <a:r>
            <a:rPr lang="pl-PL" b="0" dirty="0"/>
            <a:t> adekwatność wysokości przyjętych kosztów do osiągnięcia celu wnioskowanego projektu. Nie muszą być prezentowane odrębne wyliczenia, ale konieczne jest wskazanie (stwierdzenie), że projekt dla osiągnięcia zakładanych celów wymaga unijnego dofinansowania we wnioskowanej wysokości.  </a:t>
          </a:r>
        </a:p>
      </dgm:t>
    </dgm:pt>
    <dgm:pt modelId="{5F57D41D-E40B-4907-8CAE-631C00D8B179}" type="parTrans" cxnId="{AC0C17E0-2149-4AC8-B4D8-61E833B55B3A}">
      <dgm:prSet/>
      <dgm:spPr/>
      <dgm:t>
        <a:bodyPr/>
        <a:lstStyle/>
        <a:p>
          <a:endParaRPr lang="en-GB"/>
        </a:p>
      </dgm:t>
    </dgm:pt>
    <dgm:pt modelId="{FBA7FAF4-9F6E-423B-82E0-2D9A273E6030}" type="sibTrans" cxnId="{AC0C17E0-2149-4AC8-B4D8-61E833B55B3A}">
      <dgm:prSet/>
      <dgm:spPr/>
      <dgm:t>
        <a:bodyPr/>
        <a:lstStyle/>
        <a:p>
          <a:endParaRPr lang="en-GB"/>
        </a:p>
      </dgm:t>
    </dgm:pt>
    <dgm:pt modelId="{3EFCA738-E49A-4245-8F95-C27FD181ECFB}" type="pres">
      <dgm:prSet presAssocID="{B942C78B-DFB4-441A-A7D7-787B6053BE2E}" presName="linear" presStyleCnt="0">
        <dgm:presLayoutVars>
          <dgm:animLvl val="lvl"/>
          <dgm:resizeHandles val="exact"/>
        </dgm:presLayoutVars>
      </dgm:prSet>
      <dgm:spPr/>
    </dgm:pt>
    <dgm:pt modelId="{17265F8F-CC01-4394-8CE5-B33D74B2A61A}" type="pres">
      <dgm:prSet presAssocID="{D112D913-E5F3-4956-9A20-65DD3691DF4A}" presName="parentText" presStyleLbl="node1" presStyleIdx="0" presStyleCnt="1" custScaleY="112261" custLinFactNeighborX="-1645" custLinFactNeighborY="-4965">
        <dgm:presLayoutVars>
          <dgm:chMax val="0"/>
          <dgm:bulletEnabled val="1"/>
        </dgm:presLayoutVars>
      </dgm:prSet>
      <dgm:spPr/>
    </dgm:pt>
  </dgm:ptLst>
  <dgm:cxnLst>
    <dgm:cxn modelId="{30E6205B-7989-4193-BEA1-8359AF8F1390}" type="presOf" srcId="{D112D913-E5F3-4956-9A20-65DD3691DF4A}" destId="{17265F8F-CC01-4394-8CE5-B33D74B2A61A}" srcOrd="0" destOrd="0" presId="urn:microsoft.com/office/officeart/2005/8/layout/vList2"/>
    <dgm:cxn modelId="{3C03FE6F-ACE3-42D6-ACFC-466470B4A5CB}" type="presOf" srcId="{B942C78B-DFB4-441A-A7D7-787B6053BE2E}" destId="{3EFCA738-E49A-4245-8F95-C27FD181ECFB}" srcOrd="0" destOrd="0" presId="urn:microsoft.com/office/officeart/2005/8/layout/vList2"/>
    <dgm:cxn modelId="{AC0C17E0-2149-4AC8-B4D8-61E833B55B3A}" srcId="{B942C78B-DFB4-441A-A7D7-787B6053BE2E}" destId="{D112D913-E5F3-4956-9A20-65DD3691DF4A}" srcOrd="0" destOrd="0" parTransId="{5F57D41D-E40B-4907-8CAE-631C00D8B179}" sibTransId="{FBA7FAF4-9F6E-423B-82E0-2D9A273E6030}"/>
    <dgm:cxn modelId="{C18BA768-258D-4970-A4C4-06E6C5564347}" type="presParOf" srcId="{3EFCA738-E49A-4245-8F95-C27FD181ECFB}" destId="{17265F8F-CC01-4394-8CE5-B33D74B2A61A}"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B942C78B-DFB4-441A-A7D7-787B6053BE2E}"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pl-PL"/>
        </a:p>
      </dgm:t>
    </dgm:pt>
    <dgm:pt modelId="{D112D913-E5F3-4956-9A20-65DD3691DF4A}">
      <dgm:prSet/>
      <dgm:spPr>
        <a:solidFill>
          <a:schemeClr val="tx2"/>
        </a:solidFill>
      </dgm:spPr>
      <dgm:t>
        <a:bodyPr/>
        <a:lstStyle/>
        <a:p>
          <a:pPr rtl="0"/>
          <a:r>
            <a:rPr lang="en-US" b="1" u="sng" dirty="0"/>
            <a:t>Cost effectiveness and financial management</a:t>
          </a:r>
          <a:r>
            <a:rPr lang="pl-PL" b="1" u="sng" dirty="0"/>
            <a:t> (punkt 3.1 wniosku): </a:t>
          </a:r>
        </a:p>
        <a:p>
          <a:r>
            <a:rPr lang="pl-PL" b="1" u="sng" dirty="0"/>
            <a:t>Financial management: </a:t>
          </a:r>
          <a:r>
            <a:rPr lang="pl-PL" b="0" u="none" dirty="0"/>
            <a:t>zaprezentowanie </a:t>
          </a:r>
          <a:r>
            <a:rPr lang="pl-PL" b="0" u="sng" dirty="0"/>
            <a:t>szczegółowych informacji </a:t>
          </a:r>
          <a:r>
            <a:rPr lang="pl-PL" b="0" dirty="0"/>
            <a:t>dotyczących sposobu zarządzania finansowego projektem oraz informacji o procedurach monitoringu, audytu i sprawozdawczości, wprowadzonych/stosowanych w celu zapewnienia kwalifikowalności wydatków. </a:t>
          </a:r>
        </a:p>
        <a:p>
          <a:r>
            <a:rPr lang="pl-PL" b="0" dirty="0"/>
            <a:t>Należy doprecyzować, które konkretnie podmioty oraz struktury Beneficjenta będą odpowiedzialne za zarządzanie finansowe projektem (rozliczanie go) i w jakim stopniu, jaki będzie zakres ich odpowiedzialności i z czego będzie on wynikał (np. statut spółki, regulamin organizacyjny itp.). Jeśli za ten element projektu odpowiedzialny będzie zewnętrzny doradca, należy to również zaprezentować. Należy również wskazać, czy struktury/podmioty odpowiedzialne za zarządzanie finansowe projektem będą uczestniczyć w pracach zespołu projektowego. </a:t>
          </a:r>
        </a:p>
        <a:p>
          <a:r>
            <a:rPr lang="pl-PL" b="0" u="sng" dirty="0"/>
            <a:t>Niezbędne jest również przedstawienie informacji o sposobie monitorowania inwestycji (zarówno wewnątrz struktur Beneficjenta, jak i na zewnątrz – do CUPT i MFiPR). </a:t>
          </a:r>
        </a:p>
        <a:p>
          <a:r>
            <a:rPr lang="pl-PL" b="0" dirty="0"/>
            <a:t>Ponadto, należy uwzględnić informację o zaangażowaniu zewnętrznego audytora (jeśli Beneficjent nie jest </a:t>
          </a:r>
          <a:r>
            <a:rPr lang="pl-PL" b="0" i="1" dirty="0"/>
            <a:t>public body</a:t>
          </a:r>
          <a:r>
            <a:rPr lang="pl-PL" b="0" dirty="0"/>
            <a:t>). </a:t>
          </a:r>
        </a:p>
      </dgm:t>
    </dgm:pt>
    <dgm:pt modelId="{5F57D41D-E40B-4907-8CAE-631C00D8B179}" type="parTrans" cxnId="{AC0C17E0-2149-4AC8-B4D8-61E833B55B3A}">
      <dgm:prSet/>
      <dgm:spPr/>
      <dgm:t>
        <a:bodyPr/>
        <a:lstStyle/>
        <a:p>
          <a:endParaRPr lang="en-GB"/>
        </a:p>
      </dgm:t>
    </dgm:pt>
    <dgm:pt modelId="{FBA7FAF4-9F6E-423B-82E0-2D9A273E6030}" type="sibTrans" cxnId="{AC0C17E0-2149-4AC8-B4D8-61E833B55B3A}">
      <dgm:prSet/>
      <dgm:spPr/>
      <dgm:t>
        <a:bodyPr/>
        <a:lstStyle/>
        <a:p>
          <a:endParaRPr lang="en-GB"/>
        </a:p>
      </dgm:t>
    </dgm:pt>
    <dgm:pt modelId="{3EFCA738-E49A-4245-8F95-C27FD181ECFB}" type="pres">
      <dgm:prSet presAssocID="{B942C78B-DFB4-441A-A7D7-787B6053BE2E}" presName="linear" presStyleCnt="0">
        <dgm:presLayoutVars>
          <dgm:animLvl val="lvl"/>
          <dgm:resizeHandles val="exact"/>
        </dgm:presLayoutVars>
      </dgm:prSet>
      <dgm:spPr/>
    </dgm:pt>
    <dgm:pt modelId="{17265F8F-CC01-4394-8CE5-B33D74B2A61A}" type="pres">
      <dgm:prSet presAssocID="{D112D913-E5F3-4956-9A20-65DD3691DF4A}" presName="parentText" presStyleLbl="node1" presStyleIdx="0" presStyleCnt="1" custScaleY="112817" custLinFactNeighborX="-1645" custLinFactNeighborY="-4965">
        <dgm:presLayoutVars>
          <dgm:chMax val="0"/>
          <dgm:bulletEnabled val="1"/>
        </dgm:presLayoutVars>
      </dgm:prSet>
      <dgm:spPr/>
    </dgm:pt>
  </dgm:ptLst>
  <dgm:cxnLst>
    <dgm:cxn modelId="{30E6205B-7989-4193-BEA1-8359AF8F1390}" type="presOf" srcId="{D112D913-E5F3-4956-9A20-65DD3691DF4A}" destId="{17265F8F-CC01-4394-8CE5-B33D74B2A61A}" srcOrd="0" destOrd="0" presId="urn:microsoft.com/office/officeart/2005/8/layout/vList2"/>
    <dgm:cxn modelId="{3C03FE6F-ACE3-42D6-ACFC-466470B4A5CB}" type="presOf" srcId="{B942C78B-DFB4-441A-A7D7-787B6053BE2E}" destId="{3EFCA738-E49A-4245-8F95-C27FD181ECFB}" srcOrd="0" destOrd="0" presId="urn:microsoft.com/office/officeart/2005/8/layout/vList2"/>
    <dgm:cxn modelId="{AC0C17E0-2149-4AC8-B4D8-61E833B55B3A}" srcId="{B942C78B-DFB4-441A-A7D7-787B6053BE2E}" destId="{D112D913-E5F3-4956-9A20-65DD3691DF4A}" srcOrd="0" destOrd="0" parTransId="{5F57D41D-E40B-4907-8CAE-631C00D8B179}" sibTransId="{FBA7FAF4-9F6E-423B-82E0-2D9A273E6030}"/>
    <dgm:cxn modelId="{C18BA768-258D-4970-A4C4-06E6C5564347}" type="presParOf" srcId="{3EFCA738-E49A-4245-8F95-C27FD181ECFB}" destId="{17265F8F-CC01-4394-8CE5-B33D74B2A61A}"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B942C78B-DFB4-441A-A7D7-787B6053BE2E}"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pl-PL"/>
        </a:p>
      </dgm:t>
    </dgm:pt>
    <dgm:pt modelId="{D112D913-E5F3-4956-9A20-65DD3691DF4A}">
      <dgm:prSet custT="1"/>
      <dgm:spPr>
        <a:solidFill>
          <a:schemeClr val="tx2"/>
        </a:solidFill>
      </dgm:spPr>
      <dgm:t>
        <a:bodyPr/>
        <a:lstStyle/>
        <a:p>
          <a:pPr rtl="0"/>
          <a:r>
            <a:rPr lang="en-US" sz="1400" b="1" u="sng" dirty="0"/>
            <a:t>Consortium set-up, governance and </a:t>
          </a:r>
          <a:r>
            <a:rPr lang="en-US" sz="1400" b="1" u="sng" dirty="0" err="1"/>
            <a:t>organisational</a:t>
          </a:r>
          <a:r>
            <a:rPr lang="en-US" sz="1400" b="1" u="sng" dirty="0"/>
            <a:t> structure</a:t>
          </a:r>
          <a:r>
            <a:rPr lang="pl-PL" sz="1400" b="1" u="sng" dirty="0"/>
            <a:t> (punkt 3.2 wniosku): </a:t>
          </a:r>
        </a:p>
        <a:p>
          <a:r>
            <a:rPr lang="pl-PL" sz="1400" b="0" u="none" dirty="0"/>
            <a:t>Należy zaprezentować całą strukturę organizacyjną i schemat procesu decyzyjnego zaangażowane </a:t>
          </a:r>
          <a:r>
            <a:rPr lang="pl-PL" sz="1400" b="0" u="sng" dirty="0"/>
            <a:t>do realizacji projektu</a:t>
          </a:r>
          <a:r>
            <a:rPr lang="pl-PL" sz="1400" b="0" u="none" dirty="0"/>
            <a:t>. Obejmuje to również wskazanie roli podmiotów odpowiedzialnych za strategiczne decyzje w projekcie (np. zarząd/rada nadzorcza spółki) oraz za decyzje operacyjne (tj. utworzoną w tym celu strukturę projektową). </a:t>
          </a:r>
        </a:p>
        <a:p>
          <a:r>
            <a:rPr lang="pl-PL" sz="1400" b="0" u="none" dirty="0"/>
            <a:t>W przypadku, jeśli realizacja projektu wymaga uzgodnienia jego zakresu z innymi podmiotami (np. zarządcami infrastruktury kolejowej lub drogowej), należy wskazać, jakiego rodzaju zaangażowanie będzie wymagane ze strony takiego podmiotu. </a:t>
          </a:r>
        </a:p>
        <a:p>
          <a:r>
            <a:rPr lang="pl-PL" sz="1400" b="0" u="none" dirty="0"/>
            <a:t>W przypadku realizacji projektu w Konsorcjum, konieczne jest opisanie i wyjaśnienie poszczególnych ról i obowiązków między stronami Konsorcjum, a także wskazanie formalnej podstawy przyjętego podziału zadań (umowa konsorcjum). </a:t>
          </a:r>
        </a:p>
        <a:p>
          <a:r>
            <a:rPr lang="pl-PL" sz="1400" b="0" u="none" dirty="0"/>
            <a:t>Należy wskazać, które struktury zarządzające projektem zostały już ustanowione, a które wymagają jeszcze ustanowienia. </a:t>
          </a:r>
        </a:p>
        <a:p>
          <a:r>
            <a:rPr lang="pl-PL" sz="1400" b="0" u="none" dirty="0"/>
            <a:t>Jeżeli do realizacji projektu przewidziane jest utworzenie spółki specjalnego przeznaczenia (SPV), również należy wskazać, na jakim etapie znajduje się zawiązywanie SPV oraz wskazanie jej wspólników/akcjonariuszy, a także konkretnej roli w projekcie. </a:t>
          </a:r>
          <a:endParaRPr lang="pl-PL" sz="1400" b="0" dirty="0"/>
        </a:p>
      </dgm:t>
    </dgm:pt>
    <dgm:pt modelId="{5F57D41D-E40B-4907-8CAE-631C00D8B179}" type="parTrans" cxnId="{AC0C17E0-2149-4AC8-B4D8-61E833B55B3A}">
      <dgm:prSet/>
      <dgm:spPr/>
      <dgm:t>
        <a:bodyPr/>
        <a:lstStyle/>
        <a:p>
          <a:endParaRPr lang="en-GB"/>
        </a:p>
      </dgm:t>
    </dgm:pt>
    <dgm:pt modelId="{FBA7FAF4-9F6E-423B-82E0-2D9A273E6030}" type="sibTrans" cxnId="{AC0C17E0-2149-4AC8-B4D8-61E833B55B3A}">
      <dgm:prSet/>
      <dgm:spPr/>
      <dgm:t>
        <a:bodyPr/>
        <a:lstStyle/>
        <a:p>
          <a:endParaRPr lang="en-GB"/>
        </a:p>
      </dgm:t>
    </dgm:pt>
    <dgm:pt modelId="{3EFCA738-E49A-4245-8F95-C27FD181ECFB}" type="pres">
      <dgm:prSet presAssocID="{B942C78B-DFB4-441A-A7D7-787B6053BE2E}" presName="linear" presStyleCnt="0">
        <dgm:presLayoutVars>
          <dgm:animLvl val="lvl"/>
          <dgm:resizeHandles val="exact"/>
        </dgm:presLayoutVars>
      </dgm:prSet>
      <dgm:spPr/>
    </dgm:pt>
    <dgm:pt modelId="{17265F8F-CC01-4394-8CE5-B33D74B2A61A}" type="pres">
      <dgm:prSet presAssocID="{D112D913-E5F3-4956-9A20-65DD3691DF4A}" presName="parentText" presStyleLbl="node1" presStyleIdx="0" presStyleCnt="1" custScaleY="510791" custLinFactNeighborY="0">
        <dgm:presLayoutVars>
          <dgm:chMax val="0"/>
          <dgm:bulletEnabled val="1"/>
        </dgm:presLayoutVars>
      </dgm:prSet>
      <dgm:spPr/>
    </dgm:pt>
  </dgm:ptLst>
  <dgm:cxnLst>
    <dgm:cxn modelId="{30E6205B-7989-4193-BEA1-8359AF8F1390}" type="presOf" srcId="{D112D913-E5F3-4956-9A20-65DD3691DF4A}" destId="{17265F8F-CC01-4394-8CE5-B33D74B2A61A}" srcOrd="0" destOrd="0" presId="urn:microsoft.com/office/officeart/2005/8/layout/vList2"/>
    <dgm:cxn modelId="{3C03FE6F-ACE3-42D6-ACFC-466470B4A5CB}" type="presOf" srcId="{B942C78B-DFB4-441A-A7D7-787B6053BE2E}" destId="{3EFCA738-E49A-4245-8F95-C27FD181ECFB}" srcOrd="0" destOrd="0" presId="urn:microsoft.com/office/officeart/2005/8/layout/vList2"/>
    <dgm:cxn modelId="{AC0C17E0-2149-4AC8-B4D8-61E833B55B3A}" srcId="{B942C78B-DFB4-441A-A7D7-787B6053BE2E}" destId="{D112D913-E5F3-4956-9A20-65DD3691DF4A}" srcOrd="0" destOrd="0" parTransId="{5F57D41D-E40B-4907-8CAE-631C00D8B179}" sibTransId="{FBA7FAF4-9F6E-423B-82E0-2D9A273E6030}"/>
    <dgm:cxn modelId="{C18BA768-258D-4970-A4C4-06E6C5564347}" type="presParOf" srcId="{3EFCA738-E49A-4245-8F95-C27FD181ECFB}" destId="{17265F8F-CC01-4394-8CE5-B33D74B2A61A}"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B942C78B-DFB4-441A-A7D7-787B6053BE2E}"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pl-PL"/>
        </a:p>
      </dgm:t>
    </dgm:pt>
    <dgm:pt modelId="{D112D913-E5F3-4956-9A20-65DD3691DF4A}">
      <dgm:prSet custT="1"/>
      <dgm:spPr>
        <a:solidFill>
          <a:schemeClr val="tx2"/>
        </a:solidFill>
      </dgm:spPr>
      <dgm:t>
        <a:bodyPr/>
        <a:lstStyle/>
        <a:p>
          <a:pPr rtl="0"/>
          <a:r>
            <a:rPr lang="en-US" sz="1600" b="1" u="sng" dirty="0"/>
            <a:t>Consortium set-up, governance and </a:t>
          </a:r>
          <a:r>
            <a:rPr lang="en-US" sz="1600" b="1" u="sng" dirty="0" err="1"/>
            <a:t>organisational</a:t>
          </a:r>
          <a:r>
            <a:rPr lang="en-US" sz="1600" b="1" u="sng" dirty="0"/>
            <a:t> structure</a:t>
          </a:r>
          <a:r>
            <a:rPr lang="pl-PL" sz="1600" b="1" u="sng" dirty="0"/>
            <a:t> (punkt 3.2 wniosku): </a:t>
          </a:r>
        </a:p>
        <a:p>
          <a:endParaRPr lang="pl-PL" sz="1600" b="1" u="sng" dirty="0"/>
        </a:p>
        <a:p>
          <a:r>
            <a:rPr lang="pl-PL" sz="1600" b="0" u="sng" dirty="0"/>
            <a:t>Główni uczestnicy projektu powinni uczestniczyć w nim, jako Beneficjenci lub Podmioty Powiązane/</a:t>
          </a:r>
          <a:r>
            <a:rPr lang="pl-PL" sz="1600" b="1" u="sng" dirty="0" err="1"/>
            <a:t>Affiliated</a:t>
          </a:r>
          <a:r>
            <a:rPr lang="pl-PL" sz="1600" b="1" u="sng" dirty="0"/>
            <a:t> </a:t>
          </a:r>
          <a:r>
            <a:rPr lang="pl-PL" sz="1600" b="1" u="sng" dirty="0" err="1"/>
            <a:t>entities</a:t>
          </a:r>
          <a:r>
            <a:rPr lang="pl-PL" sz="1600" b="0" u="sng" dirty="0"/>
            <a:t>. </a:t>
          </a:r>
        </a:p>
        <a:p>
          <a:r>
            <a:rPr lang="pl-PL" sz="1600" b="0" u="none" dirty="0"/>
            <a:t>Inne podmioty mogą uczestniczyć jako Partnerzy Stowarzyszeni/</a:t>
          </a:r>
          <a:r>
            <a:rPr lang="pl-PL" sz="1600" b="1" u="none" dirty="0" err="1"/>
            <a:t>Associated</a:t>
          </a:r>
          <a:r>
            <a:rPr lang="pl-PL" sz="1600" b="1" u="none" dirty="0"/>
            <a:t> </a:t>
          </a:r>
          <a:r>
            <a:rPr lang="pl-PL" sz="1600" b="1" u="none" dirty="0" err="1"/>
            <a:t>partners</a:t>
          </a:r>
          <a:r>
            <a:rPr lang="pl-PL" sz="1600" b="0" u="none" dirty="0"/>
            <a:t>, podwykonawcy, strony trzecie (third </a:t>
          </a:r>
          <a:r>
            <a:rPr lang="pl-PL" sz="1600" b="0" u="none" dirty="0" err="1"/>
            <a:t>parties</a:t>
          </a:r>
          <a:r>
            <a:rPr lang="pl-PL" sz="1600" b="0" u="none" dirty="0"/>
            <a:t>) wnoszące wkłady niepieniężne. </a:t>
          </a:r>
        </a:p>
        <a:p>
          <a:r>
            <a:rPr lang="pl-PL" sz="1600" b="0" u="none" dirty="0"/>
            <a:t>Partnerzy Stowarzyszeni/</a:t>
          </a:r>
          <a:r>
            <a:rPr lang="pl-PL" sz="1600" b="1" u="none" dirty="0" err="1"/>
            <a:t>Associated</a:t>
          </a:r>
          <a:r>
            <a:rPr lang="pl-PL" sz="1600" b="1" u="none" dirty="0"/>
            <a:t> </a:t>
          </a:r>
          <a:r>
            <a:rPr lang="pl-PL" sz="1600" b="1" u="none" dirty="0" err="1"/>
            <a:t>partners</a:t>
          </a:r>
          <a:r>
            <a:rPr lang="pl-PL" sz="1600" b="0" u="none" dirty="0"/>
            <a:t> i strony trzecie wnoszące wkłady rzeczowe, nie staną się formalnymi odbiorcami środków unijnych). </a:t>
          </a:r>
        </a:p>
        <a:p>
          <a:r>
            <a:rPr lang="pl-PL" sz="1600" b="0" u="none" dirty="0"/>
            <a:t>Co za tym idzie:</a:t>
          </a:r>
        </a:p>
        <a:p>
          <a:r>
            <a:rPr lang="pl-PL" sz="1600" b="0" u="sng" dirty="0"/>
            <a:t>Podmioty Powiązane/</a:t>
          </a:r>
          <a:r>
            <a:rPr lang="pl-PL" sz="1600" b="1" u="sng" dirty="0" err="1"/>
            <a:t>Affiliated</a:t>
          </a:r>
          <a:r>
            <a:rPr lang="pl-PL" sz="1600" b="1" u="sng" dirty="0"/>
            <a:t> </a:t>
          </a:r>
          <a:r>
            <a:rPr lang="pl-PL" sz="1600" b="1" u="sng" dirty="0" err="1"/>
            <a:t>entities</a:t>
          </a:r>
          <a:r>
            <a:rPr lang="pl-PL" sz="1600" b="1" u="sng" dirty="0"/>
            <a:t> </a:t>
          </a:r>
          <a:r>
            <a:rPr lang="pl-PL" sz="1600" b="0" u="sng" dirty="0"/>
            <a:t>podlegają procesowi walidacji na takich samych zasadach, jak Beneficjent </a:t>
          </a:r>
        </a:p>
        <a:p>
          <a:r>
            <a:rPr lang="pl-PL" sz="1600" b="0" u="sng" dirty="0"/>
            <a:t>Partnerzy Stowarzyszeni/</a:t>
          </a:r>
          <a:r>
            <a:rPr lang="pl-PL" sz="1600" b="1" u="sng" dirty="0" err="1"/>
            <a:t>Associated</a:t>
          </a:r>
          <a:r>
            <a:rPr lang="pl-PL" sz="1600" b="1" u="sng" dirty="0"/>
            <a:t> </a:t>
          </a:r>
          <a:r>
            <a:rPr lang="pl-PL" sz="1600" b="1" u="sng" dirty="0" err="1"/>
            <a:t>partners</a:t>
          </a:r>
          <a:r>
            <a:rPr lang="pl-PL" sz="1600" b="1" u="sng" dirty="0"/>
            <a:t> </a:t>
          </a:r>
          <a:r>
            <a:rPr lang="pl-PL" sz="1600" b="0" u="sng" dirty="0"/>
            <a:t>nie podlegają procesowi walidacji, bo nie są odbiorcami środków unijnych.</a:t>
          </a:r>
          <a:endParaRPr lang="pl-PL" sz="1600" b="0" dirty="0"/>
        </a:p>
      </dgm:t>
    </dgm:pt>
    <dgm:pt modelId="{5F57D41D-E40B-4907-8CAE-631C00D8B179}" type="parTrans" cxnId="{AC0C17E0-2149-4AC8-B4D8-61E833B55B3A}">
      <dgm:prSet/>
      <dgm:spPr/>
      <dgm:t>
        <a:bodyPr/>
        <a:lstStyle/>
        <a:p>
          <a:endParaRPr lang="en-GB"/>
        </a:p>
      </dgm:t>
    </dgm:pt>
    <dgm:pt modelId="{FBA7FAF4-9F6E-423B-82E0-2D9A273E6030}" type="sibTrans" cxnId="{AC0C17E0-2149-4AC8-B4D8-61E833B55B3A}">
      <dgm:prSet/>
      <dgm:spPr/>
      <dgm:t>
        <a:bodyPr/>
        <a:lstStyle/>
        <a:p>
          <a:endParaRPr lang="en-GB"/>
        </a:p>
      </dgm:t>
    </dgm:pt>
    <dgm:pt modelId="{3EFCA738-E49A-4245-8F95-C27FD181ECFB}" type="pres">
      <dgm:prSet presAssocID="{B942C78B-DFB4-441A-A7D7-787B6053BE2E}" presName="linear" presStyleCnt="0">
        <dgm:presLayoutVars>
          <dgm:animLvl val="lvl"/>
          <dgm:resizeHandles val="exact"/>
        </dgm:presLayoutVars>
      </dgm:prSet>
      <dgm:spPr/>
    </dgm:pt>
    <dgm:pt modelId="{17265F8F-CC01-4394-8CE5-B33D74B2A61A}" type="pres">
      <dgm:prSet presAssocID="{D112D913-E5F3-4956-9A20-65DD3691DF4A}" presName="parentText" presStyleLbl="node1" presStyleIdx="0" presStyleCnt="1" custScaleY="510791" custLinFactNeighborY="0">
        <dgm:presLayoutVars>
          <dgm:chMax val="0"/>
          <dgm:bulletEnabled val="1"/>
        </dgm:presLayoutVars>
      </dgm:prSet>
      <dgm:spPr/>
    </dgm:pt>
  </dgm:ptLst>
  <dgm:cxnLst>
    <dgm:cxn modelId="{30E6205B-7989-4193-BEA1-8359AF8F1390}" type="presOf" srcId="{D112D913-E5F3-4956-9A20-65DD3691DF4A}" destId="{17265F8F-CC01-4394-8CE5-B33D74B2A61A}" srcOrd="0" destOrd="0" presId="urn:microsoft.com/office/officeart/2005/8/layout/vList2"/>
    <dgm:cxn modelId="{3C03FE6F-ACE3-42D6-ACFC-466470B4A5CB}" type="presOf" srcId="{B942C78B-DFB4-441A-A7D7-787B6053BE2E}" destId="{3EFCA738-E49A-4245-8F95-C27FD181ECFB}" srcOrd="0" destOrd="0" presId="urn:microsoft.com/office/officeart/2005/8/layout/vList2"/>
    <dgm:cxn modelId="{AC0C17E0-2149-4AC8-B4D8-61E833B55B3A}" srcId="{B942C78B-DFB4-441A-A7D7-787B6053BE2E}" destId="{D112D913-E5F3-4956-9A20-65DD3691DF4A}" srcOrd="0" destOrd="0" parTransId="{5F57D41D-E40B-4907-8CAE-631C00D8B179}" sibTransId="{FBA7FAF4-9F6E-423B-82E0-2D9A273E6030}"/>
    <dgm:cxn modelId="{C18BA768-258D-4970-A4C4-06E6C5564347}" type="presParOf" srcId="{3EFCA738-E49A-4245-8F95-C27FD181ECFB}" destId="{17265F8F-CC01-4394-8CE5-B33D74B2A61A}"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E4828B-5E34-43DB-85B6-8614FE9FF99F}" type="doc">
      <dgm:prSet loTypeId="urn:microsoft.com/office/officeart/2005/8/layout/process1" loCatId="process" qsTypeId="urn:microsoft.com/office/officeart/2005/8/quickstyle/3d2" qsCatId="3D" csTypeId="urn:microsoft.com/office/officeart/2005/8/colors/colorful5" csCatId="colorful" phldr="1"/>
      <dgm:spPr/>
      <dgm:t>
        <a:bodyPr/>
        <a:lstStyle/>
        <a:p>
          <a:endParaRPr lang="pl-PL"/>
        </a:p>
      </dgm:t>
    </dgm:pt>
    <dgm:pt modelId="{D3E608A4-8FD5-4E36-8E3A-07A03706B828}">
      <dgm:prSet/>
      <dgm:spPr/>
      <dgm:t>
        <a:bodyPr/>
        <a:lstStyle/>
        <a:p>
          <a:pPr rtl="0"/>
          <a:r>
            <a:rPr lang="pl-PL" b="0" i="1" u="none" dirty="0"/>
            <a:t>Maj 2023</a:t>
          </a:r>
        </a:p>
        <a:p>
          <a:pPr rtl="0"/>
          <a:r>
            <a:rPr lang="pl-PL" b="0" dirty="0"/>
            <a:t>- ocena formalna  </a:t>
          </a:r>
          <a:br>
            <a:rPr lang="pl-PL" b="0" dirty="0"/>
          </a:br>
          <a:r>
            <a:rPr lang="pl-PL" b="0" dirty="0"/>
            <a:t>i merytoryczna</a:t>
          </a:r>
        </a:p>
        <a:p>
          <a:pPr rtl="0"/>
          <a:r>
            <a:rPr lang="pl-PL" b="0" dirty="0"/>
            <a:t>- uzupełnianie informacji o beneficjentach </a:t>
          </a:r>
          <a:br>
            <a:rPr lang="pl-PL" b="0" dirty="0"/>
          </a:br>
          <a:r>
            <a:rPr lang="pl-PL" b="0" dirty="0"/>
            <a:t>(my </a:t>
          </a:r>
          <a:r>
            <a:rPr lang="pl-PL" b="0" dirty="0" err="1"/>
            <a:t>organisation</a:t>
          </a:r>
          <a:r>
            <a:rPr lang="pl-PL" b="0" dirty="0"/>
            <a:t>)</a:t>
          </a:r>
        </a:p>
      </dgm:t>
    </dgm:pt>
    <dgm:pt modelId="{AA624283-328A-410A-8CDF-14C131F0D22D}" type="parTrans" cxnId="{97B1F657-15BA-4218-8639-0A570F052261}">
      <dgm:prSet/>
      <dgm:spPr/>
      <dgm:t>
        <a:bodyPr/>
        <a:lstStyle/>
        <a:p>
          <a:endParaRPr lang="pl-PL"/>
        </a:p>
      </dgm:t>
    </dgm:pt>
    <dgm:pt modelId="{5483FA7D-EDDE-4AB4-AB60-A544F205E649}" type="sibTrans" cxnId="{97B1F657-15BA-4218-8639-0A570F052261}">
      <dgm:prSet/>
      <dgm:spPr/>
      <dgm:t>
        <a:bodyPr/>
        <a:lstStyle/>
        <a:p>
          <a:endParaRPr lang="pl-PL"/>
        </a:p>
      </dgm:t>
    </dgm:pt>
    <dgm:pt modelId="{C5CE5FB5-2D03-47A1-8063-59A10CEBF392}">
      <dgm:prSet/>
      <dgm:spPr>
        <a:gradFill rotWithShape="0">
          <a:gsLst>
            <a:gs pos="39000">
              <a:schemeClr val="accent3">
                <a:lumMod val="75000"/>
              </a:schemeClr>
            </a:gs>
            <a:gs pos="88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gradFill>
      </dgm:spPr>
      <dgm:t>
        <a:bodyPr/>
        <a:lstStyle/>
        <a:p>
          <a:pPr rtl="0"/>
          <a:r>
            <a:rPr lang="pl-PL" b="1" i="1" dirty="0"/>
            <a:t>Czerwiec 2023 </a:t>
          </a:r>
        </a:p>
        <a:p>
          <a:pPr rtl="0"/>
          <a:endParaRPr lang="pl-PL" b="0" i="1" dirty="0"/>
        </a:p>
        <a:p>
          <a:pPr rtl="0"/>
          <a:r>
            <a:rPr lang="pl-PL" b="0" dirty="0"/>
            <a:t>- Komitet CEF</a:t>
          </a:r>
        </a:p>
        <a:p>
          <a:pPr rtl="0"/>
          <a:r>
            <a:rPr lang="pl-PL" b="1" dirty="0">
              <a:solidFill>
                <a:srgbClr val="C00000"/>
              </a:solidFill>
            </a:rPr>
            <a:t>- ogłoszenie wyników naboru</a:t>
          </a:r>
        </a:p>
        <a:p>
          <a:pPr rtl="0"/>
          <a:r>
            <a:rPr lang="pl-PL" b="1" dirty="0"/>
            <a:t>- prace nad umowami</a:t>
          </a:r>
        </a:p>
      </dgm:t>
    </dgm:pt>
    <dgm:pt modelId="{970529E6-DFA2-47B7-886D-D41A5FF7A819}" type="parTrans" cxnId="{AF28EC71-0CAD-4C90-A898-A379462BC7B5}">
      <dgm:prSet/>
      <dgm:spPr/>
      <dgm:t>
        <a:bodyPr/>
        <a:lstStyle/>
        <a:p>
          <a:endParaRPr lang="pl-PL"/>
        </a:p>
      </dgm:t>
    </dgm:pt>
    <dgm:pt modelId="{A0D427C3-1DF2-4402-99B3-2318409F863A}" type="sibTrans" cxnId="{AF28EC71-0CAD-4C90-A898-A379462BC7B5}">
      <dgm:prSet/>
      <dgm:spPr/>
      <dgm:t>
        <a:bodyPr/>
        <a:lstStyle/>
        <a:p>
          <a:endParaRPr lang="pl-PL"/>
        </a:p>
      </dgm:t>
    </dgm:pt>
    <dgm:pt modelId="{CBE68CB6-1249-4D2D-AD76-DB68BE456E74}">
      <dgm:prSet/>
      <dgm:spPr/>
      <dgm:t>
        <a:bodyPr/>
        <a:lstStyle/>
        <a:p>
          <a:pPr rtl="0"/>
          <a:r>
            <a:rPr lang="pl-PL" b="1" i="1" dirty="0">
              <a:solidFill>
                <a:schemeClr val="bg1"/>
              </a:solidFill>
            </a:rPr>
            <a:t>Październik 2023</a:t>
          </a:r>
        </a:p>
        <a:p>
          <a:pPr rtl="0"/>
          <a:r>
            <a:rPr lang="pl-PL" b="1" dirty="0"/>
            <a:t>- </a:t>
          </a:r>
          <a:r>
            <a:rPr lang="pl-PL" b="0" dirty="0"/>
            <a:t>uzgadnianie ostatecznego kształtu projektu</a:t>
          </a:r>
          <a:br>
            <a:rPr lang="pl-PL" b="1" dirty="0"/>
          </a:br>
          <a:r>
            <a:rPr lang="pl-PL" b="1" dirty="0"/>
            <a:t>-  podpisywanie umów</a:t>
          </a:r>
        </a:p>
        <a:p>
          <a:pPr rtl="0"/>
          <a:r>
            <a:rPr lang="pl-PL" b="1" dirty="0"/>
            <a:t>- </a:t>
          </a:r>
          <a:r>
            <a:rPr lang="pl-PL" b="0" i="1" dirty="0"/>
            <a:t>ew. procedury odwoławcze </a:t>
          </a:r>
        </a:p>
      </dgm:t>
    </dgm:pt>
    <dgm:pt modelId="{47B1E351-F386-4F82-B4F4-A2C3A6DB9143}" type="parTrans" cxnId="{AF8E7DDF-B15B-4360-8CFC-2174F6531E21}">
      <dgm:prSet/>
      <dgm:spPr/>
      <dgm:t>
        <a:bodyPr/>
        <a:lstStyle/>
        <a:p>
          <a:endParaRPr lang="en-GB"/>
        </a:p>
      </dgm:t>
    </dgm:pt>
    <dgm:pt modelId="{2BF9A305-D836-48BE-B00E-9D254A6B5AD2}" type="sibTrans" cxnId="{AF8E7DDF-B15B-4360-8CFC-2174F6531E21}">
      <dgm:prSet/>
      <dgm:spPr/>
      <dgm:t>
        <a:bodyPr/>
        <a:lstStyle/>
        <a:p>
          <a:endParaRPr lang="en-GB"/>
        </a:p>
      </dgm:t>
    </dgm:pt>
    <dgm:pt modelId="{F6AC1A7C-B3A3-4EA8-9F38-381CB7A51F8F}" type="pres">
      <dgm:prSet presAssocID="{AEE4828B-5E34-43DB-85B6-8614FE9FF99F}" presName="Name0" presStyleCnt="0">
        <dgm:presLayoutVars>
          <dgm:dir/>
          <dgm:resizeHandles val="exact"/>
        </dgm:presLayoutVars>
      </dgm:prSet>
      <dgm:spPr/>
    </dgm:pt>
    <dgm:pt modelId="{7EAA013E-02A5-40A3-8039-B3B280338F46}" type="pres">
      <dgm:prSet presAssocID="{D3E608A4-8FD5-4E36-8E3A-07A03706B828}" presName="node" presStyleLbl="node1" presStyleIdx="0" presStyleCnt="3">
        <dgm:presLayoutVars>
          <dgm:bulletEnabled val="1"/>
        </dgm:presLayoutVars>
      </dgm:prSet>
      <dgm:spPr/>
    </dgm:pt>
    <dgm:pt modelId="{8BECC864-9BE1-43D6-9D00-6BD3D587D31E}" type="pres">
      <dgm:prSet presAssocID="{5483FA7D-EDDE-4AB4-AB60-A544F205E649}" presName="sibTrans" presStyleLbl="sibTrans2D1" presStyleIdx="0" presStyleCnt="2"/>
      <dgm:spPr/>
    </dgm:pt>
    <dgm:pt modelId="{9ADAF3C2-D7FF-481B-A600-E3AF95DF47B4}" type="pres">
      <dgm:prSet presAssocID="{5483FA7D-EDDE-4AB4-AB60-A544F205E649}" presName="connectorText" presStyleLbl="sibTrans2D1" presStyleIdx="0" presStyleCnt="2"/>
      <dgm:spPr/>
    </dgm:pt>
    <dgm:pt modelId="{7DB555EE-1F90-4B2A-9743-04A47880FE00}" type="pres">
      <dgm:prSet presAssocID="{C5CE5FB5-2D03-47A1-8063-59A10CEBF392}" presName="node" presStyleLbl="node1" presStyleIdx="1" presStyleCnt="3">
        <dgm:presLayoutVars>
          <dgm:bulletEnabled val="1"/>
        </dgm:presLayoutVars>
      </dgm:prSet>
      <dgm:spPr/>
    </dgm:pt>
    <dgm:pt modelId="{C1AF1827-274B-4A36-B034-FF0E11ABFE66}" type="pres">
      <dgm:prSet presAssocID="{A0D427C3-1DF2-4402-99B3-2318409F863A}" presName="sibTrans" presStyleLbl="sibTrans2D1" presStyleIdx="1" presStyleCnt="2"/>
      <dgm:spPr/>
    </dgm:pt>
    <dgm:pt modelId="{90D79A93-086E-4CE2-AE2D-08696CAAEE57}" type="pres">
      <dgm:prSet presAssocID="{A0D427C3-1DF2-4402-99B3-2318409F863A}" presName="connectorText" presStyleLbl="sibTrans2D1" presStyleIdx="1" presStyleCnt="2"/>
      <dgm:spPr/>
    </dgm:pt>
    <dgm:pt modelId="{BDCAC560-FB46-4085-B621-EACD33784DEA}" type="pres">
      <dgm:prSet presAssocID="{CBE68CB6-1249-4D2D-AD76-DB68BE456E74}" presName="node" presStyleLbl="node1" presStyleIdx="2" presStyleCnt="3">
        <dgm:presLayoutVars>
          <dgm:bulletEnabled val="1"/>
        </dgm:presLayoutVars>
      </dgm:prSet>
      <dgm:spPr/>
    </dgm:pt>
  </dgm:ptLst>
  <dgm:cxnLst>
    <dgm:cxn modelId="{49312B04-FEAE-4E48-97C9-CB6A13A6CA0C}" type="presOf" srcId="{A0D427C3-1DF2-4402-99B3-2318409F863A}" destId="{C1AF1827-274B-4A36-B034-FF0E11ABFE66}" srcOrd="0" destOrd="0" presId="urn:microsoft.com/office/officeart/2005/8/layout/process1"/>
    <dgm:cxn modelId="{12E54C0F-8925-4EA1-A0EB-F32673DD6AFE}" type="presOf" srcId="{A0D427C3-1DF2-4402-99B3-2318409F863A}" destId="{90D79A93-086E-4CE2-AE2D-08696CAAEE57}" srcOrd="1" destOrd="0" presId="urn:microsoft.com/office/officeart/2005/8/layout/process1"/>
    <dgm:cxn modelId="{87CD7525-BA10-4FC2-A1A3-8911519DEE60}" type="presOf" srcId="{CBE68CB6-1249-4D2D-AD76-DB68BE456E74}" destId="{BDCAC560-FB46-4085-B621-EACD33784DEA}" srcOrd="0" destOrd="0" presId="urn:microsoft.com/office/officeart/2005/8/layout/process1"/>
    <dgm:cxn modelId="{C36F5E43-CBFF-40A3-A5C7-49EC8394B26A}" type="presOf" srcId="{AEE4828B-5E34-43DB-85B6-8614FE9FF99F}" destId="{F6AC1A7C-B3A3-4EA8-9F38-381CB7A51F8F}" srcOrd="0" destOrd="0" presId="urn:microsoft.com/office/officeart/2005/8/layout/process1"/>
    <dgm:cxn modelId="{DFD4204B-FDA0-4727-BFBE-344DBB9CE7F5}" type="presOf" srcId="{5483FA7D-EDDE-4AB4-AB60-A544F205E649}" destId="{8BECC864-9BE1-43D6-9D00-6BD3D587D31E}" srcOrd="0" destOrd="0" presId="urn:microsoft.com/office/officeart/2005/8/layout/process1"/>
    <dgm:cxn modelId="{AF28EC71-0CAD-4C90-A898-A379462BC7B5}" srcId="{AEE4828B-5E34-43DB-85B6-8614FE9FF99F}" destId="{C5CE5FB5-2D03-47A1-8063-59A10CEBF392}" srcOrd="1" destOrd="0" parTransId="{970529E6-DFA2-47B7-886D-D41A5FF7A819}" sibTransId="{A0D427C3-1DF2-4402-99B3-2318409F863A}"/>
    <dgm:cxn modelId="{97B1F657-15BA-4218-8639-0A570F052261}" srcId="{AEE4828B-5E34-43DB-85B6-8614FE9FF99F}" destId="{D3E608A4-8FD5-4E36-8E3A-07A03706B828}" srcOrd="0" destOrd="0" parTransId="{AA624283-328A-410A-8CDF-14C131F0D22D}" sibTransId="{5483FA7D-EDDE-4AB4-AB60-A544F205E649}"/>
    <dgm:cxn modelId="{D650C18C-9CE1-43A3-8B43-7F1989160E4B}" type="presOf" srcId="{D3E608A4-8FD5-4E36-8E3A-07A03706B828}" destId="{7EAA013E-02A5-40A3-8039-B3B280338F46}" srcOrd="0" destOrd="0" presId="urn:microsoft.com/office/officeart/2005/8/layout/process1"/>
    <dgm:cxn modelId="{97DD47BB-EE7F-4872-AAE9-65730AD03731}" type="presOf" srcId="{C5CE5FB5-2D03-47A1-8063-59A10CEBF392}" destId="{7DB555EE-1F90-4B2A-9743-04A47880FE00}" srcOrd="0" destOrd="0" presId="urn:microsoft.com/office/officeart/2005/8/layout/process1"/>
    <dgm:cxn modelId="{AF8E7DDF-B15B-4360-8CFC-2174F6531E21}" srcId="{AEE4828B-5E34-43DB-85B6-8614FE9FF99F}" destId="{CBE68CB6-1249-4D2D-AD76-DB68BE456E74}" srcOrd="2" destOrd="0" parTransId="{47B1E351-F386-4F82-B4F4-A2C3A6DB9143}" sibTransId="{2BF9A305-D836-48BE-B00E-9D254A6B5AD2}"/>
    <dgm:cxn modelId="{608ED7F7-72EA-4EE2-A02C-3DDE2013596C}" type="presOf" srcId="{5483FA7D-EDDE-4AB4-AB60-A544F205E649}" destId="{9ADAF3C2-D7FF-481B-A600-E3AF95DF47B4}" srcOrd="1" destOrd="0" presId="urn:microsoft.com/office/officeart/2005/8/layout/process1"/>
    <dgm:cxn modelId="{8C04EC68-7FC8-4C29-8337-6F5FC83B722A}" type="presParOf" srcId="{F6AC1A7C-B3A3-4EA8-9F38-381CB7A51F8F}" destId="{7EAA013E-02A5-40A3-8039-B3B280338F46}" srcOrd="0" destOrd="0" presId="urn:microsoft.com/office/officeart/2005/8/layout/process1"/>
    <dgm:cxn modelId="{5EB0A675-985E-4788-A3B9-A1BBD2D360AC}" type="presParOf" srcId="{F6AC1A7C-B3A3-4EA8-9F38-381CB7A51F8F}" destId="{8BECC864-9BE1-43D6-9D00-6BD3D587D31E}" srcOrd="1" destOrd="0" presId="urn:microsoft.com/office/officeart/2005/8/layout/process1"/>
    <dgm:cxn modelId="{DCA846C2-9767-4FD4-ACE5-C1F517DF10A2}" type="presParOf" srcId="{8BECC864-9BE1-43D6-9D00-6BD3D587D31E}" destId="{9ADAF3C2-D7FF-481B-A600-E3AF95DF47B4}" srcOrd="0" destOrd="0" presId="urn:microsoft.com/office/officeart/2005/8/layout/process1"/>
    <dgm:cxn modelId="{2812E7EC-5329-4181-84E2-590F9B7A737F}" type="presParOf" srcId="{F6AC1A7C-B3A3-4EA8-9F38-381CB7A51F8F}" destId="{7DB555EE-1F90-4B2A-9743-04A47880FE00}" srcOrd="2" destOrd="0" presId="urn:microsoft.com/office/officeart/2005/8/layout/process1"/>
    <dgm:cxn modelId="{8C35920A-33F5-4BD8-9522-7D7EC7F9C513}" type="presParOf" srcId="{F6AC1A7C-B3A3-4EA8-9F38-381CB7A51F8F}" destId="{C1AF1827-274B-4A36-B034-FF0E11ABFE66}" srcOrd="3" destOrd="0" presId="urn:microsoft.com/office/officeart/2005/8/layout/process1"/>
    <dgm:cxn modelId="{FBCD6E2F-7824-4F99-B7DA-8C01797FA56C}" type="presParOf" srcId="{C1AF1827-274B-4A36-B034-FF0E11ABFE66}" destId="{90D79A93-086E-4CE2-AE2D-08696CAAEE57}" srcOrd="0" destOrd="0" presId="urn:microsoft.com/office/officeart/2005/8/layout/process1"/>
    <dgm:cxn modelId="{0D13567F-1285-49B9-9FA7-0029A40852D3}" type="presParOf" srcId="{F6AC1A7C-B3A3-4EA8-9F38-381CB7A51F8F}" destId="{BDCAC560-FB46-4085-B621-EACD33784DEA}" srcOrd="4"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B942C78B-DFB4-441A-A7D7-787B6053BE2E}"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pl-PL"/>
        </a:p>
      </dgm:t>
    </dgm:pt>
    <dgm:pt modelId="{D112D913-E5F3-4956-9A20-65DD3691DF4A}">
      <dgm:prSet custT="1"/>
      <dgm:spPr>
        <a:solidFill>
          <a:schemeClr val="tx2"/>
        </a:solidFill>
      </dgm:spPr>
      <dgm:t>
        <a:bodyPr/>
        <a:lstStyle/>
        <a:p>
          <a:pPr rtl="0"/>
          <a:r>
            <a:rPr lang="en-US" sz="1600" b="1" u="sng" dirty="0"/>
            <a:t>Project management, quality assurance and control procedures</a:t>
          </a:r>
          <a:r>
            <a:rPr lang="pl-PL" sz="1600" b="1" u="sng" dirty="0"/>
            <a:t> (punkt 3.3 wniosku): </a:t>
          </a:r>
        </a:p>
        <a:p>
          <a:endParaRPr lang="pl-PL" sz="1600" b="0" u="none" dirty="0"/>
        </a:p>
        <a:p>
          <a:r>
            <a:rPr lang="pl-PL" sz="1600" b="0" u="none" dirty="0"/>
            <a:t>Należy opisać:</a:t>
          </a:r>
        </a:p>
        <a:p>
          <a:r>
            <a:rPr lang="pl-PL" sz="1600" b="0" u="sng" dirty="0"/>
            <a:t>1. Sposób zarządzania projektem</a:t>
          </a:r>
          <a:r>
            <a:rPr lang="pl-PL" sz="1600" b="0" u="none" dirty="0"/>
            <a:t> (np. metodyka zarządzania danym projektem, ewentualnie oprogramowanie stosowane do zarządzania projektem, struktury projektowe wyodrębnione na potrzeby projektu wewnątrz struktury Beneficjenta – interdyscyplinarny zespół projektowy, wraz ze wskazaniem ról i odpowiedzialności w zespole, powierzenie zarządzania projektem na zewnątrz)</a:t>
          </a:r>
          <a:endParaRPr lang="pl-PL" sz="1600" b="0" u="sng" dirty="0"/>
        </a:p>
        <a:p>
          <a:r>
            <a:rPr lang="pl-PL" sz="1600" b="0" u="sng" dirty="0"/>
            <a:t>2. Metody weryfikacji oraz aktualizacji informacji o stanie realizacji (o jakości) projektu </a:t>
          </a:r>
          <a:r>
            <a:rPr lang="pl-PL" sz="1600" b="0" u="none" dirty="0"/>
            <a:t>(np. cykliczne/okresowe narady projektowe; wskazanie, które struktury projektowe będą w nich uczestniczyły i jak często; doprecyzowanie, co będzie efektem tego typu spotkań) </a:t>
          </a:r>
        </a:p>
        <a:p>
          <a:r>
            <a:rPr lang="pl-PL" sz="1600" b="0" u="sng" dirty="0"/>
            <a:t>3. Procedury kontroli jakości projektu</a:t>
          </a:r>
          <a:r>
            <a:rPr lang="pl-PL" sz="1600" b="0" u="none" dirty="0"/>
            <a:t> (np. przyjęte procedury kontroli jakości dokumentacji budowalnej, nadzór Inspektora Nadzoru Inwestorskiego, procedury audytów na budowie, obieg raportów z audytów na budowie, nadzór projektanta, ewentualnie normy i systemy zarządzania jakością  stosowane przez Beneficjenta itp.)</a:t>
          </a:r>
          <a:endParaRPr lang="pl-PL" sz="1600" b="0" dirty="0"/>
        </a:p>
      </dgm:t>
    </dgm:pt>
    <dgm:pt modelId="{5F57D41D-E40B-4907-8CAE-631C00D8B179}" type="parTrans" cxnId="{AC0C17E0-2149-4AC8-B4D8-61E833B55B3A}">
      <dgm:prSet/>
      <dgm:spPr/>
      <dgm:t>
        <a:bodyPr/>
        <a:lstStyle/>
        <a:p>
          <a:endParaRPr lang="en-GB"/>
        </a:p>
      </dgm:t>
    </dgm:pt>
    <dgm:pt modelId="{FBA7FAF4-9F6E-423B-82E0-2D9A273E6030}" type="sibTrans" cxnId="{AC0C17E0-2149-4AC8-B4D8-61E833B55B3A}">
      <dgm:prSet/>
      <dgm:spPr/>
      <dgm:t>
        <a:bodyPr/>
        <a:lstStyle/>
        <a:p>
          <a:endParaRPr lang="en-GB"/>
        </a:p>
      </dgm:t>
    </dgm:pt>
    <dgm:pt modelId="{3EFCA738-E49A-4245-8F95-C27FD181ECFB}" type="pres">
      <dgm:prSet presAssocID="{B942C78B-DFB4-441A-A7D7-787B6053BE2E}" presName="linear" presStyleCnt="0">
        <dgm:presLayoutVars>
          <dgm:animLvl val="lvl"/>
          <dgm:resizeHandles val="exact"/>
        </dgm:presLayoutVars>
      </dgm:prSet>
      <dgm:spPr/>
    </dgm:pt>
    <dgm:pt modelId="{17265F8F-CC01-4394-8CE5-B33D74B2A61A}" type="pres">
      <dgm:prSet presAssocID="{D112D913-E5F3-4956-9A20-65DD3691DF4A}" presName="parentText" presStyleLbl="node1" presStyleIdx="0" presStyleCnt="1" custScaleY="510791" custLinFactNeighborY="0">
        <dgm:presLayoutVars>
          <dgm:chMax val="0"/>
          <dgm:bulletEnabled val="1"/>
        </dgm:presLayoutVars>
      </dgm:prSet>
      <dgm:spPr/>
    </dgm:pt>
  </dgm:ptLst>
  <dgm:cxnLst>
    <dgm:cxn modelId="{30E6205B-7989-4193-BEA1-8359AF8F1390}" type="presOf" srcId="{D112D913-E5F3-4956-9A20-65DD3691DF4A}" destId="{17265F8F-CC01-4394-8CE5-B33D74B2A61A}" srcOrd="0" destOrd="0" presId="urn:microsoft.com/office/officeart/2005/8/layout/vList2"/>
    <dgm:cxn modelId="{3C03FE6F-ACE3-42D6-ACFC-466470B4A5CB}" type="presOf" srcId="{B942C78B-DFB4-441A-A7D7-787B6053BE2E}" destId="{3EFCA738-E49A-4245-8F95-C27FD181ECFB}" srcOrd="0" destOrd="0" presId="urn:microsoft.com/office/officeart/2005/8/layout/vList2"/>
    <dgm:cxn modelId="{AC0C17E0-2149-4AC8-B4D8-61E833B55B3A}" srcId="{B942C78B-DFB4-441A-A7D7-787B6053BE2E}" destId="{D112D913-E5F3-4956-9A20-65DD3691DF4A}" srcOrd="0" destOrd="0" parTransId="{5F57D41D-E40B-4907-8CAE-631C00D8B179}" sibTransId="{FBA7FAF4-9F6E-423B-82E0-2D9A273E6030}"/>
    <dgm:cxn modelId="{C18BA768-258D-4970-A4C4-06E6C5564347}" type="presParOf" srcId="{3EFCA738-E49A-4245-8F95-C27FD181ECFB}" destId="{17265F8F-CC01-4394-8CE5-B33D74B2A61A}"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B942C78B-DFB4-441A-A7D7-787B6053BE2E}"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pl-PL"/>
        </a:p>
      </dgm:t>
    </dgm:pt>
    <dgm:pt modelId="{D112D913-E5F3-4956-9A20-65DD3691DF4A}">
      <dgm:prSet custT="1"/>
      <dgm:spPr>
        <a:solidFill>
          <a:schemeClr val="tx2"/>
        </a:solidFill>
      </dgm:spPr>
      <dgm:t>
        <a:bodyPr/>
        <a:lstStyle/>
        <a:p>
          <a:pPr rtl="0"/>
          <a:r>
            <a:rPr lang="pl-PL" sz="1500" b="1" u="sng" dirty="0" err="1"/>
            <a:t>Risk</a:t>
          </a:r>
          <a:r>
            <a:rPr lang="pl-PL" sz="1500" b="1" u="sng" dirty="0"/>
            <a:t> management (punkt 3.4 wniosku):</a:t>
          </a:r>
        </a:p>
        <a:p>
          <a:r>
            <a:rPr lang="en-US" sz="1500" b="1" u="sng" dirty="0"/>
            <a:t>Risk management methods and procedures</a:t>
          </a:r>
          <a:r>
            <a:rPr lang="pl-PL" sz="1500" b="1" u="sng" dirty="0"/>
            <a:t>:</a:t>
          </a:r>
          <a:r>
            <a:rPr lang="pl-PL" sz="1500" b="0" u="none" dirty="0"/>
            <a:t> w tej części należy zaprezentować </a:t>
          </a:r>
          <a:r>
            <a:rPr lang="pl-PL" sz="1500" b="0" u="sng" dirty="0"/>
            <a:t>ogólne metody i główne elementy procesu zarządzania ryzykiem</a:t>
          </a:r>
          <a:r>
            <a:rPr lang="pl-PL" sz="1500" b="0" u="none" dirty="0"/>
            <a:t>. </a:t>
          </a:r>
          <a:r>
            <a:rPr lang="pl-PL" sz="1500" b="1" u="none" dirty="0"/>
            <a:t>Beneficjent powinien wykazać, że organizacyjnie jest zdolny do zidentyfikowania ryzyk, oszacowania ich wpływu na projekt oraz podjęcia odpowiednich działań zaradczych</a:t>
          </a:r>
          <a:r>
            <a:rPr lang="pl-PL" sz="1500" b="0" u="none" dirty="0"/>
            <a:t>. </a:t>
          </a:r>
        </a:p>
        <a:p>
          <a:r>
            <a:rPr lang="pl-PL" sz="1500" b="0" u="none" dirty="0"/>
            <a:t>W tym celu, można skorzystać np. z JASPERS, </a:t>
          </a:r>
          <a:r>
            <a:rPr lang="pl-PL" sz="1500" b="0" i="1" u="none" dirty="0"/>
            <a:t>Niebieska Księga, Sektor kolejowy. Infrastruktura kolejowa</a:t>
          </a:r>
          <a:r>
            <a:rPr lang="pl-PL" sz="1500" b="0" u="none" dirty="0"/>
            <a:t>, Wrzesień 2015. Zaproponowana w Niebieskiej Księdze analiza ryzyka obejmuje następujące etapy:</a:t>
          </a:r>
        </a:p>
        <a:p>
          <a:r>
            <a:rPr lang="pl-PL" sz="1500" b="0" u="none" dirty="0"/>
            <a:t>- identyfikację ryzyk, </a:t>
          </a:r>
        </a:p>
        <a:p>
          <a:r>
            <a:rPr lang="pl-PL" sz="1500" b="0" u="none" dirty="0"/>
            <a:t>-  określenie skali prawdopodobieństwa wystąpienia ryzyk,</a:t>
          </a:r>
        </a:p>
        <a:p>
          <a:r>
            <a:rPr lang="pl-PL" sz="1500" b="0" u="none" dirty="0"/>
            <a:t>-  określenie skali siły oddziaływania ryzyk na projekt, </a:t>
          </a:r>
        </a:p>
        <a:p>
          <a:r>
            <a:rPr lang="pl-PL" sz="1500" b="0" u="none" dirty="0"/>
            <a:t>- opracowanie matrycy poziomu ryzyka</a:t>
          </a:r>
        </a:p>
        <a:p>
          <a:r>
            <a:rPr lang="pl-PL" sz="1500" b="0" u="none" dirty="0"/>
            <a:t>Niebieska Księga dostępna jest pod linkiem: </a:t>
          </a:r>
          <a:r>
            <a:rPr lang="pl-PL" sz="1500" b="0" u="none" dirty="0">
              <a:solidFill>
                <a:srgbClr val="FFFF00"/>
              </a:solidFill>
              <a:hlinkClick xmlns:r="http://schemas.openxmlformats.org/officeDocument/2006/relationships" r:id="rId1">
                <a:extLst>
                  <a:ext uri="{A12FA001-AC4F-418D-AE19-62706E023703}">
                    <ahyp:hlinkClr xmlns:ahyp="http://schemas.microsoft.com/office/drawing/2018/hyperlinkcolor" val="tx"/>
                  </a:ext>
                </a:extLst>
              </a:hlinkClick>
            </a:rPr>
            <a:t>https://www.pois.gov.pl/strony/o-programie/dokumenty/niebieskie-ksiegi-dla-projektow-w-sektorze-transportu-publicznego-infrastruktury-drogowej-oraz-kolejowej/</a:t>
          </a:r>
          <a:endParaRPr lang="pl-PL" sz="1500" b="0" u="none" dirty="0"/>
        </a:p>
        <a:p>
          <a:r>
            <a:rPr lang="pl-PL" sz="1500" b="0" u="none" dirty="0"/>
            <a:t>Dodatkowo, należy wskazać plan zarządzania ryzykiem, czyli wskazać właścicieli poszczególnych ryzyk w strukturze projektowej. </a:t>
          </a:r>
          <a:endParaRPr lang="pl-PL" sz="1500" b="0" dirty="0"/>
        </a:p>
      </dgm:t>
    </dgm:pt>
    <dgm:pt modelId="{5F57D41D-E40B-4907-8CAE-631C00D8B179}" type="parTrans" cxnId="{AC0C17E0-2149-4AC8-B4D8-61E833B55B3A}">
      <dgm:prSet/>
      <dgm:spPr/>
      <dgm:t>
        <a:bodyPr/>
        <a:lstStyle/>
        <a:p>
          <a:endParaRPr lang="en-GB"/>
        </a:p>
      </dgm:t>
    </dgm:pt>
    <dgm:pt modelId="{FBA7FAF4-9F6E-423B-82E0-2D9A273E6030}" type="sibTrans" cxnId="{AC0C17E0-2149-4AC8-B4D8-61E833B55B3A}">
      <dgm:prSet/>
      <dgm:spPr/>
      <dgm:t>
        <a:bodyPr/>
        <a:lstStyle/>
        <a:p>
          <a:endParaRPr lang="en-GB"/>
        </a:p>
      </dgm:t>
    </dgm:pt>
    <dgm:pt modelId="{3EFCA738-E49A-4245-8F95-C27FD181ECFB}" type="pres">
      <dgm:prSet presAssocID="{B942C78B-DFB4-441A-A7D7-787B6053BE2E}" presName="linear" presStyleCnt="0">
        <dgm:presLayoutVars>
          <dgm:animLvl val="lvl"/>
          <dgm:resizeHandles val="exact"/>
        </dgm:presLayoutVars>
      </dgm:prSet>
      <dgm:spPr/>
    </dgm:pt>
    <dgm:pt modelId="{17265F8F-CC01-4394-8CE5-B33D74B2A61A}" type="pres">
      <dgm:prSet presAssocID="{D112D913-E5F3-4956-9A20-65DD3691DF4A}" presName="parentText" presStyleLbl="node1" presStyleIdx="0" presStyleCnt="1" custScaleY="510791" custLinFactNeighborY="0">
        <dgm:presLayoutVars>
          <dgm:chMax val="0"/>
          <dgm:bulletEnabled val="1"/>
        </dgm:presLayoutVars>
      </dgm:prSet>
      <dgm:spPr/>
    </dgm:pt>
  </dgm:ptLst>
  <dgm:cxnLst>
    <dgm:cxn modelId="{30E6205B-7989-4193-BEA1-8359AF8F1390}" type="presOf" srcId="{D112D913-E5F3-4956-9A20-65DD3691DF4A}" destId="{17265F8F-CC01-4394-8CE5-B33D74B2A61A}" srcOrd="0" destOrd="0" presId="urn:microsoft.com/office/officeart/2005/8/layout/vList2"/>
    <dgm:cxn modelId="{3C03FE6F-ACE3-42D6-ACFC-466470B4A5CB}" type="presOf" srcId="{B942C78B-DFB4-441A-A7D7-787B6053BE2E}" destId="{3EFCA738-E49A-4245-8F95-C27FD181ECFB}" srcOrd="0" destOrd="0" presId="urn:microsoft.com/office/officeart/2005/8/layout/vList2"/>
    <dgm:cxn modelId="{AC0C17E0-2149-4AC8-B4D8-61E833B55B3A}" srcId="{B942C78B-DFB4-441A-A7D7-787B6053BE2E}" destId="{D112D913-E5F3-4956-9A20-65DD3691DF4A}" srcOrd="0" destOrd="0" parTransId="{5F57D41D-E40B-4907-8CAE-631C00D8B179}" sibTransId="{FBA7FAF4-9F6E-423B-82E0-2D9A273E6030}"/>
    <dgm:cxn modelId="{C18BA768-258D-4970-A4C4-06E6C5564347}" type="presParOf" srcId="{3EFCA738-E49A-4245-8F95-C27FD181ECFB}" destId="{17265F8F-CC01-4394-8CE5-B33D74B2A61A}"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B942C78B-DFB4-441A-A7D7-787B6053BE2E}"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pl-PL"/>
        </a:p>
      </dgm:t>
    </dgm:pt>
    <dgm:pt modelId="{D112D913-E5F3-4956-9A20-65DD3691DF4A}">
      <dgm:prSet custT="1"/>
      <dgm:spPr>
        <a:solidFill>
          <a:schemeClr val="tx2"/>
        </a:solidFill>
      </dgm:spPr>
      <dgm:t>
        <a:bodyPr/>
        <a:lstStyle/>
        <a:p>
          <a:pPr rtl="0"/>
          <a:r>
            <a:rPr lang="pl-PL" sz="1600" b="1" u="sng" dirty="0" err="1"/>
            <a:t>Risk</a:t>
          </a:r>
          <a:r>
            <a:rPr lang="pl-PL" sz="1600" b="1" u="sng" dirty="0"/>
            <a:t> management (punkt 3.4 wniosku):</a:t>
          </a:r>
        </a:p>
        <a:p>
          <a:endParaRPr lang="pl-PL" sz="1600" b="1" u="sng" dirty="0"/>
        </a:p>
        <a:p>
          <a:r>
            <a:rPr lang="pl-PL" sz="1600" b="1" u="sng" dirty="0" err="1"/>
            <a:t>Risk</a:t>
          </a:r>
          <a:r>
            <a:rPr lang="pl-PL" sz="1600" b="1" u="sng" dirty="0"/>
            <a:t> </a:t>
          </a:r>
          <a:r>
            <a:rPr lang="pl-PL" sz="1600" b="1" u="sng" dirty="0" err="1"/>
            <a:t>assessment</a:t>
          </a:r>
          <a:r>
            <a:rPr lang="pl-PL" sz="1600" b="1" u="sng" dirty="0"/>
            <a:t> </a:t>
          </a:r>
          <a:r>
            <a:rPr lang="pl-PL" sz="1600" b="1" u="sng" dirty="0" err="1"/>
            <a:t>grid</a:t>
          </a:r>
          <a:r>
            <a:rPr lang="pl-PL" sz="1600" b="1" u="sng" dirty="0"/>
            <a:t>:</a:t>
          </a:r>
          <a:r>
            <a:rPr lang="pl-PL" sz="1600" b="0" u="none" dirty="0"/>
            <a:t> w tej części należy zaprezentować (w formie tabelarycznej) </a:t>
          </a:r>
          <a:r>
            <a:rPr lang="pl-PL" sz="1600" b="0" u="sng" dirty="0"/>
            <a:t>szczegółowo każde ze zidentyfikowanych ryzyk. </a:t>
          </a:r>
        </a:p>
        <a:p>
          <a:r>
            <a:rPr lang="pl-PL" sz="1600" b="0" u="none" dirty="0"/>
            <a:t>Każde z ryzyk powinno zostać syntetycznie opisane, wraz ze wskazaniem  prawdopodobieństwa jego wystąpienia oraz określeniem siły oddziaływania ryzyk na projekt. </a:t>
          </a:r>
        </a:p>
        <a:p>
          <a:r>
            <a:rPr lang="pl-PL" sz="1600" b="0" u="none" dirty="0"/>
            <a:t>Każde z ryzyk powinno zostać również przypisane do grupy zadań wyróżnionych w projekcie (konieczność przypisania poszczególnych ryzyk do </a:t>
          </a:r>
          <a:r>
            <a:rPr lang="pl-PL" sz="1600" b="0" u="none" dirty="0" err="1"/>
            <a:t>Work</a:t>
          </a:r>
          <a:r>
            <a:rPr lang="pl-PL" sz="1600" b="0" u="none" dirty="0"/>
            <a:t> </a:t>
          </a:r>
          <a:r>
            <a:rPr lang="pl-PL" sz="1600" b="0" u="none" dirty="0" err="1"/>
            <a:t>Packages</a:t>
          </a:r>
          <a:r>
            <a:rPr lang="pl-PL" sz="1600" b="0" u="none" dirty="0"/>
            <a:t>). </a:t>
          </a:r>
        </a:p>
        <a:p>
          <a:r>
            <a:rPr lang="pl-PL" sz="1600" b="0" u="none" dirty="0"/>
            <a:t>Dla każdego z ryzyk powinny zostać zidentyfikowane możliwe do podjęcia działania zaradcze. </a:t>
          </a:r>
        </a:p>
        <a:p>
          <a:r>
            <a:rPr lang="pl-PL" sz="1600" b="0" u="none" dirty="0"/>
            <a:t>Dodatkowo, należy wskazać plan zarządzania ryzykiem, czyli wskazać właścicieli poszczególnych ryzyk w strukturze projektowej (w ramach zespołu projektowego), a w razie potrzeby również w całej strukturze organizacyjnej Beneficjenta. </a:t>
          </a:r>
          <a:endParaRPr lang="pl-PL" sz="1600" b="0" dirty="0"/>
        </a:p>
      </dgm:t>
    </dgm:pt>
    <dgm:pt modelId="{5F57D41D-E40B-4907-8CAE-631C00D8B179}" type="parTrans" cxnId="{AC0C17E0-2149-4AC8-B4D8-61E833B55B3A}">
      <dgm:prSet/>
      <dgm:spPr/>
      <dgm:t>
        <a:bodyPr/>
        <a:lstStyle/>
        <a:p>
          <a:endParaRPr lang="en-GB"/>
        </a:p>
      </dgm:t>
    </dgm:pt>
    <dgm:pt modelId="{FBA7FAF4-9F6E-423B-82E0-2D9A273E6030}" type="sibTrans" cxnId="{AC0C17E0-2149-4AC8-B4D8-61E833B55B3A}">
      <dgm:prSet/>
      <dgm:spPr/>
      <dgm:t>
        <a:bodyPr/>
        <a:lstStyle/>
        <a:p>
          <a:endParaRPr lang="en-GB"/>
        </a:p>
      </dgm:t>
    </dgm:pt>
    <dgm:pt modelId="{3EFCA738-E49A-4245-8F95-C27FD181ECFB}" type="pres">
      <dgm:prSet presAssocID="{B942C78B-DFB4-441A-A7D7-787B6053BE2E}" presName="linear" presStyleCnt="0">
        <dgm:presLayoutVars>
          <dgm:animLvl val="lvl"/>
          <dgm:resizeHandles val="exact"/>
        </dgm:presLayoutVars>
      </dgm:prSet>
      <dgm:spPr/>
    </dgm:pt>
    <dgm:pt modelId="{17265F8F-CC01-4394-8CE5-B33D74B2A61A}" type="pres">
      <dgm:prSet presAssocID="{D112D913-E5F3-4956-9A20-65DD3691DF4A}" presName="parentText" presStyleLbl="node1" presStyleIdx="0" presStyleCnt="1" custScaleY="483358" custLinFactNeighborY="0">
        <dgm:presLayoutVars>
          <dgm:chMax val="0"/>
          <dgm:bulletEnabled val="1"/>
        </dgm:presLayoutVars>
      </dgm:prSet>
      <dgm:spPr/>
    </dgm:pt>
  </dgm:ptLst>
  <dgm:cxnLst>
    <dgm:cxn modelId="{30E6205B-7989-4193-BEA1-8359AF8F1390}" type="presOf" srcId="{D112D913-E5F3-4956-9A20-65DD3691DF4A}" destId="{17265F8F-CC01-4394-8CE5-B33D74B2A61A}" srcOrd="0" destOrd="0" presId="urn:microsoft.com/office/officeart/2005/8/layout/vList2"/>
    <dgm:cxn modelId="{3C03FE6F-ACE3-42D6-ACFC-466470B4A5CB}" type="presOf" srcId="{B942C78B-DFB4-441A-A7D7-787B6053BE2E}" destId="{3EFCA738-E49A-4245-8F95-C27FD181ECFB}" srcOrd="0" destOrd="0" presId="urn:microsoft.com/office/officeart/2005/8/layout/vList2"/>
    <dgm:cxn modelId="{AC0C17E0-2149-4AC8-B4D8-61E833B55B3A}" srcId="{B942C78B-DFB4-441A-A7D7-787B6053BE2E}" destId="{D112D913-E5F3-4956-9A20-65DD3691DF4A}" srcOrd="0" destOrd="0" parTransId="{5F57D41D-E40B-4907-8CAE-631C00D8B179}" sibTransId="{FBA7FAF4-9F6E-423B-82E0-2D9A273E6030}"/>
    <dgm:cxn modelId="{C18BA768-258D-4970-A4C4-06E6C5564347}" type="presParOf" srcId="{3EFCA738-E49A-4245-8F95-C27FD181ECFB}" destId="{17265F8F-CC01-4394-8CE5-B33D74B2A61A}"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B942C78B-DFB4-441A-A7D7-787B6053BE2E}"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pl-PL"/>
        </a:p>
      </dgm:t>
    </dgm:pt>
    <dgm:pt modelId="{D112D913-E5F3-4956-9A20-65DD3691DF4A}">
      <dgm:prSet custT="1"/>
      <dgm:spPr>
        <a:solidFill>
          <a:schemeClr val="tx2"/>
        </a:solidFill>
      </dgm:spPr>
      <dgm:t>
        <a:bodyPr/>
        <a:lstStyle/>
        <a:p>
          <a:pPr rtl="0"/>
          <a:r>
            <a:rPr lang="pl-PL" sz="1600" b="1" u="sng" dirty="0" err="1">
              <a:solidFill>
                <a:prstClr val="white"/>
              </a:solidFill>
            </a:rPr>
            <a:t>Communication</a:t>
          </a:r>
          <a:r>
            <a:rPr lang="pl-PL" sz="1600" b="1" u="sng" dirty="0">
              <a:solidFill>
                <a:prstClr val="white"/>
              </a:solidFill>
            </a:rPr>
            <a:t> and </a:t>
          </a:r>
          <a:r>
            <a:rPr lang="pl-PL" sz="1600" b="1" u="sng" dirty="0" err="1">
              <a:solidFill>
                <a:prstClr val="white"/>
              </a:solidFill>
            </a:rPr>
            <a:t>visibility</a:t>
          </a:r>
          <a:r>
            <a:rPr lang="pl-PL" sz="1600" b="1" u="sng" dirty="0">
              <a:solidFill>
                <a:prstClr val="white"/>
              </a:solidFill>
            </a:rPr>
            <a:t> (punkt 3.5 wniosku):</a:t>
          </a:r>
        </a:p>
        <a:p>
          <a:endParaRPr lang="pl-PL" sz="1600" b="1" u="sng" dirty="0">
            <a:solidFill>
              <a:prstClr val="white"/>
            </a:solidFill>
          </a:endParaRPr>
        </a:p>
        <a:p>
          <a:r>
            <a:rPr lang="pl-PL" sz="1600" b="1" dirty="0">
              <a:solidFill>
                <a:prstClr val="white"/>
              </a:solidFill>
            </a:rPr>
            <a:t>Plan informowania społeczeństwa o projekcie jest ważnym, integralnym elementem projektu współfinansowanego z CEF.</a:t>
          </a:r>
        </a:p>
        <a:p>
          <a:r>
            <a:rPr lang="pl-PL" sz="1600" dirty="0">
              <a:solidFill>
                <a:prstClr val="white"/>
              </a:solidFill>
            </a:rPr>
            <a:t>Należy przedstawić informacje o zaplanowanych działaniach informacyjnych dotyczących projektu. Działania mogą obejmować kampanie informacyjne prowadzone za pośrednictwem np.: billboardów, stron internetowych, broszur, ulotek informacyjnych, raportów, newsletterów, artykułów prasowych, prezentacji, konferencji, oficjalnych spotkań itp. </a:t>
          </a:r>
        </a:p>
        <a:p>
          <a:r>
            <a:rPr lang="pl-PL" sz="1600" dirty="0">
              <a:solidFill>
                <a:prstClr val="white"/>
              </a:solidFill>
            </a:rPr>
            <a:t>Należy również wskazać adres strony internetowej oraz wskazać media społecznościowe, za pomocą których dostępny będzie przekaz dla strony społecznej na temat projektu. </a:t>
          </a:r>
        </a:p>
        <a:p>
          <a:r>
            <a:rPr lang="pl-PL" sz="1600" b="1" dirty="0">
              <a:solidFill>
                <a:prstClr val="white"/>
              </a:solidFill>
            </a:rPr>
            <a:t>UWAGA: Koszty tworzenia i utrzymywania stron internetowych, których Beneficjent nie jest hostem nie są kwalifikowalne. </a:t>
          </a:r>
          <a:r>
            <a:rPr lang="pl-PL" sz="1600" dirty="0">
              <a:solidFill>
                <a:prstClr val="white"/>
              </a:solidFill>
            </a:rPr>
            <a:t>Kwalifikowalne jest natomiast np. utworzenie podstrony o projekcie zlokalizowanej na głównej stronie internetowej Beneficjenta. </a:t>
          </a:r>
        </a:p>
        <a:p>
          <a:r>
            <a:rPr lang="pl-PL" sz="1600" dirty="0">
              <a:solidFill>
                <a:prstClr val="white"/>
              </a:solidFill>
            </a:rPr>
            <a:t>We wniosku warto również wskazać podmioty (np. komórki organizacyjne, osoby w strukturze projektowej), które będą odpowiedzialne za obsługę mediów społecznościowych/realizację działań informacyjnych dotyczących projektu. </a:t>
          </a:r>
        </a:p>
        <a:p>
          <a:r>
            <a:rPr lang="pl-PL" sz="1600" b="1" u="sng" dirty="0">
              <a:solidFill>
                <a:srgbClr val="FFFF00"/>
              </a:solidFill>
            </a:rPr>
            <a:t>Wszystkie działania informacyjne i ich produkty muszą być opatrzone odpowiednim logo, informującym odbiorców o współfinansowaniu projektu ze środków CEF. </a:t>
          </a:r>
          <a:endParaRPr lang="pl-PL" sz="1600" b="0" dirty="0"/>
        </a:p>
      </dgm:t>
    </dgm:pt>
    <dgm:pt modelId="{5F57D41D-E40B-4907-8CAE-631C00D8B179}" type="parTrans" cxnId="{AC0C17E0-2149-4AC8-B4D8-61E833B55B3A}">
      <dgm:prSet/>
      <dgm:spPr/>
      <dgm:t>
        <a:bodyPr/>
        <a:lstStyle/>
        <a:p>
          <a:endParaRPr lang="en-GB"/>
        </a:p>
      </dgm:t>
    </dgm:pt>
    <dgm:pt modelId="{FBA7FAF4-9F6E-423B-82E0-2D9A273E6030}" type="sibTrans" cxnId="{AC0C17E0-2149-4AC8-B4D8-61E833B55B3A}">
      <dgm:prSet/>
      <dgm:spPr/>
      <dgm:t>
        <a:bodyPr/>
        <a:lstStyle/>
        <a:p>
          <a:endParaRPr lang="en-GB"/>
        </a:p>
      </dgm:t>
    </dgm:pt>
    <dgm:pt modelId="{3EFCA738-E49A-4245-8F95-C27FD181ECFB}" type="pres">
      <dgm:prSet presAssocID="{B942C78B-DFB4-441A-A7D7-787B6053BE2E}" presName="linear" presStyleCnt="0">
        <dgm:presLayoutVars>
          <dgm:animLvl val="lvl"/>
          <dgm:resizeHandles val="exact"/>
        </dgm:presLayoutVars>
      </dgm:prSet>
      <dgm:spPr/>
    </dgm:pt>
    <dgm:pt modelId="{17265F8F-CC01-4394-8CE5-B33D74B2A61A}" type="pres">
      <dgm:prSet presAssocID="{D112D913-E5F3-4956-9A20-65DD3691DF4A}" presName="parentText" presStyleLbl="node1" presStyleIdx="0" presStyleCnt="1" custScaleY="483830" custLinFactNeighborY="0">
        <dgm:presLayoutVars>
          <dgm:chMax val="0"/>
          <dgm:bulletEnabled val="1"/>
        </dgm:presLayoutVars>
      </dgm:prSet>
      <dgm:spPr/>
    </dgm:pt>
  </dgm:ptLst>
  <dgm:cxnLst>
    <dgm:cxn modelId="{30E6205B-7989-4193-BEA1-8359AF8F1390}" type="presOf" srcId="{D112D913-E5F3-4956-9A20-65DD3691DF4A}" destId="{17265F8F-CC01-4394-8CE5-B33D74B2A61A}" srcOrd="0" destOrd="0" presId="urn:microsoft.com/office/officeart/2005/8/layout/vList2"/>
    <dgm:cxn modelId="{3C03FE6F-ACE3-42D6-ACFC-466470B4A5CB}" type="presOf" srcId="{B942C78B-DFB4-441A-A7D7-787B6053BE2E}" destId="{3EFCA738-E49A-4245-8F95-C27FD181ECFB}" srcOrd="0" destOrd="0" presId="urn:microsoft.com/office/officeart/2005/8/layout/vList2"/>
    <dgm:cxn modelId="{AC0C17E0-2149-4AC8-B4D8-61E833B55B3A}" srcId="{B942C78B-DFB4-441A-A7D7-787B6053BE2E}" destId="{D112D913-E5F3-4956-9A20-65DD3691DF4A}" srcOrd="0" destOrd="0" parTransId="{5F57D41D-E40B-4907-8CAE-631C00D8B179}" sibTransId="{FBA7FAF4-9F6E-423B-82E0-2D9A273E6030}"/>
    <dgm:cxn modelId="{C18BA768-258D-4970-A4C4-06E6C5564347}" type="presParOf" srcId="{3EFCA738-E49A-4245-8F95-C27FD181ECFB}" destId="{17265F8F-CC01-4394-8CE5-B33D74B2A61A}"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B942C78B-DFB4-441A-A7D7-787B6053BE2E}"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pl-PL"/>
        </a:p>
      </dgm:t>
    </dgm:pt>
    <dgm:pt modelId="{D112D913-E5F3-4956-9A20-65DD3691DF4A}">
      <dgm:prSet custT="1"/>
      <dgm:spPr>
        <a:solidFill>
          <a:schemeClr val="tx2"/>
        </a:solidFill>
      </dgm:spPr>
      <dgm:t>
        <a:bodyPr/>
        <a:lstStyle/>
        <a:p>
          <a:pPr rtl="0"/>
          <a:r>
            <a:rPr lang="en-US" sz="1500" b="1" u="sng" dirty="0"/>
            <a:t>Sustainability and maintenance strategy</a:t>
          </a:r>
          <a:r>
            <a:rPr lang="pl-PL" sz="1500" b="1" u="sng" dirty="0"/>
            <a:t> (punkt 3.6 wniosku):</a:t>
          </a:r>
        </a:p>
        <a:p>
          <a:r>
            <a:rPr lang="pl-PL" sz="1500" b="0" u="none" dirty="0"/>
            <a:t>Beneficjent powinien potwierdzić, że posiada pomysł na późniejsze utrzymanie wybudowanej infrastruktury. </a:t>
          </a:r>
          <a:r>
            <a:rPr lang="pl-PL" sz="1500" b="0" u="sng" dirty="0"/>
            <a:t>Konieczne jest również udokumentowanie konkretnego planu na jej wykorzystanie, utrzymanie, konserwację itp. finansowanie bieżącego utrzymania. </a:t>
          </a:r>
          <a:endParaRPr lang="pl-PL" sz="1500" b="0" u="none" dirty="0"/>
        </a:p>
        <a:p>
          <a:r>
            <a:rPr lang="pl-PL" sz="1500" b="0" u="none" dirty="0"/>
            <a:t>Optymalnym rozwiązaniem jest wskazanie dokumentu, z którego będzie wynikało finansowanie utrzymania infrastruktury (np. zarządcy publicznie dostępnej infrastruktury kolejowej korzystają z </a:t>
          </a:r>
          <a:r>
            <a:rPr lang="pl-PL" sz="1500" b="0" i="1" u="none" dirty="0"/>
            <a:t>Rządowego Programu wsparcia zadań zarządców infrastruktury kolejowej, w tym w zakresie utrzymania i remontów, do 2023 roku</a:t>
          </a:r>
          <a:r>
            <a:rPr lang="pl-PL" sz="1500" b="0" i="0" u="none" dirty="0"/>
            <a:t>). </a:t>
          </a:r>
        </a:p>
        <a:p>
          <a:r>
            <a:rPr lang="pl-PL" sz="1500" b="0" u="none" dirty="0"/>
            <a:t>W innych przypadkach, należy wyjaśnić:</a:t>
          </a:r>
        </a:p>
        <a:p>
          <a:r>
            <a:rPr lang="pl-PL" sz="1500" b="0" u="none" dirty="0"/>
            <a:t>- kto będzie właścicielem produktów projektu (dokumentacji, infrastruktury)</a:t>
          </a:r>
        </a:p>
        <a:p>
          <a:r>
            <a:rPr lang="pl-PL" sz="1500" b="0" u="none" dirty="0"/>
            <a:t>- kto będzie miał obowiązek jej utrzymywania (wskazanie, czy konieczne będzie zawarcie dodatkowej umowy między właścicielem, a podmiotem odpowiedzialnym za utrzymanie – podwykonawcą)</a:t>
          </a:r>
        </a:p>
        <a:p>
          <a:r>
            <a:rPr lang="pl-PL" sz="1500" b="0" u="none" dirty="0"/>
            <a:t>- kto będzie miał obowiązek zapewnienia finansowania utrzymania produktów projektu</a:t>
          </a:r>
        </a:p>
        <a:p>
          <a:r>
            <a:rPr lang="pl-PL" sz="1500" b="0" u="none" dirty="0"/>
            <a:t>- z jakich środków zostanie zapewnione utrzymanie (środki własne, przychody, kredyt itp.)</a:t>
          </a:r>
        </a:p>
        <a:p>
          <a:r>
            <a:rPr lang="pl-PL" sz="1500" b="0" u="none" dirty="0"/>
            <a:t>- jak często będą dokonywane przeglądy poszczególnych elementów wybudowanej infrastruktury </a:t>
          </a:r>
        </a:p>
        <a:p>
          <a:r>
            <a:rPr lang="pl-PL" sz="1500" b="1" u="sng" dirty="0"/>
            <a:t>Z tej części wniosku powinno jednoznacznie wynikać, że Beneficjent ma udokumentowane zasoby (rzeczowe, finansowe, ludzkie) pozwalające na ciągłość wykorzystania inwestycji po zakończeniu jej finansowania z CEF. </a:t>
          </a:r>
          <a:endParaRPr lang="pl-PL" sz="1500" b="0" dirty="0"/>
        </a:p>
      </dgm:t>
    </dgm:pt>
    <dgm:pt modelId="{5F57D41D-E40B-4907-8CAE-631C00D8B179}" type="parTrans" cxnId="{AC0C17E0-2149-4AC8-B4D8-61E833B55B3A}">
      <dgm:prSet/>
      <dgm:spPr/>
      <dgm:t>
        <a:bodyPr/>
        <a:lstStyle/>
        <a:p>
          <a:endParaRPr lang="en-GB"/>
        </a:p>
      </dgm:t>
    </dgm:pt>
    <dgm:pt modelId="{FBA7FAF4-9F6E-423B-82E0-2D9A273E6030}" type="sibTrans" cxnId="{AC0C17E0-2149-4AC8-B4D8-61E833B55B3A}">
      <dgm:prSet/>
      <dgm:spPr/>
      <dgm:t>
        <a:bodyPr/>
        <a:lstStyle/>
        <a:p>
          <a:endParaRPr lang="en-GB"/>
        </a:p>
      </dgm:t>
    </dgm:pt>
    <dgm:pt modelId="{3EFCA738-E49A-4245-8F95-C27FD181ECFB}" type="pres">
      <dgm:prSet presAssocID="{B942C78B-DFB4-441A-A7D7-787B6053BE2E}" presName="linear" presStyleCnt="0">
        <dgm:presLayoutVars>
          <dgm:animLvl val="lvl"/>
          <dgm:resizeHandles val="exact"/>
        </dgm:presLayoutVars>
      </dgm:prSet>
      <dgm:spPr/>
    </dgm:pt>
    <dgm:pt modelId="{17265F8F-CC01-4394-8CE5-B33D74B2A61A}" type="pres">
      <dgm:prSet presAssocID="{D112D913-E5F3-4956-9A20-65DD3691DF4A}" presName="parentText" presStyleLbl="node1" presStyleIdx="0" presStyleCnt="1" custScaleY="483830" custLinFactNeighborY="-7358">
        <dgm:presLayoutVars>
          <dgm:chMax val="0"/>
          <dgm:bulletEnabled val="1"/>
        </dgm:presLayoutVars>
      </dgm:prSet>
      <dgm:spPr/>
    </dgm:pt>
  </dgm:ptLst>
  <dgm:cxnLst>
    <dgm:cxn modelId="{30E6205B-7989-4193-BEA1-8359AF8F1390}" type="presOf" srcId="{D112D913-E5F3-4956-9A20-65DD3691DF4A}" destId="{17265F8F-CC01-4394-8CE5-B33D74B2A61A}" srcOrd="0" destOrd="0" presId="urn:microsoft.com/office/officeart/2005/8/layout/vList2"/>
    <dgm:cxn modelId="{3C03FE6F-ACE3-42D6-ACFC-466470B4A5CB}" type="presOf" srcId="{B942C78B-DFB4-441A-A7D7-787B6053BE2E}" destId="{3EFCA738-E49A-4245-8F95-C27FD181ECFB}" srcOrd="0" destOrd="0" presId="urn:microsoft.com/office/officeart/2005/8/layout/vList2"/>
    <dgm:cxn modelId="{AC0C17E0-2149-4AC8-B4D8-61E833B55B3A}" srcId="{B942C78B-DFB4-441A-A7D7-787B6053BE2E}" destId="{D112D913-E5F3-4956-9A20-65DD3691DF4A}" srcOrd="0" destOrd="0" parTransId="{5F57D41D-E40B-4907-8CAE-631C00D8B179}" sibTransId="{FBA7FAF4-9F6E-423B-82E0-2D9A273E6030}"/>
    <dgm:cxn modelId="{C18BA768-258D-4970-A4C4-06E6C5564347}" type="presParOf" srcId="{3EFCA738-E49A-4245-8F95-C27FD181ECFB}" destId="{17265F8F-CC01-4394-8CE5-B33D74B2A61A}"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B942C78B-DFB4-441A-A7D7-787B6053BE2E}"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pl-PL"/>
        </a:p>
      </dgm:t>
    </dgm:pt>
    <dgm:pt modelId="{D112D913-E5F3-4956-9A20-65DD3691DF4A}">
      <dgm:prSet custT="1"/>
      <dgm:spPr>
        <a:solidFill>
          <a:schemeClr val="tx2"/>
        </a:solidFill>
      </dgm:spPr>
      <dgm:t>
        <a:bodyPr/>
        <a:lstStyle/>
        <a:p>
          <a:pPr rtl="0"/>
          <a:r>
            <a:rPr lang="pl-PL" sz="1500" b="1" u="sng" dirty="0">
              <a:solidFill>
                <a:srgbClr val="FFFF00"/>
              </a:solidFill>
            </a:rPr>
            <a:t>   Podsumowanie</a:t>
          </a:r>
        </a:p>
        <a:p>
          <a:pPr rtl="0"/>
          <a:r>
            <a:rPr lang="pl-PL" sz="1500" b="1" u="sng" dirty="0"/>
            <a:t>- projekty powinny wpisywać się w kryteria danego naboru</a:t>
          </a:r>
        </a:p>
        <a:p>
          <a:pPr rtl="0"/>
          <a:r>
            <a:rPr lang="pl-PL" sz="1500" b="1" u="sng" dirty="0"/>
            <a:t>- należy składać projekty dojrzałe, gotowe do rozpoczęcia w roku naboru, a nie w kolejnych latach obowiązywania perspektywy UE 2021-2027</a:t>
          </a:r>
        </a:p>
        <a:p>
          <a:pPr rtl="0"/>
          <a:r>
            <a:rPr lang="pl-PL" sz="1500" b="1" u="sng" dirty="0"/>
            <a:t>- należy składać projekty o mniejszej wartości i nieskomplikowanym, ale spójnym zakresie</a:t>
          </a:r>
        </a:p>
        <a:p>
          <a:pPr rtl="0"/>
          <a:r>
            <a:rPr lang="pl-PL" sz="1500" b="1" u="sng" dirty="0"/>
            <a:t>- kosztorysy powinny być realne (uzasadnione/udokumentowane) i niezawyżone</a:t>
          </a:r>
        </a:p>
        <a:p>
          <a:pPr rtl="0"/>
          <a:r>
            <a:rPr lang="pl-PL" sz="1500" b="1" u="sng" dirty="0"/>
            <a:t>- harmonogramy powinny być wykonalne, z uwzględnieniem realnego czasu trwania procedury zamówień publicznych i procedur administracyjnych</a:t>
          </a:r>
        </a:p>
        <a:p>
          <a:pPr rtl="0"/>
          <a:r>
            <a:rPr lang="pl-PL" sz="1500" b="1" u="sng" dirty="0"/>
            <a:t>- składanie projektów dużych, wielofazowych i wieloletnich, gdzie część końcowych zadań jest niedojrzała (niegotowa do realizacji w roku naboru) obniża ogólną ocenę całego projektu</a:t>
          </a:r>
        </a:p>
        <a:p>
          <a:pPr rtl="0"/>
          <a:r>
            <a:rPr lang="pl-PL" sz="1500" b="1" u="sng" dirty="0"/>
            <a:t>- celowa jest (sugerowana przez CINEA) </a:t>
          </a:r>
          <a:r>
            <a:rPr lang="pl-PL" sz="1500" b="1" u="sng" dirty="0" err="1"/>
            <a:t>priorytetyzacja</a:t>
          </a:r>
          <a:r>
            <a:rPr lang="pl-PL" sz="1500" b="1" u="sng" dirty="0"/>
            <a:t> projektów: podział dużych projektów na części, składanie wniosków dotyczących najbardziej dojrzałych części, o krótszym horyzoncie czasowym ich realizacji, mniej kosztownych oraz najbardziej pilnych i koniecznych do realizacji</a:t>
          </a:r>
          <a:r>
            <a:rPr lang="pl-PL" sz="1500" b="1" u="sng" dirty="0">
              <a:solidFill>
                <a:srgbClr val="FFFF00"/>
              </a:solidFill>
            </a:rPr>
            <a:t> (z punktu widzenia potrzeb rozwoju sieci TEN-T)</a:t>
          </a:r>
        </a:p>
        <a:p>
          <a:pPr rtl="0"/>
          <a:r>
            <a:rPr lang="pl-PL" sz="1500" b="1" u="sng" dirty="0"/>
            <a:t>- konkurs służy rozbudowie sieci TEN-T, a potrzeby inwestycyjne Beneficjentów powinny się wpisywać w konieczność tej rozbudowy</a:t>
          </a:r>
        </a:p>
        <a:p>
          <a:pPr rtl="0"/>
          <a:r>
            <a:rPr lang="pl-PL" sz="1500" b="1" u="sng" dirty="0"/>
            <a:t>- priorytetem są projekty z europejską wartością dodaną (EU </a:t>
          </a:r>
          <a:r>
            <a:rPr lang="pl-PL" sz="1500" b="1" u="sng" dirty="0" err="1"/>
            <a:t>added</a:t>
          </a:r>
          <a:r>
            <a:rPr lang="pl-PL" sz="1500" b="1" u="sng" dirty="0"/>
            <a:t> </a:t>
          </a:r>
          <a:r>
            <a:rPr lang="pl-PL" sz="1500" b="1" u="sng" dirty="0" err="1"/>
            <a:t>value</a:t>
          </a:r>
          <a:r>
            <a:rPr lang="pl-PL" sz="1500" b="1" u="sng" dirty="0"/>
            <a:t>) i projekty typu cross-</a:t>
          </a:r>
          <a:r>
            <a:rPr lang="pl-PL" sz="1500" b="1" u="sng" dirty="0" err="1"/>
            <a:t>border</a:t>
          </a:r>
          <a:r>
            <a:rPr lang="pl-PL" sz="1500" b="1" u="sng" dirty="0"/>
            <a:t> (projekty o znaczeniu krajowym nie są wybierane) – ale nie każdy projekt zlokalizowany przy polskiej granicy ma charakter transgraniczny (załącznik do rozporządzenia CEF, cz. III, pkt 1 oraz pkt 2</a:t>
          </a:r>
          <a:endParaRPr lang="en-GB" sz="1500" b="1" u="sng" dirty="0"/>
        </a:p>
        <a:p>
          <a:endParaRPr lang="pl-PL" sz="1500" b="0" dirty="0"/>
        </a:p>
      </dgm:t>
    </dgm:pt>
    <dgm:pt modelId="{5F57D41D-E40B-4907-8CAE-631C00D8B179}" type="parTrans" cxnId="{AC0C17E0-2149-4AC8-B4D8-61E833B55B3A}">
      <dgm:prSet/>
      <dgm:spPr/>
      <dgm:t>
        <a:bodyPr/>
        <a:lstStyle/>
        <a:p>
          <a:endParaRPr lang="en-GB"/>
        </a:p>
      </dgm:t>
    </dgm:pt>
    <dgm:pt modelId="{FBA7FAF4-9F6E-423B-82E0-2D9A273E6030}" type="sibTrans" cxnId="{AC0C17E0-2149-4AC8-B4D8-61E833B55B3A}">
      <dgm:prSet/>
      <dgm:spPr/>
      <dgm:t>
        <a:bodyPr/>
        <a:lstStyle/>
        <a:p>
          <a:endParaRPr lang="en-GB"/>
        </a:p>
      </dgm:t>
    </dgm:pt>
    <dgm:pt modelId="{3EFCA738-E49A-4245-8F95-C27FD181ECFB}" type="pres">
      <dgm:prSet presAssocID="{B942C78B-DFB4-441A-A7D7-787B6053BE2E}" presName="linear" presStyleCnt="0">
        <dgm:presLayoutVars>
          <dgm:animLvl val="lvl"/>
          <dgm:resizeHandles val="exact"/>
        </dgm:presLayoutVars>
      </dgm:prSet>
      <dgm:spPr/>
    </dgm:pt>
    <dgm:pt modelId="{17265F8F-CC01-4394-8CE5-B33D74B2A61A}" type="pres">
      <dgm:prSet presAssocID="{D112D913-E5F3-4956-9A20-65DD3691DF4A}" presName="parentText" presStyleLbl="node1" presStyleIdx="0" presStyleCnt="1" custScaleY="484303" custLinFactNeighborX="3659" custLinFactNeighborY="-4835">
        <dgm:presLayoutVars>
          <dgm:chMax val="0"/>
          <dgm:bulletEnabled val="1"/>
        </dgm:presLayoutVars>
      </dgm:prSet>
      <dgm:spPr/>
    </dgm:pt>
  </dgm:ptLst>
  <dgm:cxnLst>
    <dgm:cxn modelId="{30E6205B-7989-4193-BEA1-8359AF8F1390}" type="presOf" srcId="{D112D913-E5F3-4956-9A20-65DD3691DF4A}" destId="{17265F8F-CC01-4394-8CE5-B33D74B2A61A}" srcOrd="0" destOrd="0" presId="urn:microsoft.com/office/officeart/2005/8/layout/vList2"/>
    <dgm:cxn modelId="{3C03FE6F-ACE3-42D6-ACFC-466470B4A5CB}" type="presOf" srcId="{B942C78B-DFB4-441A-A7D7-787B6053BE2E}" destId="{3EFCA738-E49A-4245-8F95-C27FD181ECFB}" srcOrd="0" destOrd="0" presId="urn:microsoft.com/office/officeart/2005/8/layout/vList2"/>
    <dgm:cxn modelId="{AC0C17E0-2149-4AC8-B4D8-61E833B55B3A}" srcId="{B942C78B-DFB4-441A-A7D7-787B6053BE2E}" destId="{D112D913-E5F3-4956-9A20-65DD3691DF4A}" srcOrd="0" destOrd="0" parTransId="{5F57D41D-E40B-4907-8CAE-631C00D8B179}" sibTransId="{FBA7FAF4-9F6E-423B-82E0-2D9A273E6030}"/>
    <dgm:cxn modelId="{C18BA768-258D-4970-A4C4-06E6C5564347}" type="presParOf" srcId="{3EFCA738-E49A-4245-8F95-C27FD181ECFB}" destId="{17265F8F-CC01-4394-8CE5-B33D74B2A61A}"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CE49B437-0F2B-43B9-B1D7-976AA59BC4CD}" type="doc">
      <dgm:prSet loTypeId="urn:microsoft.com/office/officeart/2005/8/layout/chevron1" loCatId="process" qsTypeId="urn:microsoft.com/office/officeart/2005/8/quickstyle/simple1" qsCatId="simple" csTypeId="urn:microsoft.com/office/officeart/2005/8/colors/accent1_2" csCatId="accent1" phldr="1"/>
      <dgm:spPr/>
    </dgm:pt>
    <dgm:pt modelId="{79E3B6FE-78C5-48F9-95B7-46E9C7E4D04E}">
      <dgm:prSet phldrT="[Tekst]"/>
      <dgm:spPr>
        <a:solidFill>
          <a:schemeClr val="tx2">
            <a:lumMod val="60000"/>
            <a:lumOff val="40000"/>
          </a:schemeClr>
        </a:solidFill>
      </dgm:spPr>
      <dgm:t>
        <a:bodyPr/>
        <a:lstStyle/>
        <a:p>
          <a:r>
            <a:rPr lang="pl-PL" u="none" dirty="0"/>
            <a:t>Luka finansowa</a:t>
          </a:r>
        </a:p>
      </dgm:t>
    </dgm:pt>
    <dgm:pt modelId="{B070D1A7-5D43-4452-97B8-483A1490EC59}" type="parTrans" cxnId="{22CD88FC-CA42-4C54-B679-B97097CF308D}">
      <dgm:prSet/>
      <dgm:spPr/>
      <dgm:t>
        <a:bodyPr/>
        <a:lstStyle/>
        <a:p>
          <a:endParaRPr lang="pl-PL"/>
        </a:p>
      </dgm:t>
    </dgm:pt>
    <dgm:pt modelId="{4BC6D3E2-8361-4BB7-BC59-73C29E31ED93}" type="sibTrans" cxnId="{22CD88FC-CA42-4C54-B679-B97097CF308D}">
      <dgm:prSet/>
      <dgm:spPr/>
      <dgm:t>
        <a:bodyPr/>
        <a:lstStyle/>
        <a:p>
          <a:endParaRPr lang="pl-PL"/>
        </a:p>
      </dgm:t>
    </dgm:pt>
    <dgm:pt modelId="{392804C9-5879-4D69-BA13-5E72055153C4}">
      <dgm:prSet phldrT="[Tekst]"/>
      <dgm:spPr>
        <a:solidFill>
          <a:srgbClr val="ED9A00"/>
        </a:solidFill>
      </dgm:spPr>
      <dgm:t>
        <a:bodyPr/>
        <a:lstStyle/>
        <a:p>
          <a:r>
            <a:rPr lang="pl-PL" u="none" dirty="0"/>
            <a:t>Inwestycje publiczne i prywatne oraz dźwignia finansowa</a:t>
          </a:r>
        </a:p>
      </dgm:t>
    </dgm:pt>
    <dgm:pt modelId="{28D5A574-93EF-46F3-A989-3962B788EA8F}" type="parTrans" cxnId="{B9634C86-6717-42B5-A682-341AA509EF8B}">
      <dgm:prSet/>
      <dgm:spPr/>
      <dgm:t>
        <a:bodyPr/>
        <a:lstStyle/>
        <a:p>
          <a:endParaRPr lang="pl-PL"/>
        </a:p>
      </dgm:t>
    </dgm:pt>
    <dgm:pt modelId="{63A208E7-4DF7-4838-93D1-4EB104F0C652}" type="sibTrans" cxnId="{B9634C86-6717-42B5-A682-341AA509EF8B}">
      <dgm:prSet/>
      <dgm:spPr/>
      <dgm:t>
        <a:bodyPr/>
        <a:lstStyle/>
        <a:p>
          <a:endParaRPr lang="pl-PL"/>
        </a:p>
      </dgm:t>
    </dgm:pt>
    <dgm:pt modelId="{0F079A58-3FD8-4D59-89D2-441600FB6959}">
      <dgm:prSet phldrT="[Tekst]"/>
      <dgm:spPr>
        <a:solidFill>
          <a:srgbClr val="F9C55C"/>
        </a:solidFill>
      </dgm:spPr>
      <dgm:t>
        <a:bodyPr/>
        <a:lstStyle/>
        <a:p>
          <a:r>
            <a:rPr lang="pl-PL" u="none" dirty="0"/>
            <a:t>Zaangażowanie interesariuszy</a:t>
          </a:r>
        </a:p>
      </dgm:t>
    </dgm:pt>
    <dgm:pt modelId="{9F6B8F37-0FFB-4708-9A87-62C84291C1E3}" type="parTrans" cxnId="{1984B27F-D2E8-44C6-90FE-6024901BABEF}">
      <dgm:prSet/>
      <dgm:spPr/>
      <dgm:t>
        <a:bodyPr/>
        <a:lstStyle/>
        <a:p>
          <a:endParaRPr lang="pl-PL"/>
        </a:p>
      </dgm:t>
    </dgm:pt>
    <dgm:pt modelId="{8C1C51C2-5449-4049-A6B8-B83333F48170}" type="sibTrans" cxnId="{1984B27F-D2E8-44C6-90FE-6024901BABEF}">
      <dgm:prSet/>
      <dgm:spPr/>
      <dgm:t>
        <a:bodyPr/>
        <a:lstStyle/>
        <a:p>
          <a:endParaRPr lang="pl-PL"/>
        </a:p>
      </dgm:t>
    </dgm:pt>
    <dgm:pt modelId="{DAA9108C-B10B-4C5E-B2BA-4620B62E2B5E}" type="pres">
      <dgm:prSet presAssocID="{CE49B437-0F2B-43B9-B1D7-976AA59BC4CD}" presName="Name0" presStyleCnt="0">
        <dgm:presLayoutVars>
          <dgm:dir/>
          <dgm:animLvl val="lvl"/>
          <dgm:resizeHandles val="exact"/>
        </dgm:presLayoutVars>
      </dgm:prSet>
      <dgm:spPr/>
    </dgm:pt>
    <dgm:pt modelId="{D3B392F3-D8AE-48D5-AEF6-D6A310240C43}" type="pres">
      <dgm:prSet presAssocID="{79E3B6FE-78C5-48F9-95B7-46E9C7E4D04E}" presName="parTxOnly" presStyleLbl="node1" presStyleIdx="0" presStyleCnt="3">
        <dgm:presLayoutVars>
          <dgm:chMax val="0"/>
          <dgm:chPref val="0"/>
          <dgm:bulletEnabled val="1"/>
        </dgm:presLayoutVars>
      </dgm:prSet>
      <dgm:spPr/>
    </dgm:pt>
    <dgm:pt modelId="{9615721B-1333-45CC-AE66-2B80D57C7030}" type="pres">
      <dgm:prSet presAssocID="{4BC6D3E2-8361-4BB7-BC59-73C29E31ED93}" presName="parTxOnlySpace" presStyleCnt="0"/>
      <dgm:spPr/>
    </dgm:pt>
    <dgm:pt modelId="{F87840E4-A0EA-42FB-8F88-878098896820}" type="pres">
      <dgm:prSet presAssocID="{392804C9-5879-4D69-BA13-5E72055153C4}" presName="parTxOnly" presStyleLbl="node1" presStyleIdx="1" presStyleCnt="3">
        <dgm:presLayoutVars>
          <dgm:chMax val="0"/>
          <dgm:chPref val="0"/>
          <dgm:bulletEnabled val="1"/>
        </dgm:presLayoutVars>
      </dgm:prSet>
      <dgm:spPr/>
    </dgm:pt>
    <dgm:pt modelId="{9324AAF1-4600-41E9-8371-85F3B5ED8ACD}" type="pres">
      <dgm:prSet presAssocID="{63A208E7-4DF7-4838-93D1-4EB104F0C652}" presName="parTxOnlySpace" presStyleCnt="0"/>
      <dgm:spPr/>
    </dgm:pt>
    <dgm:pt modelId="{40F6B8DA-0BE8-4C81-A17D-A66E9BFF8C00}" type="pres">
      <dgm:prSet presAssocID="{0F079A58-3FD8-4D59-89D2-441600FB6959}" presName="parTxOnly" presStyleLbl="node1" presStyleIdx="2" presStyleCnt="3" custLinFactNeighborX="-1970" custLinFactNeighborY="-1793">
        <dgm:presLayoutVars>
          <dgm:chMax val="0"/>
          <dgm:chPref val="0"/>
          <dgm:bulletEnabled val="1"/>
        </dgm:presLayoutVars>
      </dgm:prSet>
      <dgm:spPr/>
    </dgm:pt>
  </dgm:ptLst>
  <dgm:cxnLst>
    <dgm:cxn modelId="{1984B27F-D2E8-44C6-90FE-6024901BABEF}" srcId="{CE49B437-0F2B-43B9-B1D7-976AA59BC4CD}" destId="{0F079A58-3FD8-4D59-89D2-441600FB6959}" srcOrd="2" destOrd="0" parTransId="{9F6B8F37-0FFB-4708-9A87-62C84291C1E3}" sibTransId="{8C1C51C2-5449-4049-A6B8-B83333F48170}"/>
    <dgm:cxn modelId="{B9634C86-6717-42B5-A682-341AA509EF8B}" srcId="{CE49B437-0F2B-43B9-B1D7-976AA59BC4CD}" destId="{392804C9-5879-4D69-BA13-5E72055153C4}" srcOrd="1" destOrd="0" parTransId="{28D5A574-93EF-46F3-A989-3962B788EA8F}" sibTransId="{63A208E7-4DF7-4838-93D1-4EB104F0C652}"/>
    <dgm:cxn modelId="{76302C93-C674-448C-ADAD-CCF05767E935}" type="presOf" srcId="{0F079A58-3FD8-4D59-89D2-441600FB6959}" destId="{40F6B8DA-0BE8-4C81-A17D-A66E9BFF8C00}" srcOrd="0" destOrd="0" presId="urn:microsoft.com/office/officeart/2005/8/layout/chevron1"/>
    <dgm:cxn modelId="{3186C6CA-56F9-4C29-AB56-11F5444FE930}" type="presOf" srcId="{392804C9-5879-4D69-BA13-5E72055153C4}" destId="{F87840E4-A0EA-42FB-8F88-878098896820}" srcOrd="0" destOrd="0" presId="urn:microsoft.com/office/officeart/2005/8/layout/chevron1"/>
    <dgm:cxn modelId="{242ADAE9-AF2D-4CBE-B806-50625D21E739}" type="presOf" srcId="{79E3B6FE-78C5-48F9-95B7-46E9C7E4D04E}" destId="{D3B392F3-D8AE-48D5-AEF6-D6A310240C43}" srcOrd="0" destOrd="0" presId="urn:microsoft.com/office/officeart/2005/8/layout/chevron1"/>
    <dgm:cxn modelId="{F8543FFA-9EB7-4FB1-A84B-766DA6B0A240}" type="presOf" srcId="{CE49B437-0F2B-43B9-B1D7-976AA59BC4CD}" destId="{DAA9108C-B10B-4C5E-B2BA-4620B62E2B5E}" srcOrd="0" destOrd="0" presId="urn:microsoft.com/office/officeart/2005/8/layout/chevron1"/>
    <dgm:cxn modelId="{22CD88FC-CA42-4C54-B679-B97097CF308D}" srcId="{CE49B437-0F2B-43B9-B1D7-976AA59BC4CD}" destId="{79E3B6FE-78C5-48F9-95B7-46E9C7E4D04E}" srcOrd="0" destOrd="0" parTransId="{B070D1A7-5D43-4452-97B8-483A1490EC59}" sibTransId="{4BC6D3E2-8361-4BB7-BC59-73C29E31ED93}"/>
    <dgm:cxn modelId="{4B70A744-2B93-4F55-A41E-F326138575CB}" type="presParOf" srcId="{DAA9108C-B10B-4C5E-B2BA-4620B62E2B5E}" destId="{D3B392F3-D8AE-48D5-AEF6-D6A310240C43}" srcOrd="0" destOrd="0" presId="urn:microsoft.com/office/officeart/2005/8/layout/chevron1"/>
    <dgm:cxn modelId="{59EF2A82-1511-4B87-8ACE-0D6890BE85A7}" type="presParOf" srcId="{DAA9108C-B10B-4C5E-B2BA-4620B62E2B5E}" destId="{9615721B-1333-45CC-AE66-2B80D57C7030}" srcOrd="1" destOrd="0" presId="urn:microsoft.com/office/officeart/2005/8/layout/chevron1"/>
    <dgm:cxn modelId="{7C948B35-D10A-4B2D-B090-FEB4E0B66BB5}" type="presParOf" srcId="{DAA9108C-B10B-4C5E-B2BA-4620B62E2B5E}" destId="{F87840E4-A0EA-42FB-8F88-878098896820}" srcOrd="2" destOrd="0" presId="urn:microsoft.com/office/officeart/2005/8/layout/chevron1"/>
    <dgm:cxn modelId="{BF303643-4435-40D0-825F-EC5E5164BA07}" type="presParOf" srcId="{DAA9108C-B10B-4C5E-B2BA-4620B62E2B5E}" destId="{9324AAF1-4600-41E9-8371-85F3B5ED8ACD}" srcOrd="3" destOrd="0" presId="urn:microsoft.com/office/officeart/2005/8/layout/chevron1"/>
    <dgm:cxn modelId="{549ADF12-4FC3-479F-BA9C-FBDC44E63951}" type="presParOf" srcId="{DAA9108C-B10B-4C5E-B2BA-4620B62E2B5E}" destId="{40F6B8DA-0BE8-4C81-A17D-A66E9BFF8C00}"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719EBC8-2C45-451B-A5E2-2EB6D01E4E34}"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GB"/>
        </a:p>
      </dgm:t>
    </dgm:pt>
    <dgm:pt modelId="{49659C19-8475-4CC2-A8BD-E984EF22613D}">
      <dgm:prSet custT="1"/>
      <dgm:spPr/>
      <dgm:t>
        <a:bodyPr/>
        <a:lstStyle/>
        <a:p>
          <a:r>
            <a:rPr lang="pl-PL" sz="2400" b="0" i="0" dirty="0">
              <a:latin typeface="+mn-lt"/>
            </a:rPr>
            <a:t>Przekazywanie propozycji projektów – do 11.10.2022 (</a:t>
          </a:r>
          <a:r>
            <a:rPr lang="pl-PL" sz="2400" b="0" i="0" dirty="0">
              <a:latin typeface="+mn-lt"/>
              <a:hlinkClick xmlns:r="http://schemas.openxmlformats.org/officeDocument/2006/relationships" r:id="rId1"/>
            </a:rPr>
            <a:t>cef@mfipr.gov.pl</a:t>
          </a:r>
          <a:r>
            <a:rPr lang="pl-PL" sz="2400" b="0" i="0" dirty="0">
              <a:latin typeface="+mn-lt"/>
            </a:rPr>
            <a:t>) </a:t>
          </a:r>
        </a:p>
        <a:p>
          <a:r>
            <a:rPr lang="pl-PL" sz="2400" b="0" i="0" dirty="0">
              <a:solidFill>
                <a:srgbClr val="FFFF00"/>
              </a:solidFill>
              <a:latin typeface="+mn-lt"/>
            </a:rPr>
            <a:t>W płynęło prawie 100 propozycji projektów!</a:t>
          </a:r>
          <a:endParaRPr lang="en-GB" sz="2400" b="0" i="0" dirty="0">
            <a:solidFill>
              <a:srgbClr val="FFFF00"/>
            </a:solidFill>
            <a:latin typeface="+mn-lt"/>
          </a:endParaRPr>
        </a:p>
      </dgm:t>
    </dgm:pt>
    <dgm:pt modelId="{5588D55F-25E4-438B-8E8D-C6CB7F44BF0D}" type="parTrans" cxnId="{BEBDD4F8-7E8F-4961-945D-4380EFE371F3}">
      <dgm:prSet/>
      <dgm:spPr/>
      <dgm:t>
        <a:bodyPr/>
        <a:lstStyle/>
        <a:p>
          <a:endParaRPr lang="en-GB" b="0" i="0">
            <a:latin typeface="+mn-lt"/>
          </a:endParaRPr>
        </a:p>
      </dgm:t>
    </dgm:pt>
    <dgm:pt modelId="{D130CE9A-7608-420B-A885-77E8D9E5B502}" type="sibTrans" cxnId="{BEBDD4F8-7E8F-4961-945D-4380EFE371F3}">
      <dgm:prSet/>
      <dgm:spPr/>
      <dgm:t>
        <a:bodyPr/>
        <a:lstStyle/>
        <a:p>
          <a:endParaRPr lang="en-GB" b="0" i="0">
            <a:latin typeface="+mn-lt"/>
          </a:endParaRPr>
        </a:p>
      </dgm:t>
    </dgm:pt>
    <dgm:pt modelId="{E627B299-769F-42DF-8060-ABB7F38202D5}">
      <dgm:prSet/>
      <dgm:spPr/>
      <dgm:t>
        <a:bodyPr/>
        <a:lstStyle/>
        <a:p>
          <a:r>
            <a:rPr lang="pl-PL" b="0" i="0" dirty="0">
              <a:latin typeface="+mn-lt"/>
            </a:rPr>
            <a:t>Spotkanie informacyjne – 25.10.2022 </a:t>
          </a:r>
          <a:endParaRPr lang="en-GB" b="0" i="0" dirty="0">
            <a:latin typeface="+mn-lt"/>
          </a:endParaRPr>
        </a:p>
      </dgm:t>
    </dgm:pt>
    <dgm:pt modelId="{44F4B467-1602-428C-B3BC-713F27EEAD9E}" type="parTrans" cxnId="{9984D9DE-49FB-4ADB-9A84-BD48BDD92BEA}">
      <dgm:prSet/>
      <dgm:spPr/>
      <dgm:t>
        <a:bodyPr/>
        <a:lstStyle/>
        <a:p>
          <a:endParaRPr lang="en-GB" b="0" i="0">
            <a:latin typeface="+mn-lt"/>
          </a:endParaRPr>
        </a:p>
      </dgm:t>
    </dgm:pt>
    <dgm:pt modelId="{511565A8-93BF-4286-962D-F201414EA62E}" type="sibTrans" cxnId="{9984D9DE-49FB-4ADB-9A84-BD48BDD92BEA}">
      <dgm:prSet/>
      <dgm:spPr/>
      <dgm:t>
        <a:bodyPr/>
        <a:lstStyle/>
        <a:p>
          <a:endParaRPr lang="en-GB" b="0" i="0">
            <a:latin typeface="+mn-lt"/>
          </a:endParaRPr>
        </a:p>
      </dgm:t>
    </dgm:pt>
    <dgm:pt modelId="{48AB8401-F2C9-4812-ACA3-21350E5A2319}">
      <dgm:prSet/>
      <dgm:spPr/>
      <dgm:t>
        <a:bodyPr/>
        <a:lstStyle/>
        <a:p>
          <a:r>
            <a:rPr lang="pl-PL" b="0" i="0" dirty="0">
              <a:latin typeface="+mn-lt"/>
            </a:rPr>
            <a:t>Przekazanie wniosku o dofinansowanie – w systemie i na skrzynkę CEF – do </a:t>
          </a:r>
          <a:r>
            <a:rPr lang="pl-PL" b="0" i="0" u="sng" dirty="0">
              <a:latin typeface="+mn-lt"/>
            </a:rPr>
            <a:t>01.12.2022</a:t>
          </a:r>
          <a:endParaRPr lang="en-GB" b="0" i="0" u="sng" dirty="0">
            <a:latin typeface="+mn-lt"/>
          </a:endParaRPr>
        </a:p>
      </dgm:t>
    </dgm:pt>
    <dgm:pt modelId="{D5137224-78C4-4980-8CE6-F673104A273C}" type="parTrans" cxnId="{7118FFD8-6D6B-479A-98B3-34DFEC05F2FB}">
      <dgm:prSet/>
      <dgm:spPr/>
      <dgm:t>
        <a:bodyPr/>
        <a:lstStyle/>
        <a:p>
          <a:endParaRPr lang="en-GB" b="0" i="0">
            <a:latin typeface="+mn-lt"/>
          </a:endParaRPr>
        </a:p>
      </dgm:t>
    </dgm:pt>
    <dgm:pt modelId="{64C587BA-38CD-47A1-B2C2-F04D71494695}" type="sibTrans" cxnId="{7118FFD8-6D6B-479A-98B3-34DFEC05F2FB}">
      <dgm:prSet/>
      <dgm:spPr/>
      <dgm:t>
        <a:bodyPr/>
        <a:lstStyle/>
        <a:p>
          <a:endParaRPr lang="en-GB" b="0" i="0">
            <a:latin typeface="+mn-lt"/>
          </a:endParaRPr>
        </a:p>
      </dgm:t>
    </dgm:pt>
    <dgm:pt modelId="{2E23A1D7-41B7-4C0C-A90B-48598122CB4A}">
      <dgm:prSet/>
      <dgm:spPr/>
      <dgm:t>
        <a:bodyPr/>
        <a:lstStyle/>
        <a:p>
          <a:r>
            <a:rPr lang="pl-PL" b="0" i="0" dirty="0">
              <a:latin typeface="+mn-lt"/>
            </a:rPr>
            <a:t>kompletny wniosek złożony w systemie -  </a:t>
          </a:r>
          <a:r>
            <a:rPr lang="pl-PL" b="0" i="0" u="sng" dirty="0">
              <a:latin typeface="+mn-lt"/>
            </a:rPr>
            <a:t>18.01.2023 g. 17:00</a:t>
          </a:r>
          <a:endParaRPr lang="en-GB" b="0" i="0" u="sng" dirty="0">
            <a:latin typeface="+mn-lt"/>
          </a:endParaRPr>
        </a:p>
      </dgm:t>
    </dgm:pt>
    <dgm:pt modelId="{450BCD68-EDB4-4CF3-8A9D-17FC3D6FF3EB}" type="parTrans" cxnId="{A01969CA-A50A-400A-8BD1-6CB2A3A9B135}">
      <dgm:prSet/>
      <dgm:spPr/>
      <dgm:t>
        <a:bodyPr/>
        <a:lstStyle/>
        <a:p>
          <a:endParaRPr lang="en-GB" b="0" i="0">
            <a:latin typeface="+mn-lt"/>
          </a:endParaRPr>
        </a:p>
      </dgm:t>
    </dgm:pt>
    <dgm:pt modelId="{4ACD6A76-5B61-4210-8996-7B9F00D9793B}" type="sibTrans" cxnId="{A01969CA-A50A-400A-8BD1-6CB2A3A9B135}">
      <dgm:prSet/>
      <dgm:spPr/>
      <dgm:t>
        <a:bodyPr/>
        <a:lstStyle/>
        <a:p>
          <a:endParaRPr lang="en-GB" b="0" i="0">
            <a:latin typeface="+mn-lt"/>
          </a:endParaRPr>
        </a:p>
      </dgm:t>
    </dgm:pt>
    <dgm:pt modelId="{BE6499F8-86CE-4A4E-BB02-9FD731B5426D}" type="pres">
      <dgm:prSet presAssocID="{D719EBC8-2C45-451B-A5E2-2EB6D01E4E34}" presName="outerComposite" presStyleCnt="0">
        <dgm:presLayoutVars>
          <dgm:chMax val="5"/>
          <dgm:dir/>
          <dgm:resizeHandles val="exact"/>
        </dgm:presLayoutVars>
      </dgm:prSet>
      <dgm:spPr/>
    </dgm:pt>
    <dgm:pt modelId="{41DB1796-F7FF-4606-B664-4D716426BF59}" type="pres">
      <dgm:prSet presAssocID="{D719EBC8-2C45-451B-A5E2-2EB6D01E4E34}" presName="dummyMaxCanvas" presStyleCnt="0">
        <dgm:presLayoutVars/>
      </dgm:prSet>
      <dgm:spPr/>
    </dgm:pt>
    <dgm:pt modelId="{36A3A72B-F3C0-46D1-9891-378764493B0F}" type="pres">
      <dgm:prSet presAssocID="{D719EBC8-2C45-451B-A5E2-2EB6D01E4E34}" presName="FourNodes_1" presStyleLbl="node1" presStyleIdx="0" presStyleCnt="4" custScaleX="102743" custScaleY="112018">
        <dgm:presLayoutVars>
          <dgm:bulletEnabled val="1"/>
        </dgm:presLayoutVars>
      </dgm:prSet>
      <dgm:spPr/>
    </dgm:pt>
    <dgm:pt modelId="{1CC29BB9-2CC3-43D6-9FC1-5248A130CED4}" type="pres">
      <dgm:prSet presAssocID="{D719EBC8-2C45-451B-A5E2-2EB6D01E4E34}" presName="FourNodes_2" presStyleLbl="node1" presStyleIdx="1" presStyleCnt="4">
        <dgm:presLayoutVars>
          <dgm:bulletEnabled val="1"/>
        </dgm:presLayoutVars>
      </dgm:prSet>
      <dgm:spPr/>
    </dgm:pt>
    <dgm:pt modelId="{1C806770-BAB3-4B06-B392-CE6DC558D559}" type="pres">
      <dgm:prSet presAssocID="{D719EBC8-2C45-451B-A5E2-2EB6D01E4E34}" presName="FourNodes_3" presStyleLbl="node1" presStyleIdx="2" presStyleCnt="4" custLinFactNeighborX="-238" custLinFactNeighborY="1484">
        <dgm:presLayoutVars>
          <dgm:bulletEnabled val="1"/>
        </dgm:presLayoutVars>
      </dgm:prSet>
      <dgm:spPr/>
    </dgm:pt>
    <dgm:pt modelId="{EE6AD759-D5A1-47CC-861B-287DBDD7C13D}" type="pres">
      <dgm:prSet presAssocID="{D719EBC8-2C45-451B-A5E2-2EB6D01E4E34}" presName="FourNodes_4" presStyleLbl="node1" presStyleIdx="3" presStyleCnt="4">
        <dgm:presLayoutVars>
          <dgm:bulletEnabled val="1"/>
        </dgm:presLayoutVars>
      </dgm:prSet>
      <dgm:spPr/>
    </dgm:pt>
    <dgm:pt modelId="{6A2744D4-871D-479D-AF9C-32C87CC5EEC3}" type="pres">
      <dgm:prSet presAssocID="{D719EBC8-2C45-451B-A5E2-2EB6D01E4E34}" presName="FourConn_1-2" presStyleLbl="fgAccFollowNode1" presStyleIdx="0" presStyleCnt="3">
        <dgm:presLayoutVars>
          <dgm:bulletEnabled val="1"/>
        </dgm:presLayoutVars>
      </dgm:prSet>
      <dgm:spPr/>
    </dgm:pt>
    <dgm:pt modelId="{D48900B9-932E-4C35-B618-2ECF38CE6DF3}" type="pres">
      <dgm:prSet presAssocID="{D719EBC8-2C45-451B-A5E2-2EB6D01E4E34}" presName="FourConn_2-3" presStyleLbl="fgAccFollowNode1" presStyleIdx="1" presStyleCnt="3">
        <dgm:presLayoutVars>
          <dgm:bulletEnabled val="1"/>
        </dgm:presLayoutVars>
      </dgm:prSet>
      <dgm:spPr/>
    </dgm:pt>
    <dgm:pt modelId="{670BC126-91D8-42E7-BC46-6EFFEE080CE0}" type="pres">
      <dgm:prSet presAssocID="{D719EBC8-2C45-451B-A5E2-2EB6D01E4E34}" presName="FourConn_3-4" presStyleLbl="fgAccFollowNode1" presStyleIdx="2" presStyleCnt="3">
        <dgm:presLayoutVars>
          <dgm:bulletEnabled val="1"/>
        </dgm:presLayoutVars>
      </dgm:prSet>
      <dgm:spPr/>
    </dgm:pt>
    <dgm:pt modelId="{BFA2FA1B-D81B-4C18-82ED-2CF12232BE35}" type="pres">
      <dgm:prSet presAssocID="{D719EBC8-2C45-451B-A5E2-2EB6D01E4E34}" presName="FourNodes_1_text" presStyleLbl="node1" presStyleIdx="3" presStyleCnt="4">
        <dgm:presLayoutVars>
          <dgm:bulletEnabled val="1"/>
        </dgm:presLayoutVars>
      </dgm:prSet>
      <dgm:spPr/>
    </dgm:pt>
    <dgm:pt modelId="{9AF8B851-45EF-4E45-9EDA-1DDD3453ACD2}" type="pres">
      <dgm:prSet presAssocID="{D719EBC8-2C45-451B-A5E2-2EB6D01E4E34}" presName="FourNodes_2_text" presStyleLbl="node1" presStyleIdx="3" presStyleCnt="4">
        <dgm:presLayoutVars>
          <dgm:bulletEnabled val="1"/>
        </dgm:presLayoutVars>
      </dgm:prSet>
      <dgm:spPr/>
    </dgm:pt>
    <dgm:pt modelId="{C1CFC829-A49D-42AD-AE8A-E8F4FAD170BD}" type="pres">
      <dgm:prSet presAssocID="{D719EBC8-2C45-451B-A5E2-2EB6D01E4E34}" presName="FourNodes_3_text" presStyleLbl="node1" presStyleIdx="3" presStyleCnt="4">
        <dgm:presLayoutVars>
          <dgm:bulletEnabled val="1"/>
        </dgm:presLayoutVars>
      </dgm:prSet>
      <dgm:spPr/>
    </dgm:pt>
    <dgm:pt modelId="{9B0B6D37-C113-4936-9283-CF84E0498848}" type="pres">
      <dgm:prSet presAssocID="{D719EBC8-2C45-451B-A5E2-2EB6D01E4E34}" presName="FourNodes_4_text" presStyleLbl="node1" presStyleIdx="3" presStyleCnt="4">
        <dgm:presLayoutVars>
          <dgm:bulletEnabled val="1"/>
        </dgm:presLayoutVars>
      </dgm:prSet>
      <dgm:spPr/>
    </dgm:pt>
  </dgm:ptLst>
  <dgm:cxnLst>
    <dgm:cxn modelId="{DE310301-6C98-48E1-ACB3-CFABD133B20D}" type="presOf" srcId="{49659C19-8475-4CC2-A8BD-E984EF22613D}" destId="{BFA2FA1B-D81B-4C18-82ED-2CF12232BE35}" srcOrd="1" destOrd="0" presId="urn:microsoft.com/office/officeart/2005/8/layout/vProcess5"/>
    <dgm:cxn modelId="{38253C1D-2EF6-45F9-8EB3-BBFE8C77CF1B}" type="presOf" srcId="{D719EBC8-2C45-451B-A5E2-2EB6D01E4E34}" destId="{BE6499F8-86CE-4A4E-BB02-9FD731B5426D}" srcOrd="0" destOrd="0" presId="urn:microsoft.com/office/officeart/2005/8/layout/vProcess5"/>
    <dgm:cxn modelId="{A1A06424-0CEF-45B5-B37C-B980A9E49FEC}" type="presOf" srcId="{2E23A1D7-41B7-4C0C-A90B-48598122CB4A}" destId="{9B0B6D37-C113-4936-9283-CF84E0498848}" srcOrd="1" destOrd="0" presId="urn:microsoft.com/office/officeart/2005/8/layout/vProcess5"/>
    <dgm:cxn modelId="{E1659735-7D00-4A26-9A2B-E3E8A17358EF}" type="presOf" srcId="{48AB8401-F2C9-4812-ACA3-21350E5A2319}" destId="{1C806770-BAB3-4B06-B392-CE6DC558D559}" srcOrd="0" destOrd="0" presId="urn:microsoft.com/office/officeart/2005/8/layout/vProcess5"/>
    <dgm:cxn modelId="{5AE79047-D940-428B-8BDA-A15AD33AB58D}" type="presOf" srcId="{511565A8-93BF-4286-962D-F201414EA62E}" destId="{D48900B9-932E-4C35-B618-2ECF38CE6DF3}" srcOrd="0" destOrd="0" presId="urn:microsoft.com/office/officeart/2005/8/layout/vProcess5"/>
    <dgm:cxn modelId="{1F18BB49-4ACB-4FB2-BDD9-07C4E0F3124F}" type="presOf" srcId="{2E23A1D7-41B7-4C0C-A90B-48598122CB4A}" destId="{EE6AD759-D5A1-47CC-861B-287DBDD7C13D}" srcOrd="0" destOrd="0" presId="urn:microsoft.com/office/officeart/2005/8/layout/vProcess5"/>
    <dgm:cxn modelId="{842DE74E-2AB9-4D70-B021-1DBB2F607FC0}" type="presOf" srcId="{64C587BA-38CD-47A1-B2C2-F04D71494695}" destId="{670BC126-91D8-42E7-BC46-6EFFEE080CE0}" srcOrd="0" destOrd="0" presId="urn:microsoft.com/office/officeart/2005/8/layout/vProcess5"/>
    <dgm:cxn modelId="{E548DF8C-211A-4670-A837-E0414A7F2046}" type="presOf" srcId="{D130CE9A-7608-420B-A885-77E8D9E5B502}" destId="{6A2744D4-871D-479D-AF9C-32C87CC5EEC3}" srcOrd="0" destOrd="0" presId="urn:microsoft.com/office/officeart/2005/8/layout/vProcess5"/>
    <dgm:cxn modelId="{700234AC-D0A3-4100-A63E-884ED77BFD1E}" type="presOf" srcId="{48AB8401-F2C9-4812-ACA3-21350E5A2319}" destId="{C1CFC829-A49D-42AD-AE8A-E8F4FAD170BD}" srcOrd="1" destOrd="0" presId="urn:microsoft.com/office/officeart/2005/8/layout/vProcess5"/>
    <dgm:cxn modelId="{176195C8-CDF2-4179-80B3-AED053222EF9}" type="presOf" srcId="{E627B299-769F-42DF-8060-ABB7F38202D5}" destId="{1CC29BB9-2CC3-43D6-9FC1-5248A130CED4}" srcOrd="0" destOrd="0" presId="urn:microsoft.com/office/officeart/2005/8/layout/vProcess5"/>
    <dgm:cxn modelId="{A01969CA-A50A-400A-8BD1-6CB2A3A9B135}" srcId="{D719EBC8-2C45-451B-A5E2-2EB6D01E4E34}" destId="{2E23A1D7-41B7-4C0C-A90B-48598122CB4A}" srcOrd="3" destOrd="0" parTransId="{450BCD68-EDB4-4CF3-8A9D-17FC3D6FF3EB}" sibTransId="{4ACD6A76-5B61-4210-8996-7B9F00D9793B}"/>
    <dgm:cxn modelId="{7118FFD8-6D6B-479A-98B3-34DFEC05F2FB}" srcId="{D719EBC8-2C45-451B-A5E2-2EB6D01E4E34}" destId="{48AB8401-F2C9-4812-ACA3-21350E5A2319}" srcOrd="2" destOrd="0" parTransId="{D5137224-78C4-4980-8CE6-F673104A273C}" sibTransId="{64C587BA-38CD-47A1-B2C2-F04D71494695}"/>
    <dgm:cxn modelId="{9984D9DE-49FB-4ADB-9A84-BD48BDD92BEA}" srcId="{D719EBC8-2C45-451B-A5E2-2EB6D01E4E34}" destId="{E627B299-769F-42DF-8060-ABB7F38202D5}" srcOrd="1" destOrd="0" parTransId="{44F4B467-1602-428C-B3BC-713F27EEAD9E}" sibTransId="{511565A8-93BF-4286-962D-F201414EA62E}"/>
    <dgm:cxn modelId="{552139E4-F5B7-4539-9E11-74EB36D485C5}" type="presOf" srcId="{49659C19-8475-4CC2-A8BD-E984EF22613D}" destId="{36A3A72B-F3C0-46D1-9891-378764493B0F}" srcOrd="0" destOrd="0" presId="urn:microsoft.com/office/officeart/2005/8/layout/vProcess5"/>
    <dgm:cxn modelId="{6810B6F6-2943-4884-83A8-F1FB3B6DEF3D}" type="presOf" srcId="{E627B299-769F-42DF-8060-ABB7F38202D5}" destId="{9AF8B851-45EF-4E45-9EDA-1DDD3453ACD2}" srcOrd="1" destOrd="0" presId="urn:microsoft.com/office/officeart/2005/8/layout/vProcess5"/>
    <dgm:cxn modelId="{BEBDD4F8-7E8F-4961-945D-4380EFE371F3}" srcId="{D719EBC8-2C45-451B-A5E2-2EB6D01E4E34}" destId="{49659C19-8475-4CC2-A8BD-E984EF22613D}" srcOrd="0" destOrd="0" parTransId="{5588D55F-25E4-438B-8E8D-C6CB7F44BF0D}" sibTransId="{D130CE9A-7608-420B-A885-77E8D9E5B502}"/>
    <dgm:cxn modelId="{DCEC5472-2E61-4A91-B773-9F191BCBE2B1}" type="presParOf" srcId="{BE6499F8-86CE-4A4E-BB02-9FD731B5426D}" destId="{41DB1796-F7FF-4606-B664-4D716426BF59}" srcOrd="0" destOrd="0" presId="urn:microsoft.com/office/officeart/2005/8/layout/vProcess5"/>
    <dgm:cxn modelId="{4710D10E-B318-4F5D-AF40-BC85EB74F031}" type="presParOf" srcId="{BE6499F8-86CE-4A4E-BB02-9FD731B5426D}" destId="{36A3A72B-F3C0-46D1-9891-378764493B0F}" srcOrd="1" destOrd="0" presId="urn:microsoft.com/office/officeart/2005/8/layout/vProcess5"/>
    <dgm:cxn modelId="{B02D3533-A5ED-4708-A4D0-5905AF55DBF3}" type="presParOf" srcId="{BE6499F8-86CE-4A4E-BB02-9FD731B5426D}" destId="{1CC29BB9-2CC3-43D6-9FC1-5248A130CED4}" srcOrd="2" destOrd="0" presId="urn:microsoft.com/office/officeart/2005/8/layout/vProcess5"/>
    <dgm:cxn modelId="{D0FBFCB4-BF65-4066-B647-7494D7D17BA0}" type="presParOf" srcId="{BE6499F8-86CE-4A4E-BB02-9FD731B5426D}" destId="{1C806770-BAB3-4B06-B392-CE6DC558D559}" srcOrd="3" destOrd="0" presId="urn:microsoft.com/office/officeart/2005/8/layout/vProcess5"/>
    <dgm:cxn modelId="{C8D9AC17-9057-4770-A974-5DA0CA10C905}" type="presParOf" srcId="{BE6499F8-86CE-4A4E-BB02-9FD731B5426D}" destId="{EE6AD759-D5A1-47CC-861B-287DBDD7C13D}" srcOrd="4" destOrd="0" presId="urn:microsoft.com/office/officeart/2005/8/layout/vProcess5"/>
    <dgm:cxn modelId="{294D8F17-3AF3-47E0-8ADE-B293AC42AF40}" type="presParOf" srcId="{BE6499F8-86CE-4A4E-BB02-9FD731B5426D}" destId="{6A2744D4-871D-479D-AF9C-32C87CC5EEC3}" srcOrd="5" destOrd="0" presId="urn:microsoft.com/office/officeart/2005/8/layout/vProcess5"/>
    <dgm:cxn modelId="{4D0C6C64-FC50-4DCD-A03A-B794F0093FC7}" type="presParOf" srcId="{BE6499F8-86CE-4A4E-BB02-9FD731B5426D}" destId="{D48900B9-932E-4C35-B618-2ECF38CE6DF3}" srcOrd="6" destOrd="0" presId="urn:microsoft.com/office/officeart/2005/8/layout/vProcess5"/>
    <dgm:cxn modelId="{1A911999-03DA-4C99-AECA-601FEC433E6A}" type="presParOf" srcId="{BE6499F8-86CE-4A4E-BB02-9FD731B5426D}" destId="{670BC126-91D8-42E7-BC46-6EFFEE080CE0}" srcOrd="7" destOrd="0" presId="urn:microsoft.com/office/officeart/2005/8/layout/vProcess5"/>
    <dgm:cxn modelId="{DAA4243F-B122-44F1-B51B-D9C92DA2F066}" type="presParOf" srcId="{BE6499F8-86CE-4A4E-BB02-9FD731B5426D}" destId="{BFA2FA1B-D81B-4C18-82ED-2CF12232BE35}" srcOrd="8" destOrd="0" presId="urn:microsoft.com/office/officeart/2005/8/layout/vProcess5"/>
    <dgm:cxn modelId="{6508F715-BFE2-4EBD-B352-7AB173FDA11A}" type="presParOf" srcId="{BE6499F8-86CE-4A4E-BB02-9FD731B5426D}" destId="{9AF8B851-45EF-4E45-9EDA-1DDD3453ACD2}" srcOrd="9" destOrd="0" presId="urn:microsoft.com/office/officeart/2005/8/layout/vProcess5"/>
    <dgm:cxn modelId="{1E6BF5F5-EF41-4FBD-92C0-24CADE1D728D}" type="presParOf" srcId="{BE6499F8-86CE-4A4E-BB02-9FD731B5426D}" destId="{C1CFC829-A49D-42AD-AE8A-E8F4FAD170BD}" srcOrd="10" destOrd="0" presId="urn:microsoft.com/office/officeart/2005/8/layout/vProcess5"/>
    <dgm:cxn modelId="{C19E6995-9985-4339-8B9A-E6EFC256804C}" type="presParOf" srcId="{BE6499F8-86CE-4A4E-BB02-9FD731B5426D}" destId="{9B0B6D37-C113-4936-9283-CF84E0498848}"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40E3D8C-CD4A-4CDF-B1EB-5D5C15F59327}"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GB"/>
        </a:p>
      </dgm:t>
    </dgm:pt>
    <dgm:pt modelId="{01CCD938-55FE-45D5-964D-4D72A5B2D228}">
      <dgm:prSet custT="1"/>
      <dgm:spPr/>
      <dgm:t>
        <a:bodyPr/>
        <a:lstStyle/>
        <a:p>
          <a:pPr marL="171450" marR="0" lvl="1" indent="0" defTabSz="800100" eaLnBrk="1" fontAlgn="auto" latinLnBrk="0" hangingPunct="1">
            <a:lnSpc>
              <a:spcPct val="90000"/>
            </a:lnSpc>
            <a:spcBef>
              <a:spcPct val="0"/>
            </a:spcBef>
            <a:spcAft>
              <a:spcPct val="15000"/>
            </a:spcAft>
            <a:buClrTx/>
            <a:buSzTx/>
            <a:buFont typeface="Arial" panose="020B0604020202020204" pitchFamily="34" charset="0"/>
            <a:buChar char="•"/>
            <a:tabLst/>
            <a:defRPr/>
          </a:pPr>
          <a:r>
            <a:rPr lang="pl-PL" sz="2000" dirty="0">
              <a:solidFill>
                <a:srgbClr val="172C85"/>
              </a:solidFill>
            </a:rPr>
            <a:t> właściwość priorytetu, </a:t>
          </a:r>
          <a:r>
            <a:rPr lang="pl-PL" sz="2000" dirty="0">
              <a:solidFill>
                <a:srgbClr val="172C85"/>
              </a:solidFill>
              <a:hlinkClick xmlns:r="http://schemas.openxmlformats.org/officeDocument/2006/relationships" r:id="rId1">
                <a:extLst>
                  <a:ext uri="{A12FA001-AC4F-418D-AE19-62706E023703}">
                    <ahyp:hlinkClr xmlns:ahyp="http://schemas.microsoft.com/office/drawing/2018/hyperlinkcolor" val="tx"/>
                  </a:ext>
                </a:extLst>
              </a:hlinkClick>
            </a:rPr>
            <a:t>lokalizacja na TEN-T</a:t>
          </a:r>
          <a:endParaRPr lang="en-GB" sz="2000" dirty="0">
            <a:solidFill>
              <a:srgbClr val="172C85"/>
            </a:solidFill>
          </a:endParaRPr>
        </a:p>
      </dgm:t>
    </dgm:pt>
    <dgm:pt modelId="{0B5A4CDE-3FC8-4142-A0AF-B0FBD73981AC}" type="parTrans" cxnId="{8E79DD58-6E24-49FA-8033-429B4BC39226}">
      <dgm:prSet/>
      <dgm:spPr/>
      <dgm:t>
        <a:bodyPr/>
        <a:lstStyle/>
        <a:p>
          <a:endParaRPr lang="en-GB"/>
        </a:p>
      </dgm:t>
    </dgm:pt>
    <dgm:pt modelId="{49DC1227-B164-4742-AAC6-737B4A33575F}" type="sibTrans" cxnId="{8E79DD58-6E24-49FA-8033-429B4BC39226}">
      <dgm:prSet/>
      <dgm:spPr/>
      <dgm:t>
        <a:bodyPr/>
        <a:lstStyle/>
        <a:p>
          <a:endParaRPr lang="en-GB"/>
        </a:p>
      </dgm:t>
    </dgm:pt>
    <dgm:pt modelId="{D49862DC-D3FA-4E3B-8E4C-EE246488FB01}">
      <dgm:prSet custT="1"/>
      <dgm:spPr/>
      <dgm:t>
        <a:bodyPr/>
        <a:lstStyle/>
        <a:p>
          <a:pPr marL="171450" lvl="1" indent="0" defTabSz="800100">
            <a:lnSpc>
              <a:spcPct val="90000"/>
            </a:lnSpc>
            <a:spcBef>
              <a:spcPct val="0"/>
            </a:spcBef>
            <a:spcAft>
              <a:spcPct val="15000"/>
            </a:spcAft>
          </a:pPr>
          <a:r>
            <a:rPr lang="pl-PL" sz="2000" dirty="0">
              <a:solidFill>
                <a:srgbClr val="172C85"/>
              </a:solidFill>
            </a:rPr>
            <a:t> dojrzałość propozycji (konsultacje, ECF, AKK)</a:t>
          </a:r>
          <a:endParaRPr lang="en-GB" sz="2000" dirty="0">
            <a:solidFill>
              <a:srgbClr val="172C85"/>
            </a:solidFill>
          </a:endParaRPr>
        </a:p>
      </dgm:t>
    </dgm:pt>
    <dgm:pt modelId="{AF65AA8F-7039-43C6-BC5F-07180BA57E78}" type="parTrans" cxnId="{7423AA1D-7608-4371-BC8B-3681747D80E4}">
      <dgm:prSet/>
      <dgm:spPr/>
      <dgm:t>
        <a:bodyPr/>
        <a:lstStyle/>
        <a:p>
          <a:endParaRPr lang="en-GB"/>
        </a:p>
      </dgm:t>
    </dgm:pt>
    <dgm:pt modelId="{5A8CA2A8-726B-4B67-AE53-FFD08DE28378}" type="sibTrans" cxnId="{7423AA1D-7608-4371-BC8B-3681747D80E4}">
      <dgm:prSet/>
      <dgm:spPr/>
      <dgm:t>
        <a:bodyPr/>
        <a:lstStyle/>
        <a:p>
          <a:endParaRPr lang="en-GB"/>
        </a:p>
      </dgm:t>
    </dgm:pt>
    <dgm:pt modelId="{4CC147AF-819A-4846-A272-DFEC931B98AA}">
      <dgm:prSet/>
      <dgm:spPr/>
      <dgm:t>
        <a:bodyPr/>
        <a:lstStyle/>
        <a:p>
          <a:r>
            <a:rPr lang="pl-PL" dirty="0"/>
            <a:t>analiza propozycji projektów </a:t>
          </a:r>
          <a:br>
            <a:rPr lang="pl-PL" dirty="0"/>
          </a:br>
          <a:r>
            <a:rPr lang="pl-PL" dirty="0"/>
            <a:t>- co sprawdzamy?</a:t>
          </a:r>
          <a:endParaRPr lang="en-GB" dirty="0"/>
        </a:p>
      </dgm:t>
    </dgm:pt>
    <dgm:pt modelId="{45E8E386-0763-4B29-A6FC-93E5897E7718}" type="sibTrans" cxnId="{B9DA462B-5853-4034-B819-8B9F17E5DA75}">
      <dgm:prSet/>
      <dgm:spPr/>
      <dgm:t>
        <a:bodyPr/>
        <a:lstStyle/>
        <a:p>
          <a:endParaRPr lang="en-GB"/>
        </a:p>
      </dgm:t>
    </dgm:pt>
    <dgm:pt modelId="{4837B12E-A0C3-45AB-80E5-75B24D0F9FC0}" type="parTrans" cxnId="{B9DA462B-5853-4034-B819-8B9F17E5DA75}">
      <dgm:prSet/>
      <dgm:spPr/>
      <dgm:t>
        <a:bodyPr/>
        <a:lstStyle/>
        <a:p>
          <a:endParaRPr lang="en-GB"/>
        </a:p>
      </dgm:t>
    </dgm:pt>
    <dgm:pt modelId="{5472A8FC-E98D-4F9A-9023-D3188E204F4C}">
      <dgm:prSet custT="1"/>
      <dgm:spPr/>
      <dgm:t>
        <a:bodyPr/>
        <a:lstStyle/>
        <a:p>
          <a:pPr marL="171450" lvl="1" indent="0" defTabSz="800100">
            <a:lnSpc>
              <a:spcPct val="90000"/>
            </a:lnSpc>
            <a:spcBef>
              <a:spcPct val="0"/>
            </a:spcBef>
            <a:spcAft>
              <a:spcPct val="15000"/>
            </a:spcAft>
          </a:pPr>
          <a:r>
            <a:rPr lang="pl-PL" sz="2000" dirty="0">
              <a:solidFill>
                <a:srgbClr val="172C85"/>
              </a:solidFill>
            </a:rPr>
            <a:t> kwalifikowalność zakresu wskazanego w fiszce </a:t>
          </a:r>
          <a:endParaRPr lang="en-GB" sz="2000" dirty="0">
            <a:solidFill>
              <a:srgbClr val="172C85"/>
            </a:solidFill>
          </a:endParaRPr>
        </a:p>
      </dgm:t>
    </dgm:pt>
    <dgm:pt modelId="{090EA3D6-950E-456A-85AA-DB76DF84F802}" type="parTrans" cxnId="{629869E7-AE27-439D-A8F0-1CB260A0DF58}">
      <dgm:prSet/>
      <dgm:spPr/>
      <dgm:t>
        <a:bodyPr/>
        <a:lstStyle/>
        <a:p>
          <a:endParaRPr lang="en-GB"/>
        </a:p>
      </dgm:t>
    </dgm:pt>
    <dgm:pt modelId="{A4AF073E-83A6-42AC-A82B-B802818E4EC3}" type="sibTrans" cxnId="{629869E7-AE27-439D-A8F0-1CB260A0DF58}">
      <dgm:prSet/>
      <dgm:spPr/>
      <dgm:t>
        <a:bodyPr/>
        <a:lstStyle/>
        <a:p>
          <a:endParaRPr lang="en-GB"/>
        </a:p>
      </dgm:t>
    </dgm:pt>
    <dgm:pt modelId="{6E7CEA78-7094-486D-8DA2-939A87880E68}">
      <dgm:prSet custT="1"/>
      <dgm:spPr/>
      <dgm:t>
        <a:bodyPr/>
        <a:lstStyle/>
        <a:p>
          <a:pPr marL="171450" lvl="1" indent="0" defTabSz="800100">
            <a:lnSpc>
              <a:spcPct val="90000"/>
            </a:lnSpc>
            <a:spcBef>
              <a:spcPct val="0"/>
            </a:spcBef>
            <a:spcAft>
              <a:spcPct val="15000"/>
            </a:spcAft>
          </a:pPr>
          <a:r>
            <a:rPr lang="pl-PL" sz="2000" dirty="0">
              <a:solidFill>
                <a:srgbClr val="172C85"/>
              </a:solidFill>
            </a:rPr>
            <a:t> realność harmonogramu, </a:t>
          </a:r>
          <a:endParaRPr lang="en-GB" sz="2000" dirty="0">
            <a:solidFill>
              <a:srgbClr val="172C85"/>
            </a:solidFill>
          </a:endParaRPr>
        </a:p>
      </dgm:t>
    </dgm:pt>
    <dgm:pt modelId="{BF72368C-55DD-4053-9F82-6CA1802CC32D}" type="parTrans" cxnId="{83C72C27-0B66-47A8-924B-55A5C9E43E55}">
      <dgm:prSet/>
      <dgm:spPr/>
      <dgm:t>
        <a:bodyPr/>
        <a:lstStyle/>
        <a:p>
          <a:endParaRPr lang="en-GB"/>
        </a:p>
      </dgm:t>
    </dgm:pt>
    <dgm:pt modelId="{D5A6E5A1-FC6C-4CA3-9FAC-71CA12575E59}" type="sibTrans" cxnId="{83C72C27-0B66-47A8-924B-55A5C9E43E55}">
      <dgm:prSet/>
      <dgm:spPr/>
      <dgm:t>
        <a:bodyPr/>
        <a:lstStyle/>
        <a:p>
          <a:endParaRPr lang="en-GB"/>
        </a:p>
      </dgm:t>
    </dgm:pt>
    <dgm:pt modelId="{0804CCD2-A568-44A4-BC92-AE2ACBC63A6F}">
      <dgm:prSet custT="1"/>
      <dgm:spPr/>
      <dgm:t>
        <a:bodyPr/>
        <a:lstStyle/>
        <a:p>
          <a:pPr marL="171450" lvl="1" indent="0" defTabSz="800100">
            <a:lnSpc>
              <a:spcPct val="90000"/>
            </a:lnSpc>
            <a:spcBef>
              <a:spcPct val="0"/>
            </a:spcBef>
            <a:spcAft>
              <a:spcPct val="15000"/>
            </a:spcAft>
          </a:pPr>
          <a:r>
            <a:rPr lang="pl-PL" sz="2000" dirty="0">
              <a:solidFill>
                <a:srgbClr val="172C85"/>
              </a:solidFill>
            </a:rPr>
            <a:t> maksymalny okres realizacji, typ projektu</a:t>
          </a:r>
          <a:endParaRPr lang="en-GB" sz="2000" dirty="0">
            <a:solidFill>
              <a:srgbClr val="172C85"/>
            </a:solidFill>
          </a:endParaRPr>
        </a:p>
      </dgm:t>
    </dgm:pt>
    <dgm:pt modelId="{78998BB3-2602-48CD-8C2F-C73DAD194D75}" type="parTrans" cxnId="{F67372AC-0681-44B6-8239-954B87A2A4BD}">
      <dgm:prSet/>
      <dgm:spPr/>
      <dgm:t>
        <a:bodyPr/>
        <a:lstStyle/>
        <a:p>
          <a:endParaRPr lang="en-GB"/>
        </a:p>
      </dgm:t>
    </dgm:pt>
    <dgm:pt modelId="{B602977A-D2FF-4271-AA9E-0E5E48C07932}" type="sibTrans" cxnId="{F67372AC-0681-44B6-8239-954B87A2A4BD}">
      <dgm:prSet/>
      <dgm:spPr/>
      <dgm:t>
        <a:bodyPr/>
        <a:lstStyle/>
        <a:p>
          <a:endParaRPr lang="en-GB"/>
        </a:p>
      </dgm:t>
    </dgm:pt>
    <dgm:pt modelId="{1029F6E7-0F29-4A66-A330-1E811BC474E2}">
      <dgm:prSet custT="1"/>
      <dgm:spPr/>
      <dgm:t>
        <a:bodyPr/>
        <a:lstStyle/>
        <a:p>
          <a:pPr marL="171450" lvl="1" indent="0" defTabSz="800100">
            <a:lnSpc>
              <a:spcPct val="90000"/>
            </a:lnSpc>
            <a:spcBef>
              <a:spcPct val="0"/>
            </a:spcBef>
            <a:spcAft>
              <a:spcPct val="15000"/>
            </a:spcAft>
          </a:pPr>
          <a:r>
            <a:rPr lang="pl-PL" sz="2000" dirty="0">
              <a:solidFill>
                <a:srgbClr val="172C85"/>
              </a:solidFill>
            </a:rPr>
            <a:t> zasady dla priorytetu i obszaru tematycznego</a:t>
          </a:r>
          <a:endParaRPr lang="en-GB" sz="2000" dirty="0">
            <a:solidFill>
              <a:srgbClr val="172C85"/>
            </a:solidFill>
          </a:endParaRPr>
        </a:p>
      </dgm:t>
    </dgm:pt>
    <dgm:pt modelId="{C2DE911D-ADAE-42E1-BD37-0B9B01CACF8F}" type="parTrans" cxnId="{637342C3-5B02-4FD3-B418-1CE8954CC7F5}">
      <dgm:prSet/>
      <dgm:spPr/>
      <dgm:t>
        <a:bodyPr/>
        <a:lstStyle/>
        <a:p>
          <a:endParaRPr lang="en-GB"/>
        </a:p>
      </dgm:t>
    </dgm:pt>
    <dgm:pt modelId="{988AF1BB-C904-4830-BEE2-73E969002596}" type="sibTrans" cxnId="{637342C3-5B02-4FD3-B418-1CE8954CC7F5}">
      <dgm:prSet/>
      <dgm:spPr/>
      <dgm:t>
        <a:bodyPr/>
        <a:lstStyle/>
        <a:p>
          <a:endParaRPr lang="en-GB"/>
        </a:p>
      </dgm:t>
    </dgm:pt>
    <dgm:pt modelId="{91BCBE8F-D4F8-4719-B7E1-D1DF96AD5AB7}">
      <dgm:prSet custT="1"/>
      <dgm:spPr/>
      <dgm:t>
        <a:bodyPr/>
        <a:lstStyle/>
        <a:p>
          <a:pPr marL="171450" lvl="1" indent="0" defTabSz="800100">
            <a:lnSpc>
              <a:spcPct val="90000"/>
            </a:lnSpc>
            <a:spcBef>
              <a:spcPct val="0"/>
            </a:spcBef>
            <a:spcAft>
              <a:spcPct val="15000"/>
            </a:spcAft>
          </a:pPr>
          <a:r>
            <a:rPr lang="pl-PL" sz="2000" dirty="0">
              <a:solidFill>
                <a:srgbClr val="172C85"/>
              </a:solidFill>
            </a:rPr>
            <a:t> zalecany poziom wsparcia z CEF &gt; 1 mln EUR</a:t>
          </a:r>
          <a:endParaRPr lang="en-GB" sz="2000" dirty="0">
            <a:solidFill>
              <a:srgbClr val="172C85"/>
            </a:solidFill>
          </a:endParaRPr>
        </a:p>
      </dgm:t>
    </dgm:pt>
    <dgm:pt modelId="{FDB6528A-0789-467E-8C02-CD658E0D9124}" type="parTrans" cxnId="{6AAEA316-A136-4BE3-9EE4-FC86282FDCB6}">
      <dgm:prSet/>
      <dgm:spPr/>
      <dgm:t>
        <a:bodyPr/>
        <a:lstStyle/>
        <a:p>
          <a:endParaRPr lang="en-GB"/>
        </a:p>
      </dgm:t>
    </dgm:pt>
    <dgm:pt modelId="{6F9AC942-EA9C-49F8-94FF-17F8DB627722}" type="sibTrans" cxnId="{6AAEA316-A136-4BE3-9EE4-FC86282FDCB6}">
      <dgm:prSet/>
      <dgm:spPr/>
      <dgm:t>
        <a:bodyPr/>
        <a:lstStyle/>
        <a:p>
          <a:endParaRPr lang="en-GB"/>
        </a:p>
      </dgm:t>
    </dgm:pt>
    <dgm:pt modelId="{D23B3DA3-03A1-4605-9B7B-D73888013EBA}">
      <dgm:prSet custT="1"/>
      <dgm:spPr/>
      <dgm:t>
        <a:bodyPr/>
        <a:lstStyle/>
        <a:p>
          <a:pPr marL="171450" lvl="1" indent="0" defTabSz="800100">
            <a:lnSpc>
              <a:spcPct val="90000"/>
            </a:lnSpc>
            <a:spcBef>
              <a:spcPct val="0"/>
            </a:spcBef>
            <a:spcAft>
              <a:spcPct val="15000"/>
            </a:spcAft>
          </a:pPr>
          <a:r>
            <a:rPr lang="pl-PL" sz="2000" dirty="0">
              <a:solidFill>
                <a:srgbClr val="172C85"/>
              </a:solidFill>
            </a:rPr>
            <a:t> pula ogólna/kohezyjna (</a:t>
          </a:r>
          <a:r>
            <a:rPr lang="pl-PL" sz="2000" dirty="0">
              <a:solidFill>
                <a:srgbClr val="172C85"/>
              </a:solidFill>
              <a:hlinkClick xmlns:r="http://schemas.openxmlformats.org/officeDocument/2006/relationships" r:id="rId2">
                <a:extLst>
                  <a:ext uri="{A12FA001-AC4F-418D-AE19-62706E023703}">
                    <ahyp:hlinkClr xmlns:ahyp="http://schemas.microsoft.com/office/drawing/2018/hyperlinkcolor" val="tx"/>
                  </a:ext>
                </a:extLst>
              </a:hlinkClick>
            </a:rPr>
            <a:t>umowa partnerstwa</a:t>
          </a:r>
          <a:r>
            <a:rPr lang="pl-PL" sz="2000" dirty="0">
              <a:solidFill>
                <a:srgbClr val="172C85"/>
              </a:solidFill>
            </a:rPr>
            <a:t>)</a:t>
          </a:r>
          <a:endParaRPr lang="en-GB" sz="2000" dirty="0">
            <a:solidFill>
              <a:srgbClr val="172C85"/>
            </a:solidFill>
          </a:endParaRPr>
        </a:p>
      </dgm:t>
    </dgm:pt>
    <dgm:pt modelId="{175EA91C-230F-42F2-9AF7-3EDFE542AE30}" type="parTrans" cxnId="{A340FE67-F180-425D-9F64-93337B68BA97}">
      <dgm:prSet/>
      <dgm:spPr/>
      <dgm:t>
        <a:bodyPr/>
        <a:lstStyle/>
        <a:p>
          <a:endParaRPr lang="en-GB"/>
        </a:p>
      </dgm:t>
    </dgm:pt>
    <dgm:pt modelId="{F7AD51DF-CF97-4E1B-8B4C-ABC2CF55A36D}" type="sibTrans" cxnId="{A340FE67-F180-425D-9F64-93337B68BA97}">
      <dgm:prSet/>
      <dgm:spPr/>
      <dgm:t>
        <a:bodyPr/>
        <a:lstStyle/>
        <a:p>
          <a:endParaRPr lang="en-GB"/>
        </a:p>
      </dgm:t>
    </dgm:pt>
    <dgm:pt modelId="{03C9DCE3-EC1A-4D33-BEF4-0A49D3C65454}">
      <dgm:prSet custT="1"/>
      <dgm:spPr/>
      <dgm:t>
        <a:bodyPr/>
        <a:lstStyle/>
        <a:p>
          <a:pPr marL="171450" lvl="1" indent="0" defTabSz="800100">
            <a:lnSpc>
              <a:spcPct val="90000"/>
            </a:lnSpc>
            <a:spcBef>
              <a:spcPct val="0"/>
            </a:spcBef>
            <a:spcAft>
              <a:spcPct val="15000"/>
            </a:spcAft>
          </a:pPr>
          <a:r>
            <a:rPr lang="pl-PL" sz="2000" dirty="0">
              <a:solidFill>
                <a:srgbClr val="172C85"/>
              </a:solidFill>
            </a:rPr>
            <a:t> właściwość wnioskodawców</a:t>
          </a:r>
          <a:endParaRPr lang="en-GB" sz="2000" dirty="0">
            <a:solidFill>
              <a:srgbClr val="172C85"/>
            </a:solidFill>
          </a:endParaRPr>
        </a:p>
      </dgm:t>
    </dgm:pt>
    <dgm:pt modelId="{0566D3E1-DA26-4EF0-828E-DC279F7F53D1}" type="parTrans" cxnId="{62ACC214-6D5C-4610-82C7-1C7C5273358B}">
      <dgm:prSet/>
      <dgm:spPr/>
      <dgm:t>
        <a:bodyPr/>
        <a:lstStyle/>
        <a:p>
          <a:endParaRPr lang="en-GB"/>
        </a:p>
      </dgm:t>
    </dgm:pt>
    <dgm:pt modelId="{3EE29A1B-C56B-48F1-AD49-C37AC3ECBDA3}" type="sibTrans" cxnId="{62ACC214-6D5C-4610-82C7-1C7C5273358B}">
      <dgm:prSet/>
      <dgm:spPr/>
      <dgm:t>
        <a:bodyPr/>
        <a:lstStyle/>
        <a:p>
          <a:endParaRPr lang="en-GB"/>
        </a:p>
      </dgm:t>
    </dgm:pt>
    <dgm:pt modelId="{185482AC-EF78-4555-B813-FE302A8713A8}">
      <dgm:prSet custT="1"/>
      <dgm:spPr/>
      <dgm:t>
        <a:bodyPr/>
        <a:lstStyle/>
        <a:p>
          <a:pPr marL="171450" lvl="1" indent="0" defTabSz="800100">
            <a:lnSpc>
              <a:spcPct val="90000"/>
            </a:lnSpc>
            <a:spcBef>
              <a:spcPct val="0"/>
            </a:spcBef>
            <a:spcAft>
              <a:spcPct val="15000"/>
            </a:spcAft>
            <a:buClrTx/>
            <a:buSzTx/>
            <a:buFont typeface="Arial" panose="020B0604020202020204" pitchFamily="34" charset="0"/>
            <a:buChar char="•"/>
          </a:pPr>
          <a:r>
            <a:rPr lang="pl-PL" sz="2000" dirty="0">
              <a:solidFill>
                <a:srgbClr val="172C85"/>
              </a:solidFill>
            </a:rPr>
            <a:t> wyjaśnienia + FAQ, 3 priorytety dla UE</a:t>
          </a:r>
          <a:endParaRPr lang="en-GB" sz="2000" dirty="0">
            <a:solidFill>
              <a:srgbClr val="172C85"/>
            </a:solidFill>
          </a:endParaRPr>
        </a:p>
      </dgm:t>
    </dgm:pt>
    <dgm:pt modelId="{F132BC47-7C8C-4113-8D04-B90FE27DBA08}" type="parTrans" cxnId="{CAF0B852-C07B-4295-B0C3-85C3B0831004}">
      <dgm:prSet/>
      <dgm:spPr/>
      <dgm:t>
        <a:bodyPr/>
        <a:lstStyle/>
        <a:p>
          <a:endParaRPr lang="pl-PL"/>
        </a:p>
      </dgm:t>
    </dgm:pt>
    <dgm:pt modelId="{6CC0033F-9A50-430C-BE15-C96B4BC9A5AC}" type="sibTrans" cxnId="{CAF0B852-C07B-4295-B0C3-85C3B0831004}">
      <dgm:prSet/>
      <dgm:spPr/>
      <dgm:t>
        <a:bodyPr/>
        <a:lstStyle/>
        <a:p>
          <a:endParaRPr lang="pl-PL"/>
        </a:p>
      </dgm:t>
    </dgm:pt>
    <dgm:pt modelId="{2051AA8F-7233-48EE-81DD-686EA2DF9620}" type="pres">
      <dgm:prSet presAssocID="{440E3D8C-CD4A-4CDF-B1EB-5D5C15F59327}" presName="linearFlow" presStyleCnt="0">
        <dgm:presLayoutVars>
          <dgm:dir/>
          <dgm:animLvl val="lvl"/>
          <dgm:resizeHandles val="exact"/>
        </dgm:presLayoutVars>
      </dgm:prSet>
      <dgm:spPr/>
    </dgm:pt>
    <dgm:pt modelId="{E46E8814-F22E-4650-8B8B-E1D7314CC245}" type="pres">
      <dgm:prSet presAssocID="{4CC147AF-819A-4846-A272-DFEC931B98AA}" presName="composite" presStyleCnt="0"/>
      <dgm:spPr/>
    </dgm:pt>
    <dgm:pt modelId="{8941D976-3E26-47EE-9B45-6C08ED86C2EC}" type="pres">
      <dgm:prSet presAssocID="{4CC147AF-819A-4846-A272-DFEC931B98AA}" presName="parentText" presStyleLbl="alignNode1" presStyleIdx="0" presStyleCnt="1" custScaleX="97571" custScaleY="100000" custLinFactNeighborX="0" custLinFactNeighborY="-280">
        <dgm:presLayoutVars>
          <dgm:chMax val="1"/>
          <dgm:bulletEnabled val="1"/>
        </dgm:presLayoutVars>
      </dgm:prSet>
      <dgm:spPr/>
    </dgm:pt>
    <dgm:pt modelId="{1D283A24-16C7-41D7-9D8B-F81D46516AD9}" type="pres">
      <dgm:prSet presAssocID="{4CC147AF-819A-4846-A272-DFEC931B98AA}" presName="descendantText" presStyleLbl="alignAcc1" presStyleIdx="0" presStyleCnt="1" custScaleY="132375" custLinFactNeighborX="0" custLinFactNeighborY="28095">
        <dgm:presLayoutVars>
          <dgm:bulletEnabled val="1"/>
        </dgm:presLayoutVars>
      </dgm:prSet>
      <dgm:spPr/>
    </dgm:pt>
  </dgm:ptLst>
  <dgm:cxnLst>
    <dgm:cxn modelId="{23902201-3B97-4B1D-84E7-165D5C20071D}" type="presOf" srcId="{03C9DCE3-EC1A-4D33-BEF4-0A49D3C65454}" destId="{1D283A24-16C7-41D7-9D8B-F81D46516AD9}" srcOrd="0" destOrd="8" presId="urn:microsoft.com/office/officeart/2005/8/layout/chevron2"/>
    <dgm:cxn modelId="{343BFA11-3639-4EB4-912D-00B275698A91}" type="presOf" srcId="{91BCBE8F-D4F8-4719-B7E1-D1DF96AD5AB7}" destId="{1D283A24-16C7-41D7-9D8B-F81D46516AD9}" srcOrd="0" destOrd="3" presId="urn:microsoft.com/office/officeart/2005/8/layout/chevron2"/>
    <dgm:cxn modelId="{62ACC214-6D5C-4610-82C7-1C7C5273358B}" srcId="{4CC147AF-819A-4846-A272-DFEC931B98AA}" destId="{03C9DCE3-EC1A-4D33-BEF4-0A49D3C65454}" srcOrd="8" destOrd="0" parTransId="{0566D3E1-DA26-4EF0-828E-DC279F7F53D1}" sibTransId="{3EE29A1B-C56B-48F1-AD49-C37AC3ECBDA3}"/>
    <dgm:cxn modelId="{FAF43B16-B2EE-4562-BE2A-AA81DC6E260A}" type="presOf" srcId="{440E3D8C-CD4A-4CDF-B1EB-5D5C15F59327}" destId="{2051AA8F-7233-48EE-81DD-686EA2DF9620}" srcOrd="0" destOrd="0" presId="urn:microsoft.com/office/officeart/2005/8/layout/chevron2"/>
    <dgm:cxn modelId="{6AAEA316-A136-4BE3-9EE4-FC86282FDCB6}" srcId="{4CC147AF-819A-4846-A272-DFEC931B98AA}" destId="{91BCBE8F-D4F8-4719-B7E1-D1DF96AD5AB7}" srcOrd="3" destOrd="0" parTransId="{FDB6528A-0789-467E-8C02-CD658E0D9124}" sibTransId="{6F9AC942-EA9C-49F8-94FF-17F8DB627722}"/>
    <dgm:cxn modelId="{7423AA1D-7608-4371-BC8B-3681747D80E4}" srcId="{4CC147AF-819A-4846-A272-DFEC931B98AA}" destId="{D49862DC-D3FA-4E3B-8E4C-EE246488FB01}" srcOrd="5" destOrd="0" parTransId="{AF65AA8F-7039-43C6-BC5F-07180BA57E78}" sibTransId="{5A8CA2A8-726B-4B67-AE53-FFD08DE28378}"/>
    <dgm:cxn modelId="{529C3E25-2882-49B2-BF61-0AFFEFE84838}" type="presOf" srcId="{D23B3DA3-03A1-4605-9B7B-D73888013EBA}" destId="{1D283A24-16C7-41D7-9D8B-F81D46516AD9}" srcOrd="0" destOrd="4" presId="urn:microsoft.com/office/officeart/2005/8/layout/chevron2"/>
    <dgm:cxn modelId="{83C72C27-0B66-47A8-924B-55A5C9E43E55}" srcId="{4CC147AF-819A-4846-A272-DFEC931B98AA}" destId="{6E7CEA78-7094-486D-8DA2-939A87880E68}" srcOrd="7" destOrd="0" parTransId="{BF72368C-55DD-4053-9F82-6CA1802CC32D}" sibTransId="{D5A6E5A1-FC6C-4CA3-9FAC-71CA12575E59}"/>
    <dgm:cxn modelId="{B9DA462B-5853-4034-B819-8B9F17E5DA75}" srcId="{440E3D8C-CD4A-4CDF-B1EB-5D5C15F59327}" destId="{4CC147AF-819A-4846-A272-DFEC931B98AA}" srcOrd="0" destOrd="0" parTransId="{4837B12E-A0C3-45AB-80E5-75B24D0F9FC0}" sibTransId="{45E8E386-0763-4B29-A6FC-93E5897E7718}"/>
    <dgm:cxn modelId="{1D6F772D-7D7C-4A97-89DA-ABBAFCA29EF5}" type="presOf" srcId="{185482AC-EF78-4555-B813-FE302A8713A8}" destId="{1D283A24-16C7-41D7-9D8B-F81D46516AD9}" srcOrd="0" destOrd="9" presId="urn:microsoft.com/office/officeart/2005/8/layout/chevron2"/>
    <dgm:cxn modelId="{0B0C3442-48B7-4BBC-B0D0-FD88CEE7A87B}" type="presOf" srcId="{6E7CEA78-7094-486D-8DA2-939A87880E68}" destId="{1D283A24-16C7-41D7-9D8B-F81D46516AD9}" srcOrd="0" destOrd="7" presId="urn:microsoft.com/office/officeart/2005/8/layout/chevron2"/>
    <dgm:cxn modelId="{A340FE67-F180-425D-9F64-93337B68BA97}" srcId="{4CC147AF-819A-4846-A272-DFEC931B98AA}" destId="{D23B3DA3-03A1-4605-9B7B-D73888013EBA}" srcOrd="4" destOrd="0" parTransId="{175EA91C-230F-42F2-9AF7-3EDFE542AE30}" sibTransId="{F7AD51DF-CF97-4E1B-8B4C-ABC2CF55A36D}"/>
    <dgm:cxn modelId="{CAF0B852-C07B-4295-B0C3-85C3B0831004}" srcId="{4CC147AF-819A-4846-A272-DFEC931B98AA}" destId="{185482AC-EF78-4555-B813-FE302A8713A8}" srcOrd="9" destOrd="0" parTransId="{F132BC47-7C8C-4113-8D04-B90FE27DBA08}" sibTransId="{6CC0033F-9A50-430C-BE15-C96B4BC9A5AC}"/>
    <dgm:cxn modelId="{8E79DD58-6E24-49FA-8033-429B4BC39226}" srcId="{4CC147AF-819A-4846-A272-DFEC931B98AA}" destId="{01CCD938-55FE-45D5-964D-4D72A5B2D228}" srcOrd="0" destOrd="0" parTransId="{0B5A4CDE-3FC8-4142-A0AF-B0FBD73981AC}" sibTransId="{49DC1227-B164-4742-AAC6-737B4A33575F}"/>
    <dgm:cxn modelId="{5A3F0985-7658-4BA3-B628-D0A44FC5BC12}" type="presOf" srcId="{5472A8FC-E98D-4F9A-9023-D3188E204F4C}" destId="{1D283A24-16C7-41D7-9D8B-F81D46516AD9}" srcOrd="0" destOrd="6" presId="urn:microsoft.com/office/officeart/2005/8/layout/chevron2"/>
    <dgm:cxn modelId="{9126AD86-73E7-4851-8E35-ADD3B70C1607}" type="presOf" srcId="{0804CCD2-A568-44A4-BC92-AE2ACBC63A6F}" destId="{1D283A24-16C7-41D7-9D8B-F81D46516AD9}" srcOrd="0" destOrd="1" presId="urn:microsoft.com/office/officeart/2005/8/layout/chevron2"/>
    <dgm:cxn modelId="{EE986389-E25E-4795-9E09-3BF925D76C01}" type="presOf" srcId="{D49862DC-D3FA-4E3B-8E4C-EE246488FB01}" destId="{1D283A24-16C7-41D7-9D8B-F81D46516AD9}" srcOrd="0" destOrd="5" presId="urn:microsoft.com/office/officeart/2005/8/layout/chevron2"/>
    <dgm:cxn modelId="{F67372AC-0681-44B6-8239-954B87A2A4BD}" srcId="{4CC147AF-819A-4846-A272-DFEC931B98AA}" destId="{0804CCD2-A568-44A4-BC92-AE2ACBC63A6F}" srcOrd="1" destOrd="0" parTransId="{78998BB3-2602-48CD-8C2F-C73DAD194D75}" sibTransId="{B602977A-D2FF-4271-AA9E-0E5E48C07932}"/>
    <dgm:cxn modelId="{637342C3-5B02-4FD3-B418-1CE8954CC7F5}" srcId="{4CC147AF-819A-4846-A272-DFEC931B98AA}" destId="{1029F6E7-0F29-4A66-A330-1E811BC474E2}" srcOrd="2" destOrd="0" parTransId="{C2DE911D-ADAE-42E1-BD37-0B9B01CACF8F}" sibTransId="{988AF1BB-C904-4830-BEE2-73E969002596}"/>
    <dgm:cxn modelId="{BACFD3E6-6EB5-4757-A59A-C32A1DB1A88F}" type="presOf" srcId="{1029F6E7-0F29-4A66-A330-1E811BC474E2}" destId="{1D283A24-16C7-41D7-9D8B-F81D46516AD9}" srcOrd="0" destOrd="2" presId="urn:microsoft.com/office/officeart/2005/8/layout/chevron2"/>
    <dgm:cxn modelId="{629869E7-AE27-439D-A8F0-1CB260A0DF58}" srcId="{4CC147AF-819A-4846-A272-DFEC931B98AA}" destId="{5472A8FC-E98D-4F9A-9023-D3188E204F4C}" srcOrd="6" destOrd="0" parTransId="{090EA3D6-950E-456A-85AA-DB76DF84F802}" sibTransId="{A4AF073E-83A6-42AC-A82B-B802818E4EC3}"/>
    <dgm:cxn modelId="{12BB3FE9-B780-4B9E-8B07-90CE73888990}" type="presOf" srcId="{01CCD938-55FE-45D5-964D-4D72A5B2D228}" destId="{1D283A24-16C7-41D7-9D8B-F81D46516AD9}" srcOrd="0" destOrd="0" presId="urn:microsoft.com/office/officeart/2005/8/layout/chevron2"/>
    <dgm:cxn modelId="{C8BE07F8-4AB2-4A45-8CA3-F6EED1993F07}" type="presOf" srcId="{4CC147AF-819A-4846-A272-DFEC931B98AA}" destId="{8941D976-3E26-47EE-9B45-6C08ED86C2EC}" srcOrd="0" destOrd="0" presId="urn:microsoft.com/office/officeart/2005/8/layout/chevron2"/>
    <dgm:cxn modelId="{BBF7D356-2F59-4299-8A07-1006254FFAE8}" type="presParOf" srcId="{2051AA8F-7233-48EE-81DD-686EA2DF9620}" destId="{E46E8814-F22E-4650-8B8B-E1D7314CC245}" srcOrd="0" destOrd="0" presId="urn:microsoft.com/office/officeart/2005/8/layout/chevron2"/>
    <dgm:cxn modelId="{15F3CD8D-DBAA-453F-AC6E-C0CE48CB5D18}" type="presParOf" srcId="{E46E8814-F22E-4650-8B8B-E1D7314CC245}" destId="{8941D976-3E26-47EE-9B45-6C08ED86C2EC}" srcOrd="0" destOrd="0" presId="urn:microsoft.com/office/officeart/2005/8/layout/chevron2"/>
    <dgm:cxn modelId="{61C7CA3C-D60A-4828-93A4-175E91D34B39}" type="presParOf" srcId="{E46E8814-F22E-4650-8B8B-E1D7314CC245}" destId="{1D283A24-16C7-41D7-9D8B-F81D46516AD9}"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BB62557-8854-4D4A-BA1F-31C99C2423DB}" type="doc">
      <dgm:prSet loTypeId="urn:microsoft.com/office/officeart/2005/8/layout/hierarchy4" loCatId="hierarchy" qsTypeId="urn:microsoft.com/office/officeart/2005/8/quickstyle/3d5" qsCatId="3D" csTypeId="urn:microsoft.com/office/officeart/2005/8/colors/colorful3" csCatId="colorful" phldr="1"/>
      <dgm:spPr/>
      <dgm:t>
        <a:bodyPr/>
        <a:lstStyle/>
        <a:p>
          <a:endParaRPr lang="en-GB"/>
        </a:p>
      </dgm:t>
    </dgm:pt>
    <dgm:pt modelId="{D2994224-AC2D-425C-B971-BE389EB444A2}">
      <dgm:prSet/>
      <dgm:spPr/>
      <dgm:t>
        <a:bodyPr/>
        <a:lstStyle/>
        <a:p>
          <a:r>
            <a:rPr lang="pl-PL" i="1" dirty="0"/>
            <a:t>otrzymanie wstępnej analizy z MFiPR</a:t>
          </a:r>
          <a:endParaRPr lang="en-GB" i="1" dirty="0"/>
        </a:p>
      </dgm:t>
    </dgm:pt>
    <dgm:pt modelId="{F8F89FF7-5E8C-4B7F-9015-371623FD8C03}" type="parTrans" cxnId="{A3C54274-A91E-4970-B34E-F9AB2B636442}">
      <dgm:prSet/>
      <dgm:spPr/>
      <dgm:t>
        <a:bodyPr/>
        <a:lstStyle/>
        <a:p>
          <a:endParaRPr lang="en-GB"/>
        </a:p>
      </dgm:t>
    </dgm:pt>
    <dgm:pt modelId="{B7437E20-A1FF-48EE-B783-74BFA0739A80}" type="sibTrans" cxnId="{A3C54274-A91E-4970-B34E-F9AB2B636442}">
      <dgm:prSet/>
      <dgm:spPr/>
      <dgm:t>
        <a:bodyPr/>
        <a:lstStyle/>
        <a:p>
          <a:endParaRPr lang="en-GB"/>
        </a:p>
      </dgm:t>
    </dgm:pt>
    <dgm:pt modelId="{48191BFA-594C-4776-9A00-02C3D58F0290}">
      <dgm:prSet/>
      <dgm:spPr/>
      <dgm:t>
        <a:bodyPr/>
        <a:lstStyle/>
        <a:p>
          <a:r>
            <a:rPr lang="pl-PL" dirty="0"/>
            <a:t>przekazanie projektu i oświadczenia na skrzynkę CEF</a:t>
          </a:r>
          <a:endParaRPr lang="en-GB" dirty="0"/>
        </a:p>
      </dgm:t>
    </dgm:pt>
    <dgm:pt modelId="{58C7F592-6C1D-4151-A9A9-B03781F4143C}" type="parTrans" cxnId="{98A98203-20B6-400B-9392-333E3A9B7182}">
      <dgm:prSet/>
      <dgm:spPr/>
      <dgm:t>
        <a:bodyPr/>
        <a:lstStyle/>
        <a:p>
          <a:endParaRPr lang="en-GB"/>
        </a:p>
      </dgm:t>
    </dgm:pt>
    <dgm:pt modelId="{FEFE9CDD-59A8-465B-8052-76C21F2EC2A9}" type="sibTrans" cxnId="{98A98203-20B6-400B-9392-333E3A9B7182}">
      <dgm:prSet/>
      <dgm:spPr/>
      <dgm:t>
        <a:bodyPr/>
        <a:lstStyle/>
        <a:p>
          <a:endParaRPr lang="en-GB"/>
        </a:p>
      </dgm:t>
    </dgm:pt>
    <dgm:pt modelId="{424AD382-08E8-42DC-8BBF-DBE93F4D5DE4}">
      <dgm:prSet/>
      <dgm:spPr/>
      <dgm:t>
        <a:bodyPr/>
        <a:lstStyle/>
        <a:p>
          <a:r>
            <a:rPr lang="pl-PL" dirty="0"/>
            <a:t>założenie projektu w systemie, pobranie dokumentów</a:t>
          </a:r>
          <a:endParaRPr lang="en-GB" dirty="0"/>
        </a:p>
      </dgm:t>
    </dgm:pt>
    <dgm:pt modelId="{6588A3DF-7CC1-412F-B7DA-6C720832079D}" type="parTrans" cxnId="{9FB6A4D2-7315-4316-AC50-09785B1711C3}">
      <dgm:prSet/>
      <dgm:spPr/>
      <dgm:t>
        <a:bodyPr/>
        <a:lstStyle/>
        <a:p>
          <a:endParaRPr lang="en-GB"/>
        </a:p>
      </dgm:t>
    </dgm:pt>
    <dgm:pt modelId="{BA529217-390C-4C67-A3C1-4FC4AC39BB31}" type="sibTrans" cxnId="{9FB6A4D2-7315-4316-AC50-09785B1711C3}">
      <dgm:prSet/>
      <dgm:spPr/>
      <dgm:t>
        <a:bodyPr/>
        <a:lstStyle/>
        <a:p>
          <a:endParaRPr lang="en-GB"/>
        </a:p>
      </dgm:t>
    </dgm:pt>
    <dgm:pt modelId="{8A80666C-6B7C-474B-A1A1-75E69D0D8F9E}">
      <dgm:prSet/>
      <dgm:spPr/>
      <dgm:t>
        <a:bodyPr/>
        <a:lstStyle/>
        <a:p>
          <a:r>
            <a:rPr lang="pl-PL" dirty="0"/>
            <a:t>nadanie dostępu do projektu pracownikom MFiPR</a:t>
          </a:r>
          <a:endParaRPr lang="en-GB" dirty="0"/>
        </a:p>
      </dgm:t>
    </dgm:pt>
    <dgm:pt modelId="{DC4AD2CD-370D-4157-A336-CBE695980C1E}" type="parTrans" cxnId="{9C689275-B3D8-4C59-BE8E-F5DF473C78ED}">
      <dgm:prSet/>
      <dgm:spPr/>
      <dgm:t>
        <a:bodyPr/>
        <a:lstStyle/>
        <a:p>
          <a:endParaRPr lang="en-GB"/>
        </a:p>
      </dgm:t>
    </dgm:pt>
    <dgm:pt modelId="{2038BBA5-3B4D-491E-898E-CD7C1060981D}" type="sibTrans" cxnId="{9C689275-B3D8-4C59-BE8E-F5DF473C78ED}">
      <dgm:prSet/>
      <dgm:spPr/>
      <dgm:t>
        <a:bodyPr/>
        <a:lstStyle/>
        <a:p>
          <a:endParaRPr lang="en-GB"/>
        </a:p>
      </dgm:t>
    </dgm:pt>
    <dgm:pt modelId="{1120E0D3-F118-4AFB-8B80-738138879254}">
      <dgm:prSet/>
      <dgm:spPr/>
      <dgm:t>
        <a:bodyPr/>
        <a:lstStyle/>
        <a:p>
          <a:r>
            <a:rPr lang="pl-PL" dirty="0"/>
            <a:t>Zapoznanie z materiałami i wytycznymi w portalu, praca nad szczegółowym opisem projektu i załącznikami </a:t>
          </a:r>
          <a:endParaRPr lang="en-GB" dirty="0"/>
        </a:p>
      </dgm:t>
    </dgm:pt>
    <dgm:pt modelId="{537F9D61-4E84-4565-A94D-EFABB9E39473}" type="parTrans" cxnId="{4D9F6957-217C-4D16-A0C9-9F7E36A33DE3}">
      <dgm:prSet/>
      <dgm:spPr/>
      <dgm:t>
        <a:bodyPr/>
        <a:lstStyle/>
        <a:p>
          <a:endParaRPr lang="en-GB"/>
        </a:p>
      </dgm:t>
    </dgm:pt>
    <dgm:pt modelId="{6594EB2F-7B11-44EE-9BDC-AA13F1DFEFAC}" type="sibTrans" cxnId="{4D9F6957-217C-4D16-A0C9-9F7E36A33DE3}">
      <dgm:prSet/>
      <dgm:spPr/>
      <dgm:t>
        <a:bodyPr/>
        <a:lstStyle/>
        <a:p>
          <a:endParaRPr lang="en-GB"/>
        </a:p>
      </dgm:t>
    </dgm:pt>
    <dgm:pt modelId="{504794C9-1246-4970-B4F7-45D41EE90DB8}">
      <dgm:prSet/>
      <dgm:spPr/>
      <dgm:t>
        <a:bodyPr/>
        <a:lstStyle/>
        <a:p>
          <a:r>
            <a:rPr lang="pl-PL"/>
            <a:t>przygotowanie </a:t>
          </a:r>
          <a:r>
            <a:rPr lang="pl-PL" dirty="0"/>
            <a:t>wniosków o deklarację RDOŚ i RZGW</a:t>
          </a:r>
          <a:endParaRPr lang="en-GB" dirty="0"/>
        </a:p>
      </dgm:t>
    </dgm:pt>
    <dgm:pt modelId="{4EB01FD4-6C7E-44BB-AB96-01E490AD360D}" type="parTrans" cxnId="{F74B86A8-80F6-4472-A1F1-620CC1F79500}">
      <dgm:prSet/>
      <dgm:spPr/>
      <dgm:t>
        <a:bodyPr/>
        <a:lstStyle/>
        <a:p>
          <a:endParaRPr lang="en-GB"/>
        </a:p>
      </dgm:t>
    </dgm:pt>
    <dgm:pt modelId="{A168D4B0-771E-4BE0-A8BB-4278FC7D549E}" type="sibTrans" cxnId="{F74B86A8-80F6-4472-A1F1-620CC1F79500}">
      <dgm:prSet/>
      <dgm:spPr/>
      <dgm:t>
        <a:bodyPr/>
        <a:lstStyle/>
        <a:p>
          <a:endParaRPr lang="en-GB"/>
        </a:p>
      </dgm:t>
    </dgm:pt>
    <dgm:pt modelId="{E781C611-16D9-40C4-A773-1D83033DE7ED}" type="pres">
      <dgm:prSet presAssocID="{DBB62557-8854-4D4A-BA1F-31C99C2423DB}" presName="Name0" presStyleCnt="0">
        <dgm:presLayoutVars>
          <dgm:chPref val="1"/>
          <dgm:dir/>
          <dgm:animOne val="branch"/>
          <dgm:animLvl val="lvl"/>
          <dgm:resizeHandles/>
        </dgm:presLayoutVars>
      </dgm:prSet>
      <dgm:spPr/>
    </dgm:pt>
    <dgm:pt modelId="{1BF55855-891E-499F-8819-919D6534FF70}" type="pres">
      <dgm:prSet presAssocID="{D2994224-AC2D-425C-B971-BE389EB444A2}" presName="vertOne" presStyleCnt="0"/>
      <dgm:spPr/>
    </dgm:pt>
    <dgm:pt modelId="{E175D301-9BB5-4FB2-931D-EB22F3D3DFA6}" type="pres">
      <dgm:prSet presAssocID="{D2994224-AC2D-425C-B971-BE389EB444A2}" presName="txOne" presStyleLbl="node0" presStyleIdx="0" presStyleCnt="3" custLinFactNeighborX="-166" custLinFactNeighborY="-1404">
        <dgm:presLayoutVars>
          <dgm:chPref val="3"/>
        </dgm:presLayoutVars>
      </dgm:prSet>
      <dgm:spPr/>
    </dgm:pt>
    <dgm:pt modelId="{5A864B01-9712-43AF-A47C-E81D873BC239}" type="pres">
      <dgm:prSet presAssocID="{D2994224-AC2D-425C-B971-BE389EB444A2}" presName="horzOne" presStyleCnt="0"/>
      <dgm:spPr/>
    </dgm:pt>
    <dgm:pt modelId="{7AB5AF16-AF3E-4091-8EFD-76D743448BAE}" type="pres">
      <dgm:prSet presAssocID="{B7437E20-A1FF-48EE-B783-74BFA0739A80}" presName="sibSpaceOne" presStyleCnt="0"/>
      <dgm:spPr/>
    </dgm:pt>
    <dgm:pt modelId="{E86F2F97-1C04-4C16-A0F2-450189B76564}" type="pres">
      <dgm:prSet presAssocID="{424AD382-08E8-42DC-8BBF-DBE93F4D5DE4}" presName="vertOne" presStyleCnt="0"/>
      <dgm:spPr/>
    </dgm:pt>
    <dgm:pt modelId="{0B22EEDC-6EE9-44FF-8AF7-DD42BFBC60C8}" type="pres">
      <dgm:prSet presAssocID="{424AD382-08E8-42DC-8BBF-DBE93F4D5DE4}" presName="txOne" presStyleLbl="node0" presStyleIdx="1" presStyleCnt="3">
        <dgm:presLayoutVars>
          <dgm:chPref val="3"/>
        </dgm:presLayoutVars>
      </dgm:prSet>
      <dgm:spPr/>
    </dgm:pt>
    <dgm:pt modelId="{4F23A91B-BF09-49E0-8166-EA16DC60B45E}" type="pres">
      <dgm:prSet presAssocID="{424AD382-08E8-42DC-8BBF-DBE93F4D5DE4}" presName="horzOne" presStyleCnt="0"/>
      <dgm:spPr/>
    </dgm:pt>
    <dgm:pt modelId="{273E429C-CBF9-4850-919D-1E2C7A0F8188}" type="pres">
      <dgm:prSet presAssocID="{BA529217-390C-4C67-A3C1-4FC4AC39BB31}" presName="sibSpaceOne" presStyleCnt="0"/>
      <dgm:spPr/>
    </dgm:pt>
    <dgm:pt modelId="{715973D3-8AFA-4CB5-B35C-6215B0F2F04F}" type="pres">
      <dgm:prSet presAssocID="{1120E0D3-F118-4AFB-8B80-738138879254}" presName="vertOne" presStyleCnt="0"/>
      <dgm:spPr/>
    </dgm:pt>
    <dgm:pt modelId="{EA076469-D4D8-4EDA-937A-8F487B0FCD03}" type="pres">
      <dgm:prSet presAssocID="{1120E0D3-F118-4AFB-8B80-738138879254}" presName="txOne" presStyleLbl="node0" presStyleIdx="2" presStyleCnt="3">
        <dgm:presLayoutVars>
          <dgm:chPref val="3"/>
        </dgm:presLayoutVars>
      </dgm:prSet>
      <dgm:spPr/>
    </dgm:pt>
    <dgm:pt modelId="{0BB025B7-1FDC-4436-85FC-4530698ABCE1}" type="pres">
      <dgm:prSet presAssocID="{1120E0D3-F118-4AFB-8B80-738138879254}" presName="parTransOne" presStyleCnt="0"/>
      <dgm:spPr/>
    </dgm:pt>
    <dgm:pt modelId="{D2265ECD-AC65-47B1-970B-07CA8FCB31A0}" type="pres">
      <dgm:prSet presAssocID="{1120E0D3-F118-4AFB-8B80-738138879254}" presName="horzOne" presStyleCnt="0"/>
      <dgm:spPr/>
    </dgm:pt>
    <dgm:pt modelId="{7256CE0A-E7F1-4EE6-9C58-769CDC4536BA}" type="pres">
      <dgm:prSet presAssocID="{504794C9-1246-4970-B4F7-45D41EE90DB8}" presName="vertTwo" presStyleCnt="0"/>
      <dgm:spPr/>
    </dgm:pt>
    <dgm:pt modelId="{D5F275E6-BF6C-40F7-91E6-46BAA87E07D2}" type="pres">
      <dgm:prSet presAssocID="{504794C9-1246-4970-B4F7-45D41EE90DB8}" presName="txTwo" presStyleLbl="node2" presStyleIdx="0" presStyleCnt="2">
        <dgm:presLayoutVars>
          <dgm:chPref val="3"/>
        </dgm:presLayoutVars>
      </dgm:prSet>
      <dgm:spPr/>
    </dgm:pt>
    <dgm:pt modelId="{0395EDAF-F17F-4DB7-9FAB-1F5E25FD6DC7}" type="pres">
      <dgm:prSet presAssocID="{504794C9-1246-4970-B4F7-45D41EE90DB8}" presName="horzTwo" presStyleCnt="0"/>
      <dgm:spPr/>
    </dgm:pt>
    <dgm:pt modelId="{978B771F-F5A7-4CF7-AD0D-7D0230DB134F}" type="pres">
      <dgm:prSet presAssocID="{A168D4B0-771E-4BE0-A8BB-4278FC7D549E}" presName="sibSpaceTwo" presStyleCnt="0"/>
      <dgm:spPr/>
    </dgm:pt>
    <dgm:pt modelId="{9A7AC22A-6BA5-4A66-AF99-B249975C61B0}" type="pres">
      <dgm:prSet presAssocID="{48191BFA-594C-4776-9A00-02C3D58F0290}" presName="vertTwo" presStyleCnt="0"/>
      <dgm:spPr/>
    </dgm:pt>
    <dgm:pt modelId="{5E117F2B-ACBB-442C-A4F5-4FB504F54A57}" type="pres">
      <dgm:prSet presAssocID="{48191BFA-594C-4776-9A00-02C3D58F0290}" presName="txTwo" presStyleLbl="node2" presStyleIdx="1" presStyleCnt="2">
        <dgm:presLayoutVars>
          <dgm:chPref val="3"/>
        </dgm:presLayoutVars>
      </dgm:prSet>
      <dgm:spPr/>
    </dgm:pt>
    <dgm:pt modelId="{60648AE1-7349-4472-8C65-DDD6FE099F6B}" type="pres">
      <dgm:prSet presAssocID="{48191BFA-594C-4776-9A00-02C3D58F0290}" presName="parTransTwo" presStyleCnt="0"/>
      <dgm:spPr/>
    </dgm:pt>
    <dgm:pt modelId="{739CE2A6-13C1-4B32-BEAF-619324FD257B}" type="pres">
      <dgm:prSet presAssocID="{48191BFA-594C-4776-9A00-02C3D58F0290}" presName="horzTwo" presStyleCnt="0"/>
      <dgm:spPr/>
    </dgm:pt>
    <dgm:pt modelId="{0C345918-0DBF-4087-A6DF-3E4CE23F0CE9}" type="pres">
      <dgm:prSet presAssocID="{8A80666C-6B7C-474B-A1A1-75E69D0D8F9E}" presName="vertThree" presStyleCnt="0"/>
      <dgm:spPr/>
    </dgm:pt>
    <dgm:pt modelId="{6EDEFBCD-040C-4F90-B212-83BA8079E41C}" type="pres">
      <dgm:prSet presAssocID="{8A80666C-6B7C-474B-A1A1-75E69D0D8F9E}" presName="txThree" presStyleLbl="node3" presStyleIdx="0" presStyleCnt="1">
        <dgm:presLayoutVars>
          <dgm:chPref val="3"/>
        </dgm:presLayoutVars>
      </dgm:prSet>
      <dgm:spPr/>
    </dgm:pt>
    <dgm:pt modelId="{862E3CB7-DC0E-47D5-BEE4-022CD8B2F6AB}" type="pres">
      <dgm:prSet presAssocID="{8A80666C-6B7C-474B-A1A1-75E69D0D8F9E}" presName="horzThree" presStyleCnt="0"/>
      <dgm:spPr/>
    </dgm:pt>
  </dgm:ptLst>
  <dgm:cxnLst>
    <dgm:cxn modelId="{4CAA8F00-6678-4C82-865D-586F278FDF00}" type="presOf" srcId="{424AD382-08E8-42DC-8BBF-DBE93F4D5DE4}" destId="{0B22EEDC-6EE9-44FF-8AF7-DD42BFBC60C8}" srcOrd="0" destOrd="0" presId="urn:microsoft.com/office/officeart/2005/8/layout/hierarchy4"/>
    <dgm:cxn modelId="{98A98203-20B6-400B-9392-333E3A9B7182}" srcId="{1120E0D3-F118-4AFB-8B80-738138879254}" destId="{48191BFA-594C-4776-9A00-02C3D58F0290}" srcOrd="1" destOrd="0" parTransId="{58C7F592-6C1D-4151-A9A9-B03781F4143C}" sibTransId="{FEFE9CDD-59A8-465B-8052-76C21F2EC2A9}"/>
    <dgm:cxn modelId="{8005B165-4A15-4EC5-9143-BE990D0B858A}" type="presOf" srcId="{D2994224-AC2D-425C-B971-BE389EB444A2}" destId="{E175D301-9BB5-4FB2-931D-EB22F3D3DFA6}" srcOrd="0" destOrd="0" presId="urn:microsoft.com/office/officeart/2005/8/layout/hierarchy4"/>
    <dgm:cxn modelId="{1DB80947-1AB7-4E36-B2B6-09BDFABA9731}" type="presOf" srcId="{1120E0D3-F118-4AFB-8B80-738138879254}" destId="{EA076469-D4D8-4EDA-937A-8F487B0FCD03}" srcOrd="0" destOrd="0" presId="urn:microsoft.com/office/officeart/2005/8/layout/hierarchy4"/>
    <dgm:cxn modelId="{A3C54274-A91E-4970-B34E-F9AB2B636442}" srcId="{DBB62557-8854-4D4A-BA1F-31C99C2423DB}" destId="{D2994224-AC2D-425C-B971-BE389EB444A2}" srcOrd="0" destOrd="0" parTransId="{F8F89FF7-5E8C-4B7F-9015-371623FD8C03}" sibTransId="{B7437E20-A1FF-48EE-B783-74BFA0739A80}"/>
    <dgm:cxn modelId="{9C689275-B3D8-4C59-BE8E-F5DF473C78ED}" srcId="{48191BFA-594C-4776-9A00-02C3D58F0290}" destId="{8A80666C-6B7C-474B-A1A1-75E69D0D8F9E}" srcOrd="0" destOrd="0" parTransId="{DC4AD2CD-370D-4157-A336-CBE695980C1E}" sibTransId="{2038BBA5-3B4D-491E-898E-CD7C1060981D}"/>
    <dgm:cxn modelId="{4D9F6957-217C-4D16-A0C9-9F7E36A33DE3}" srcId="{DBB62557-8854-4D4A-BA1F-31C99C2423DB}" destId="{1120E0D3-F118-4AFB-8B80-738138879254}" srcOrd="2" destOrd="0" parTransId="{537F9D61-4E84-4565-A94D-EFABB9E39473}" sibTransId="{6594EB2F-7B11-44EE-9BDC-AA13F1DFEFAC}"/>
    <dgm:cxn modelId="{F74B86A8-80F6-4472-A1F1-620CC1F79500}" srcId="{1120E0D3-F118-4AFB-8B80-738138879254}" destId="{504794C9-1246-4970-B4F7-45D41EE90DB8}" srcOrd="0" destOrd="0" parTransId="{4EB01FD4-6C7E-44BB-AB96-01E490AD360D}" sibTransId="{A168D4B0-771E-4BE0-A8BB-4278FC7D549E}"/>
    <dgm:cxn modelId="{285D38BD-2F1F-4930-93E4-6B4F26673F72}" type="presOf" srcId="{8A80666C-6B7C-474B-A1A1-75E69D0D8F9E}" destId="{6EDEFBCD-040C-4F90-B212-83BA8079E41C}" srcOrd="0" destOrd="0" presId="urn:microsoft.com/office/officeart/2005/8/layout/hierarchy4"/>
    <dgm:cxn modelId="{FE5DBBCD-8532-4840-B9A0-662B16E11E6D}" type="presOf" srcId="{DBB62557-8854-4D4A-BA1F-31C99C2423DB}" destId="{E781C611-16D9-40C4-A773-1D83033DE7ED}" srcOrd="0" destOrd="0" presId="urn:microsoft.com/office/officeart/2005/8/layout/hierarchy4"/>
    <dgm:cxn modelId="{9FB6A4D2-7315-4316-AC50-09785B1711C3}" srcId="{DBB62557-8854-4D4A-BA1F-31C99C2423DB}" destId="{424AD382-08E8-42DC-8BBF-DBE93F4D5DE4}" srcOrd="1" destOrd="0" parTransId="{6588A3DF-7CC1-412F-B7DA-6C720832079D}" sibTransId="{BA529217-390C-4C67-A3C1-4FC4AC39BB31}"/>
    <dgm:cxn modelId="{5BEAF0DA-56E8-4BC2-BC92-D8538DFF20D9}" type="presOf" srcId="{504794C9-1246-4970-B4F7-45D41EE90DB8}" destId="{D5F275E6-BF6C-40F7-91E6-46BAA87E07D2}" srcOrd="0" destOrd="0" presId="urn:microsoft.com/office/officeart/2005/8/layout/hierarchy4"/>
    <dgm:cxn modelId="{BC408AE5-203D-405F-BB91-43472E86E35C}" type="presOf" srcId="{48191BFA-594C-4776-9A00-02C3D58F0290}" destId="{5E117F2B-ACBB-442C-A4F5-4FB504F54A57}" srcOrd="0" destOrd="0" presId="urn:microsoft.com/office/officeart/2005/8/layout/hierarchy4"/>
    <dgm:cxn modelId="{9474CC21-15C4-4A67-87EE-85EE348230F8}" type="presParOf" srcId="{E781C611-16D9-40C4-A773-1D83033DE7ED}" destId="{1BF55855-891E-499F-8819-919D6534FF70}" srcOrd="0" destOrd="0" presId="urn:microsoft.com/office/officeart/2005/8/layout/hierarchy4"/>
    <dgm:cxn modelId="{134847F4-8D1E-4318-80C8-B0835E4FC795}" type="presParOf" srcId="{1BF55855-891E-499F-8819-919D6534FF70}" destId="{E175D301-9BB5-4FB2-931D-EB22F3D3DFA6}" srcOrd="0" destOrd="0" presId="urn:microsoft.com/office/officeart/2005/8/layout/hierarchy4"/>
    <dgm:cxn modelId="{54DFD4D6-AF62-44BD-A2A8-3953535D0363}" type="presParOf" srcId="{1BF55855-891E-499F-8819-919D6534FF70}" destId="{5A864B01-9712-43AF-A47C-E81D873BC239}" srcOrd="1" destOrd="0" presId="urn:microsoft.com/office/officeart/2005/8/layout/hierarchy4"/>
    <dgm:cxn modelId="{647FA008-D859-455D-8766-9FA7CF53CECF}" type="presParOf" srcId="{E781C611-16D9-40C4-A773-1D83033DE7ED}" destId="{7AB5AF16-AF3E-4091-8EFD-76D743448BAE}" srcOrd="1" destOrd="0" presId="urn:microsoft.com/office/officeart/2005/8/layout/hierarchy4"/>
    <dgm:cxn modelId="{DC350771-E484-4BEF-B54D-B886F0898D2A}" type="presParOf" srcId="{E781C611-16D9-40C4-A773-1D83033DE7ED}" destId="{E86F2F97-1C04-4C16-A0F2-450189B76564}" srcOrd="2" destOrd="0" presId="urn:microsoft.com/office/officeart/2005/8/layout/hierarchy4"/>
    <dgm:cxn modelId="{BC1BF48C-3AF1-4A36-BCC9-32B08B9AEFFA}" type="presParOf" srcId="{E86F2F97-1C04-4C16-A0F2-450189B76564}" destId="{0B22EEDC-6EE9-44FF-8AF7-DD42BFBC60C8}" srcOrd="0" destOrd="0" presId="urn:microsoft.com/office/officeart/2005/8/layout/hierarchy4"/>
    <dgm:cxn modelId="{C9B858D7-130E-49A1-BC1D-77C284BF86C2}" type="presParOf" srcId="{E86F2F97-1C04-4C16-A0F2-450189B76564}" destId="{4F23A91B-BF09-49E0-8166-EA16DC60B45E}" srcOrd="1" destOrd="0" presId="urn:microsoft.com/office/officeart/2005/8/layout/hierarchy4"/>
    <dgm:cxn modelId="{8E06EBAB-1413-4284-B0A6-FAF61752A10C}" type="presParOf" srcId="{E781C611-16D9-40C4-A773-1D83033DE7ED}" destId="{273E429C-CBF9-4850-919D-1E2C7A0F8188}" srcOrd="3" destOrd="0" presId="urn:microsoft.com/office/officeart/2005/8/layout/hierarchy4"/>
    <dgm:cxn modelId="{1C912BF0-6AFC-41E7-A076-9F2695BFDE5F}" type="presParOf" srcId="{E781C611-16D9-40C4-A773-1D83033DE7ED}" destId="{715973D3-8AFA-4CB5-B35C-6215B0F2F04F}" srcOrd="4" destOrd="0" presId="urn:microsoft.com/office/officeart/2005/8/layout/hierarchy4"/>
    <dgm:cxn modelId="{53C76CF9-EBFC-42FB-A703-5C40E0521B44}" type="presParOf" srcId="{715973D3-8AFA-4CB5-B35C-6215B0F2F04F}" destId="{EA076469-D4D8-4EDA-937A-8F487B0FCD03}" srcOrd="0" destOrd="0" presId="urn:microsoft.com/office/officeart/2005/8/layout/hierarchy4"/>
    <dgm:cxn modelId="{A5CA7F5F-D662-4E13-A3F8-664A9CE4FAF5}" type="presParOf" srcId="{715973D3-8AFA-4CB5-B35C-6215B0F2F04F}" destId="{0BB025B7-1FDC-4436-85FC-4530698ABCE1}" srcOrd="1" destOrd="0" presId="urn:microsoft.com/office/officeart/2005/8/layout/hierarchy4"/>
    <dgm:cxn modelId="{C85093E3-BCB8-4EB5-BD48-B29595FFA430}" type="presParOf" srcId="{715973D3-8AFA-4CB5-B35C-6215B0F2F04F}" destId="{D2265ECD-AC65-47B1-970B-07CA8FCB31A0}" srcOrd="2" destOrd="0" presId="urn:microsoft.com/office/officeart/2005/8/layout/hierarchy4"/>
    <dgm:cxn modelId="{BC75D27A-8357-46D8-81CA-B624E135891A}" type="presParOf" srcId="{D2265ECD-AC65-47B1-970B-07CA8FCB31A0}" destId="{7256CE0A-E7F1-4EE6-9C58-769CDC4536BA}" srcOrd="0" destOrd="0" presId="urn:microsoft.com/office/officeart/2005/8/layout/hierarchy4"/>
    <dgm:cxn modelId="{DA347382-3805-4F2A-800C-A996C6E18325}" type="presParOf" srcId="{7256CE0A-E7F1-4EE6-9C58-769CDC4536BA}" destId="{D5F275E6-BF6C-40F7-91E6-46BAA87E07D2}" srcOrd="0" destOrd="0" presId="urn:microsoft.com/office/officeart/2005/8/layout/hierarchy4"/>
    <dgm:cxn modelId="{FE2628DD-09D7-4589-9F2A-22DD2CC1D1BD}" type="presParOf" srcId="{7256CE0A-E7F1-4EE6-9C58-769CDC4536BA}" destId="{0395EDAF-F17F-4DB7-9FAB-1F5E25FD6DC7}" srcOrd="1" destOrd="0" presId="urn:microsoft.com/office/officeart/2005/8/layout/hierarchy4"/>
    <dgm:cxn modelId="{92520D31-1A9D-4362-BB04-B59431A57585}" type="presParOf" srcId="{D2265ECD-AC65-47B1-970B-07CA8FCB31A0}" destId="{978B771F-F5A7-4CF7-AD0D-7D0230DB134F}" srcOrd="1" destOrd="0" presId="urn:microsoft.com/office/officeart/2005/8/layout/hierarchy4"/>
    <dgm:cxn modelId="{AB821D1C-D68E-4916-863C-3BF4088EBAA3}" type="presParOf" srcId="{D2265ECD-AC65-47B1-970B-07CA8FCB31A0}" destId="{9A7AC22A-6BA5-4A66-AF99-B249975C61B0}" srcOrd="2" destOrd="0" presId="urn:microsoft.com/office/officeart/2005/8/layout/hierarchy4"/>
    <dgm:cxn modelId="{0BC07890-0CFF-4F41-87E4-6C87D0CAEC54}" type="presParOf" srcId="{9A7AC22A-6BA5-4A66-AF99-B249975C61B0}" destId="{5E117F2B-ACBB-442C-A4F5-4FB504F54A57}" srcOrd="0" destOrd="0" presId="urn:microsoft.com/office/officeart/2005/8/layout/hierarchy4"/>
    <dgm:cxn modelId="{67F967CB-5CE1-4F73-B8A2-E84721352F38}" type="presParOf" srcId="{9A7AC22A-6BA5-4A66-AF99-B249975C61B0}" destId="{60648AE1-7349-4472-8C65-DDD6FE099F6B}" srcOrd="1" destOrd="0" presId="urn:microsoft.com/office/officeart/2005/8/layout/hierarchy4"/>
    <dgm:cxn modelId="{BACD5981-4E34-48E2-A966-67811B98B5A7}" type="presParOf" srcId="{9A7AC22A-6BA5-4A66-AF99-B249975C61B0}" destId="{739CE2A6-13C1-4B32-BEAF-619324FD257B}" srcOrd="2" destOrd="0" presId="urn:microsoft.com/office/officeart/2005/8/layout/hierarchy4"/>
    <dgm:cxn modelId="{8E008E81-7324-4836-ABF0-3F0A6A05588A}" type="presParOf" srcId="{739CE2A6-13C1-4B32-BEAF-619324FD257B}" destId="{0C345918-0DBF-4087-A6DF-3E4CE23F0CE9}" srcOrd="0" destOrd="0" presId="urn:microsoft.com/office/officeart/2005/8/layout/hierarchy4"/>
    <dgm:cxn modelId="{A569E177-F583-4918-9954-BF4B63FB6CFF}" type="presParOf" srcId="{0C345918-0DBF-4087-A6DF-3E4CE23F0CE9}" destId="{6EDEFBCD-040C-4F90-B212-83BA8079E41C}" srcOrd="0" destOrd="0" presId="urn:microsoft.com/office/officeart/2005/8/layout/hierarchy4"/>
    <dgm:cxn modelId="{D93BCF17-40F1-41C0-9F29-D9B5B8869A99}" type="presParOf" srcId="{0C345918-0DBF-4087-A6DF-3E4CE23F0CE9}" destId="{862E3CB7-DC0E-47D5-BEE4-022CD8B2F6AB}"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3BAC715-658C-4CC6-B725-DC5086642890}" type="doc">
      <dgm:prSet loTypeId="urn:microsoft.com/office/officeart/2005/8/layout/hProcess9" loCatId="process" qsTypeId="urn:microsoft.com/office/officeart/2005/8/quickstyle/simple1" qsCatId="simple" csTypeId="urn:microsoft.com/office/officeart/2005/8/colors/colorful1" csCatId="colorful" phldr="1"/>
      <dgm:spPr/>
      <dgm:t>
        <a:bodyPr/>
        <a:lstStyle/>
        <a:p>
          <a:endParaRPr lang="en-GB"/>
        </a:p>
      </dgm:t>
    </dgm:pt>
    <dgm:pt modelId="{02E8EFA2-4315-46DE-8B9A-634C15C195DA}">
      <dgm:prSet custT="1"/>
      <dgm:spPr/>
      <dgm:t>
        <a:bodyPr/>
        <a:lstStyle/>
        <a:p>
          <a:r>
            <a:rPr lang="pl-PL" sz="1700" dirty="0"/>
            <a:t>konsultacje z CUPT – AKK, ECF, część part B</a:t>
          </a:r>
          <a:endParaRPr lang="en-GB" sz="1700" dirty="0"/>
        </a:p>
      </dgm:t>
    </dgm:pt>
    <dgm:pt modelId="{C66B36A7-0F4F-475E-B5F3-F59A7B010CFB}" type="parTrans" cxnId="{E151F81D-3BEA-4613-8E9A-22DD081E465A}">
      <dgm:prSet/>
      <dgm:spPr/>
      <dgm:t>
        <a:bodyPr/>
        <a:lstStyle/>
        <a:p>
          <a:endParaRPr lang="en-GB"/>
        </a:p>
      </dgm:t>
    </dgm:pt>
    <dgm:pt modelId="{87484182-2551-4AE4-AFCA-0FB02D361489}" type="sibTrans" cxnId="{E151F81D-3BEA-4613-8E9A-22DD081E465A}">
      <dgm:prSet/>
      <dgm:spPr/>
      <dgm:t>
        <a:bodyPr/>
        <a:lstStyle/>
        <a:p>
          <a:endParaRPr lang="en-GB"/>
        </a:p>
      </dgm:t>
    </dgm:pt>
    <dgm:pt modelId="{0C1238B7-21BF-43B6-8B8B-53ECE7D60350}">
      <dgm:prSet custT="1"/>
      <dgm:spPr/>
      <dgm:t>
        <a:bodyPr/>
        <a:lstStyle/>
        <a:p>
          <a:r>
            <a:rPr lang="pl-PL" sz="1700" dirty="0"/>
            <a:t>konsultacje z właściwymi resortami (np. MI)</a:t>
          </a:r>
          <a:endParaRPr lang="en-GB" sz="1700" dirty="0"/>
        </a:p>
      </dgm:t>
    </dgm:pt>
    <dgm:pt modelId="{D8EB38B6-071F-4883-AA2F-FAB80138FE1E}" type="parTrans" cxnId="{91A560CF-6AF9-4ADF-867B-29BDD7D73AB1}">
      <dgm:prSet/>
      <dgm:spPr/>
      <dgm:t>
        <a:bodyPr/>
        <a:lstStyle/>
        <a:p>
          <a:endParaRPr lang="en-GB"/>
        </a:p>
      </dgm:t>
    </dgm:pt>
    <dgm:pt modelId="{6681FDCD-5DAE-4E2D-80B9-DAAF24475EF1}" type="sibTrans" cxnId="{91A560CF-6AF9-4ADF-867B-29BDD7D73AB1}">
      <dgm:prSet/>
      <dgm:spPr/>
      <dgm:t>
        <a:bodyPr/>
        <a:lstStyle/>
        <a:p>
          <a:endParaRPr lang="en-GB"/>
        </a:p>
      </dgm:t>
    </dgm:pt>
    <dgm:pt modelId="{A99BB5B5-E8CE-4BB3-A8B0-581027E23930}">
      <dgm:prSet custT="1"/>
      <dgm:spPr/>
      <dgm:t>
        <a:bodyPr/>
        <a:lstStyle/>
        <a:p>
          <a:r>
            <a:rPr lang="pl-PL" sz="1700" dirty="0"/>
            <a:t>przekazywanie propozycji uzupełnień, ew. dodatkowe konsultacje z CUPT i resortami</a:t>
          </a:r>
          <a:endParaRPr lang="en-GB" sz="1700" dirty="0"/>
        </a:p>
      </dgm:t>
    </dgm:pt>
    <dgm:pt modelId="{8D9FFF1E-3434-45D7-B578-9DD3D60AFF37}" type="parTrans" cxnId="{E408F85B-C4E8-4D3D-B90A-0AEAC8ECECFE}">
      <dgm:prSet/>
      <dgm:spPr/>
      <dgm:t>
        <a:bodyPr/>
        <a:lstStyle/>
        <a:p>
          <a:endParaRPr lang="en-GB"/>
        </a:p>
      </dgm:t>
    </dgm:pt>
    <dgm:pt modelId="{966B69A3-C504-4C30-BE86-6C4FA9183755}" type="sibTrans" cxnId="{E408F85B-C4E8-4D3D-B90A-0AEAC8ECECFE}">
      <dgm:prSet/>
      <dgm:spPr/>
      <dgm:t>
        <a:bodyPr/>
        <a:lstStyle/>
        <a:p>
          <a:endParaRPr lang="en-GB"/>
        </a:p>
      </dgm:t>
    </dgm:pt>
    <dgm:pt modelId="{AB9B6C85-C001-48B6-84CB-EFACA36707B9}">
      <dgm:prSet custT="1"/>
      <dgm:spPr/>
      <dgm:t>
        <a:bodyPr/>
        <a:lstStyle/>
        <a:p>
          <a:r>
            <a:rPr lang="pl-PL" sz="1700" dirty="0"/>
            <a:t>robocze uzgodnienia zmian w projekcie, ew. spotkania online</a:t>
          </a:r>
          <a:endParaRPr lang="en-GB" sz="1700" dirty="0"/>
        </a:p>
      </dgm:t>
    </dgm:pt>
    <dgm:pt modelId="{3B29D46E-4B47-4588-858D-3623B6740E8B}" type="parTrans" cxnId="{0EC66BFA-7C00-4B3E-81C4-F11AE124FD44}">
      <dgm:prSet/>
      <dgm:spPr/>
      <dgm:t>
        <a:bodyPr/>
        <a:lstStyle/>
        <a:p>
          <a:endParaRPr lang="en-GB"/>
        </a:p>
      </dgm:t>
    </dgm:pt>
    <dgm:pt modelId="{47663BBA-A57D-461C-9EAF-E9913443F003}" type="sibTrans" cxnId="{0EC66BFA-7C00-4B3E-81C4-F11AE124FD44}">
      <dgm:prSet/>
      <dgm:spPr/>
      <dgm:t>
        <a:bodyPr/>
        <a:lstStyle/>
        <a:p>
          <a:endParaRPr lang="en-GB"/>
        </a:p>
      </dgm:t>
    </dgm:pt>
    <dgm:pt modelId="{EDE96576-0FDF-4EDE-AFDE-3FA340AC2B05}">
      <dgm:prSet custT="1"/>
      <dgm:spPr/>
      <dgm:t>
        <a:bodyPr/>
        <a:lstStyle/>
        <a:p>
          <a:r>
            <a:rPr lang="pl-PL" sz="1700" dirty="0"/>
            <a:t>weryfikacja </a:t>
          </a:r>
          <a:r>
            <a:rPr lang="pl-PL" sz="1700" u="sng" dirty="0"/>
            <a:t>kompletności ostatecznej </a:t>
          </a:r>
          <a:r>
            <a:rPr lang="pl-PL" sz="1600" dirty="0"/>
            <a:t>dokumentacji </a:t>
          </a:r>
          <a:br>
            <a:rPr lang="pl-PL" sz="1700" dirty="0"/>
          </a:br>
          <a:r>
            <a:rPr lang="pl-PL" sz="1700" dirty="0"/>
            <a:t>(Portal)</a:t>
          </a:r>
          <a:endParaRPr lang="en-GB" sz="1700" dirty="0"/>
        </a:p>
      </dgm:t>
    </dgm:pt>
    <dgm:pt modelId="{1429A83B-C5D7-4A22-9D77-40F89E7F2AE2}" type="parTrans" cxnId="{D6030AF7-1A05-4761-8B9A-83ACAF072095}">
      <dgm:prSet/>
      <dgm:spPr/>
      <dgm:t>
        <a:bodyPr/>
        <a:lstStyle/>
        <a:p>
          <a:endParaRPr lang="en-GB"/>
        </a:p>
      </dgm:t>
    </dgm:pt>
    <dgm:pt modelId="{E82B448D-2C79-49EA-9BD7-A5358650E00E}" type="sibTrans" cxnId="{D6030AF7-1A05-4761-8B9A-83ACAF072095}">
      <dgm:prSet/>
      <dgm:spPr/>
      <dgm:t>
        <a:bodyPr/>
        <a:lstStyle/>
        <a:p>
          <a:endParaRPr lang="en-GB"/>
        </a:p>
      </dgm:t>
    </dgm:pt>
    <dgm:pt modelId="{018999FE-EA11-4B8F-812E-BD118C6D67EB}" type="pres">
      <dgm:prSet presAssocID="{73BAC715-658C-4CC6-B725-DC5086642890}" presName="CompostProcess" presStyleCnt="0">
        <dgm:presLayoutVars>
          <dgm:dir/>
          <dgm:resizeHandles val="exact"/>
        </dgm:presLayoutVars>
      </dgm:prSet>
      <dgm:spPr/>
    </dgm:pt>
    <dgm:pt modelId="{EA8CEE7C-9A68-49B0-9FC5-036BE465177D}" type="pres">
      <dgm:prSet presAssocID="{73BAC715-658C-4CC6-B725-DC5086642890}" presName="arrow" presStyleLbl="bgShp" presStyleIdx="0" presStyleCnt="1"/>
      <dgm:spPr/>
    </dgm:pt>
    <dgm:pt modelId="{BA67CCEE-F06C-4617-AA99-9BBBB671ED02}" type="pres">
      <dgm:prSet presAssocID="{73BAC715-658C-4CC6-B725-DC5086642890}" presName="linearProcess" presStyleCnt="0"/>
      <dgm:spPr/>
    </dgm:pt>
    <dgm:pt modelId="{7B5EB9FD-8DE1-4972-AB74-8E0CC1348CA4}" type="pres">
      <dgm:prSet presAssocID="{02E8EFA2-4315-46DE-8B9A-634C15C195DA}" presName="textNode" presStyleLbl="node1" presStyleIdx="0" presStyleCnt="5" custScaleX="132979" custScaleY="119863">
        <dgm:presLayoutVars>
          <dgm:bulletEnabled val="1"/>
        </dgm:presLayoutVars>
      </dgm:prSet>
      <dgm:spPr/>
    </dgm:pt>
    <dgm:pt modelId="{4C0EF198-DAA8-4A69-902C-42F12A993F30}" type="pres">
      <dgm:prSet presAssocID="{87484182-2551-4AE4-AFCA-0FB02D361489}" presName="sibTrans" presStyleCnt="0"/>
      <dgm:spPr/>
    </dgm:pt>
    <dgm:pt modelId="{0B802B10-EC2E-4BD2-B55E-59B3B5A8BF95}" type="pres">
      <dgm:prSet presAssocID="{0C1238B7-21BF-43B6-8B8B-53ECE7D60350}" presName="textNode" presStyleLbl="node1" presStyleIdx="1" presStyleCnt="5" custScaleX="132979" custScaleY="119863">
        <dgm:presLayoutVars>
          <dgm:bulletEnabled val="1"/>
        </dgm:presLayoutVars>
      </dgm:prSet>
      <dgm:spPr/>
    </dgm:pt>
    <dgm:pt modelId="{12A4784B-247C-44F8-A8C2-18B78C3C7A19}" type="pres">
      <dgm:prSet presAssocID="{6681FDCD-5DAE-4E2D-80B9-DAAF24475EF1}" presName="sibTrans" presStyleCnt="0"/>
      <dgm:spPr/>
    </dgm:pt>
    <dgm:pt modelId="{EDBB0F3A-F082-428F-A208-9A33515960E3}" type="pres">
      <dgm:prSet presAssocID="{A99BB5B5-E8CE-4BB3-A8B0-581027E23930}" presName="textNode" presStyleLbl="node1" presStyleIdx="2" presStyleCnt="5" custScaleX="167084" custScaleY="119863">
        <dgm:presLayoutVars>
          <dgm:bulletEnabled val="1"/>
        </dgm:presLayoutVars>
      </dgm:prSet>
      <dgm:spPr/>
    </dgm:pt>
    <dgm:pt modelId="{7D2BD927-D37A-4BB5-B8C6-4C205EBE7B6E}" type="pres">
      <dgm:prSet presAssocID="{966B69A3-C504-4C30-BE86-6C4FA9183755}" presName="sibTrans" presStyleCnt="0"/>
      <dgm:spPr/>
    </dgm:pt>
    <dgm:pt modelId="{06E51600-FE95-4482-AD68-837B0173B276}" type="pres">
      <dgm:prSet presAssocID="{AB9B6C85-C001-48B6-84CB-EFACA36707B9}" presName="textNode" presStyleLbl="node1" presStyleIdx="3" presStyleCnt="5" custScaleX="145297" custScaleY="119863">
        <dgm:presLayoutVars>
          <dgm:bulletEnabled val="1"/>
        </dgm:presLayoutVars>
      </dgm:prSet>
      <dgm:spPr/>
    </dgm:pt>
    <dgm:pt modelId="{FEB7ED9A-B71A-4001-9F08-4406CD8D0FDC}" type="pres">
      <dgm:prSet presAssocID="{47663BBA-A57D-461C-9EAF-E9913443F003}" presName="sibTrans" presStyleCnt="0"/>
      <dgm:spPr/>
    </dgm:pt>
    <dgm:pt modelId="{46462C81-DAFE-47D0-A5AA-A0E33C4A748B}" type="pres">
      <dgm:prSet presAssocID="{EDE96576-0FDF-4EDE-AFDE-3FA340AC2B05}" presName="textNode" presStyleLbl="node1" presStyleIdx="4" presStyleCnt="5" custScaleX="132979" custScaleY="119863">
        <dgm:presLayoutVars>
          <dgm:bulletEnabled val="1"/>
        </dgm:presLayoutVars>
      </dgm:prSet>
      <dgm:spPr/>
    </dgm:pt>
  </dgm:ptLst>
  <dgm:cxnLst>
    <dgm:cxn modelId="{0DEA3314-9B42-42C4-AB1D-82D3BC974885}" type="presOf" srcId="{73BAC715-658C-4CC6-B725-DC5086642890}" destId="{018999FE-EA11-4B8F-812E-BD118C6D67EB}" srcOrd="0" destOrd="0" presId="urn:microsoft.com/office/officeart/2005/8/layout/hProcess9"/>
    <dgm:cxn modelId="{E151F81D-3BEA-4613-8E9A-22DD081E465A}" srcId="{73BAC715-658C-4CC6-B725-DC5086642890}" destId="{02E8EFA2-4315-46DE-8B9A-634C15C195DA}" srcOrd="0" destOrd="0" parTransId="{C66B36A7-0F4F-475E-B5F3-F59A7B010CFB}" sibTransId="{87484182-2551-4AE4-AFCA-0FB02D361489}"/>
    <dgm:cxn modelId="{EB73211E-7211-45EE-883F-DC893A4AA21B}" type="presOf" srcId="{AB9B6C85-C001-48B6-84CB-EFACA36707B9}" destId="{06E51600-FE95-4482-AD68-837B0173B276}" srcOrd="0" destOrd="0" presId="urn:microsoft.com/office/officeart/2005/8/layout/hProcess9"/>
    <dgm:cxn modelId="{4D8FB12A-C412-4193-BD9A-40C92E5B47AC}" type="presOf" srcId="{EDE96576-0FDF-4EDE-AFDE-3FA340AC2B05}" destId="{46462C81-DAFE-47D0-A5AA-A0E33C4A748B}" srcOrd="0" destOrd="0" presId="urn:microsoft.com/office/officeart/2005/8/layout/hProcess9"/>
    <dgm:cxn modelId="{E408F85B-C4E8-4D3D-B90A-0AEAC8ECECFE}" srcId="{73BAC715-658C-4CC6-B725-DC5086642890}" destId="{A99BB5B5-E8CE-4BB3-A8B0-581027E23930}" srcOrd="2" destOrd="0" parTransId="{8D9FFF1E-3434-45D7-B578-9DD3D60AFF37}" sibTransId="{966B69A3-C504-4C30-BE86-6C4FA9183755}"/>
    <dgm:cxn modelId="{17424F45-D58C-4785-852B-64DD4E35B752}" type="presOf" srcId="{A99BB5B5-E8CE-4BB3-A8B0-581027E23930}" destId="{EDBB0F3A-F082-428F-A208-9A33515960E3}" srcOrd="0" destOrd="0" presId="urn:microsoft.com/office/officeart/2005/8/layout/hProcess9"/>
    <dgm:cxn modelId="{13CE41BC-6F25-44A2-9A2A-83186F0E74F4}" type="presOf" srcId="{02E8EFA2-4315-46DE-8B9A-634C15C195DA}" destId="{7B5EB9FD-8DE1-4972-AB74-8E0CC1348CA4}" srcOrd="0" destOrd="0" presId="urn:microsoft.com/office/officeart/2005/8/layout/hProcess9"/>
    <dgm:cxn modelId="{91A560CF-6AF9-4ADF-867B-29BDD7D73AB1}" srcId="{73BAC715-658C-4CC6-B725-DC5086642890}" destId="{0C1238B7-21BF-43B6-8B8B-53ECE7D60350}" srcOrd="1" destOrd="0" parTransId="{D8EB38B6-071F-4883-AA2F-FAB80138FE1E}" sibTransId="{6681FDCD-5DAE-4E2D-80B9-DAAF24475EF1}"/>
    <dgm:cxn modelId="{D6030AF7-1A05-4761-8B9A-83ACAF072095}" srcId="{73BAC715-658C-4CC6-B725-DC5086642890}" destId="{EDE96576-0FDF-4EDE-AFDE-3FA340AC2B05}" srcOrd="4" destOrd="0" parTransId="{1429A83B-C5D7-4A22-9D77-40F89E7F2AE2}" sibTransId="{E82B448D-2C79-49EA-9BD7-A5358650E00E}"/>
    <dgm:cxn modelId="{0EC66BFA-7C00-4B3E-81C4-F11AE124FD44}" srcId="{73BAC715-658C-4CC6-B725-DC5086642890}" destId="{AB9B6C85-C001-48B6-84CB-EFACA36707B9}" srcOrd="3" destOrd="0" parTransId="{3B29D46E-4B47-4588-858D-3623B6740E8B}" sibTransId="{47663BBA-A57D-461C-9EAF-E9913443F003}"/>
    <dgm:cxn modelId="{5788C9FC-6B23-4D72-A25F-38371E0D4CAD}" type="presOf" srcId="{0C1238B7-21BF-43B6-8B8B-53ECE7D60350}" destId="{0B802B10-EC2E-4BD2-B55E-59B3B5A8BF95}" srcOrd="0" destOrd="0" presId="urn:microsoft.com/office/officeart/2005/8/layout/hProcess9"/>
    <dgm:cxn modelId="{4CEEA036-3FFE-4EC4-991E-2AF2CA1BB4ED}" type="presParOf" srcId="{018999FE-EA11-4B8F-812E-BD118C6D67EB}" destId="{EA8CEE7C-9A68-49B0-9FC5-036BE465177D}" srcOrd="0" destOrd="0" presId="urn:microsoft.com/office/officeart/2005/8/layout/hProcess9"/>
    <dgm:cxn modelId="{65A0E31F-1E87-49D9-951C-07977C558735}" type="presParOf" srcId="{018999FE-EA11-4B8F-812E-BD118C6D67EB}" destId="{BA67CCEE-F06C-4617-AA99-9BBBB671ED02}" srcOrd="1" destOrd="0" presId="urn:microsoft.com/office/officeart/2005/8/layout/hProcess9"/>
    <dgm:cxn modelId="{AABF8688-C43C-4D42-BD7C-3D1672EB4D98}" type="presParOf" srcId="{BA67CCEE-F06C-4617-AA99-9BBBB671ED02}" destId="{7B5EB9FD-8DE1-4972-AB74-8E0CC1348CA4}" srcOrd="0" destOrd="0" presId="urn:microsoft.com/office/officeart/2005/8/layout/hProcess9"/>
    <dgm:cxn modelId="{7C945838-2759-4EEB-913D-C09B33E7B094}" type="presParOf" srcId="{BA67CCEE-F06C-4617-AA99-9BBBB671ED02}" destId="{4C0EF198-DAA8-4A69-902C-42F12A993F30}" srcOrd="1" destOrd="0" presId="urn:microsoft.com/office/officeart/2005/8/layout/hProcess9"/>
    <dgm:cxn modelId="{0196D1FB-7CF3-4894-956B-6C598BFB51A8}" type="presParOf" srcId="{BA67CCEE-F06C-4617-AA99-9BBBB671ED02}" destId="{0B802B10-EC2E-4BD2-B55E-59B3B5A8BF95}" srcOrd="2" destOrd="0" presId="urn:microsoft.com/office/officeart/2005/8/layout/hProcess9"/>
    <dgm:cxn modelId="{84D94AF4-1E19-4331-9146-15D07FF605CC}" type="presParOf" srcId="{BA67CCEE-F06C-4617-AA99-9BBBB671ED02}" destId="{12A4784B-247C-44F8-A8C2-18B78C3C7A19}" srcOrd="3" destOrd="0" presId="urn:microsoft.com/office/officeart/2005/8/layout/hProcess9"/>
    <dgm:cxn modelId="{EA3648B7-3D63-4FB9-BF6D-D1FAEFAE95A5}" type="presParOf" srcId="{BA67CCEE-F06C-4617-AA99-9BBBB671ED02}" destId="{EDBB0F3A-F082-428F-A208-9A33515960E3}" srcOrd="4" destOrd="0" presId="urn:microsoft.com/office/officeart/2005/8/layout/hProcess9"/>
    <dgm:cxn modelId="{9AB34E8B-85CB-41B6-8076-FB448385FE64}" type="presParOf" srcId="{BA67CCEE-F06C-4617-AA99-9BBBB671ED02}" destId="{7D2BD927-D37A-4BB5-B8C6-4C205EBE7B6E}" srcOrd="5" destOrd="0" presId="urn:microsoft.com/office/officeart/2005/8/layout/hProcess9"/>
    <dgm:cxn modelId="{97BA9C5D-4FD4-43E4-B946-0533062865D6}" type="presParOf" srcId="{BA67CCEE-F06C-4617-AA99-9BBBB671ED02}" destId="{06E51600-FE95-4482-AD68-837B0173B276}" srcOrd="6" destOrd="0" presId="urn:microsoft.com/office/officeart/2005/8/layout/hProcess9"/>
    <dgm:cxn modelId="{333325B9-D4F1-41D4-B00E-FE2CC4B94DA0}" type="presParOf" srcId="{BA67CCEE-F06C-4617-AA99-9BBBB671ED02}" destId="{FEB7ED9A-B71A-4001-9F08-4406CD8D0FDC}" srcOrd="7" destOrd="0" presId="urn:microsoft.com/office/officeart/2005/8/layout/hProcess9"/>
    <dgm:cxn modelId="{3379582E-53E7-49BD-A4AA-472735A899DA}" type="presParOf" srcId="{BA67CCEE-F06C-4617-AA99-9BBBB671ED02}" destId="{46462C81-DAFE-47D0-A5AA-A0E33C4A748B}"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DF9E508-4488-40A8-B64D-2E861716BC5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pl-PL"/>
        </a:p>
      </dgm:t>
    </dgm:pt>
    <dgm:pt modelId="{7B2775B1-3E87-4EC4-BCB5-EA5707EA0238}">
      <dgm:prSet phldrT="[Tekst]"/>
      <dgm:spPr/>
      <dgm:t>
        <a:bodyPr/>
        <a:lstStyle/>
        <a:p>
          <a:r>
            <a:rPr lang="pl-PL" dirty="0"/>
            <a:t>Projekty infrastrukturalne w ramach sieci bazowej i kompleksowej TEN-T </a:t>
          </a:r>
        </a:p>
      </dgm:t>
    </dgm:pt>
    <dgm:pt modelId="{FEB0183B-49E1-4603-BE8E-9A72B6512D67}" type="parTrans" cxnId="{42BC5C41-68C9-4FA7-9D8C-DD8EC9641472}">
      <dgm:prSet/>
      <dgm:spPr/>
      <dgm:t>
        <a:bodyPr/>
        <a:lstStyle/>
        <a:p>
          <a:endParaRPr lang="pl-PL"/>
        </a:p>
      </dgm:t>
    </dgm:pt>
    <dgm:pt modelId="{45922C1D-710E-4B5B-BE84-1130033ECDDC}" type="sibTrans" cxnId="{42BC5C41-68C9-4FA7-9D8C-DD8EC9641472}">
      <dgm:prSet/>
      <dgm:spPr/>
      <dgm:t>
        <a:bodyPr/>
        <a:lstStyle/>
        <a:p>
          <a:endParaRPr lang="pl-PL"/>
        </a:p>
      </dgm:t>
    </dgm:pt>
    <dgm:pt modelId="{9DA71BDD-F14C-4F8F-ACA0-51E74E185169}">
      <dgm:prSet phldrT="[Tekst]" custT="1"/>
      <dgm:spPr/>
      <dgm:t>
        <a:bodyPr/>
        <a:lstStyle/>
        <a:p>
          <a:r>
            <a:rPr lang="pl-PL" sz="1600" dirty="0"/>
            <a:t>koleje</a:t>
          </a:r>
        </a:p>
      </dgm:t>
    </dgm:pt>
    <dgm:pt modelId="{17B4EE13-9AE6-4BBA-A0B4-489AF65A3447}" type="parTrans" cxnId="{1D72DD0A-2718-43AB-83A9-7D5E81E5FFE8}">
      <dgm:prSet/>
      <dgm:spPr/>
      <dgm:t>
        <a:bodyPr/>
        <a:lstStyle/>
        <a:p>
          <a:endParaRPr lang="pl-PL"/>
        </a:p>
      </dgm:t>
    </dgm:pt>
    <dgm:pt modelId="{1DFE5572-E255-4A2F-A83C-32A8B890154D}" type="sibTrans" cxnId="{1D72DD0A-2718-43AB-83A9-7D5E81E5FFE8}">
      <dgm:prSet/>
      <dgm:spPr/>
      <dgm:t>
        <a:bodyPr/>
        <a:lstStyle/>
        <a:p>
          <a:endParaRPr lang="pl-PL"/>
        </a:p>
      </dgm:t>
    </dgm:pt>
    <dgm:pt modelId="{CB322EED-5578-4047-84D7-DDB4296921ED}">
      <dgm:prSet phldrT="[Tekst]"/>
      <dgm:spPr/>
      <dgm:t>
        <a:bodyPr/>
        <a:lstStyle/>
        <a:p>
          <a:r>
            <a:rPr lang="pl-PL" dirty="0"/>
            <a:t>Inteligentne aplikacje dla transportu </a:t>
          </a:r>
        </a:p>
      </dgm:t>
    </dgm:pt>
    <dgm:pt modelId="{3F4007E8-5B0B-4BD1-BD4E-C4B64F760580}" type="parTrans" cxnId="{4B0A9D6A-8EDC-48A6-AAA4-256F8E7977C2}">
      <dgm:prSet/>
      <dgm:spPr/>
      <dgm:t>
        <a:bodyPr/>
        <a:lstStyle/>
        <a:p>
          <a:endParaRPr lang="pl-PL"/>
        </a:p>
      </dgm:t>
    </dgm:pt>
    <dgm:pt modelId="{055CC0AA-B05F-4A85-AD72-BEA4618EB1FB}" type="sibTrans" cxnId="{4B0A9D6A-8EDC-48A6-AAA4-256F8E7977C2}">
      <dgm:prSet/>
      <dgm:spPr/>
      <dgm:t>
        <a:bodyPr/>
        <a:lstStyle/>
        <a:p>
          <a:endParaRPr lang="pl-PL"/>
        </a:p>
      </dgm:t>
    </dgm:pt>
    <dgm:pt modelId="{92466725-EC6D-4AF2-A2AC-808D72E39137}">
      <dgm:prSet phldrT="[Tekst]" custT="1"/>
      <dgm:spPr/>
      <dgm:t>
        <a:bodyPr/>
        <a:lstStyle/>
        <a:p>
          <a:r>
            <a:rPr lang="pl-PL" sz="1600" dirty="0"/>
            <a:t>ERTMS</a:t>
          </a:r>
        </a:p>
      </dgm:t>
    </dgm:pt>
    <dgm:pt modelId="{01C4780A-9747-4603-AC87-C641C2169F3A}" type="parTrans" cxnId="{3516265B-FD30-42D7-B631-403FE3DCB956}">
      <dgm:prSet/>
      <dgm:spPr/>
      <dgm:t>
        <a:bodyPr/>
        <a:lstStyle/>
        <a:p>
          <a:endParaRPr lang="pl-PL"/>
        </a:p>
      </dgm:t>
    </dgm:pt>
    <dgm:pt modelId="{679915AC-C751-4ACC-8EAC-56716381D6C4}" type="sibTrans" cxnId="{3516265B-FD30-42D7-B631-403FE3DCB956}">
      <dgm:prSet/>
      <dgm:spPr/>
      <dgm:t>
        <a:bodyPr/>
        <a:lstStyle/>
        <a:p>
          <a:endParaRPr lang="pl-PL"/>
        </a:p>
      </dgm:t>
    </dgm:pt>
    <dgm:pt modelId="{ED6D6350-4298-41EC-BC0F-9936045506E7}">
      <dgm:prSet phldrT="[Tekst]" custT="1"/>
      <dgm:spPr/>
      <dgm:t>
        <a:bodyPr/>
        <a:lstStyle/>
        <a:p>
          <a:r>
            <a:rPr lang="pl-PL" sz="1600" dirty="0"/>
            <a:t>śródlądowe drogi wodne</a:t>
          </a:r>
        </a:p>
      </dgm:t>
    </dgm:pt>
    <dgm:pt modelId="{B503617E-0A88-468A-9433-88B70753EBE7}" type="parTrans" cxnId="{A8BAC507-B542-4C2D-97E9-07FD8D8F495F}">
      <dgm:prSet/>
      <dgm:spPr/>
      <dgm:t>
        <a:bodyPr/>
        <a:lstStyle/>
        <a:p>
          <a:endParaRPr lang="pl-PL"/>
        </a:p>
      </dgm:t>
    </dgm:pt>
    <dgm:pt modelId="{8E82E371-B878-494A-9804-52D165875B80}" type="sibTrans" cxnId="{A8BAC507-B542-4C2D-97E9-07FD8D8F495F}">
      <dgm:prSet/>
      <dgm:spPr/>
      <dgm:t>
        <a:bodyPr/>
        <a:lstStyle/>
        <a:p>
          <a:endParaRPr lang="pl-PL"/>
        </a:p>
      </dgm:t>
    </dgm:pt>
    <dgm:pt modelId="{8BB85194-E35D-4D8D-9A54-08ABB94142DE}">
      <dgm:prSet phldrT="[Tekst]" custT="1"/>
      <dgm:spPr/>
      <dgm:t>
        <a:bodyPr/>
        <a:lstStyle/>
        <a:p>
          <a:r>
            <a:rPr lang="pl-PL" sz="1600" dirty="0"/>
            <a:t>porty morskie i śródlądowe</a:t>
          </a:r>
        </a:p>
      </dgm:t>
    </dgm:pt>
    <dgm:pt modelId="{01733F04-A4FD-4964-97B7-09317BE84D6D}" type="parTrans" cxnId="{FA7EA894-DA4E-4DEA-A734-F385E5EACF14}">
      <dgm:prSet/>
      <dgm:spPr/>
      <dgm:t>
        <a:bodyPr/>
        <a:lstStyle/>
        <a:p>
          <a:endParaRPr lang="pl-PL"/>
        </a:p>
      </dgm:t>
    </dgm:pt>
    <dgm:pt modelId="{5FE396D5-803B-4E26-BA88-2DF17A078229}" type="sibTrans" cxnId="{FA7EA894-DA4E-4DEA-A734-F385E5EACF14}">
      <dgm:prSet/>
      <dgm:spPr/>
      <dgm:t>
        <a:bodyPr/>
        <a:lstStyle/>
        <a:p>
          <a:endParaRPr lang="pl-PL"/>
        </a:p>
      </dgm:t>
    </dgm:pt>
    <dgm:pt modelId="{CEEA93F8-642A-49AB-815A-D0A109D3C011}">
      <dgm:prSet phldrT="[Tekst]" custT="1"/>
      <dgm:spPr/>
      <dgm:t>
        <a:bodyPr/>
        <a:lstStyle/>
        <a:p>
          <a:r>
            <a:rPr lang="pl-PL" sz="1600" dirty="0"/>
            <a:t>drogi</a:t>
          </a:r>
        </a:p>
      </dgm:t>
    </dgm:pt>
    <dgm:pt modelId="{214BEF02-C894-4F7D-B483-E7BC05F106E9}" type="parTrans" cxnId="{76F60A7A-DAB7-46D8-A15F-519E8FCF5A0A}">
      <dgm:prSet/>
      <dgm:spPr/>
      <dgm:t>
        <a:bodyPr/>
        <a:lstStyle/>
        <a:p>
          <a:endParaRPr lang="pl-PL"/>
        </a:p>
      </dgm:t>
    </dgm:pt>
    <dgm:pt modelId="{EB510375-4E87-42BD-89B3-D5EA0C5D5441}" type="sibTrans" cxnId="{76F60A7A-DAB7-46D8-A15F-519E8FCF5A0A}">
      <dgm:prSet/>
      <dgm:spPr/>
      <dgm:t>
        <a:bodyPr/>
        <a:lstStyle/>
        <a:p>
          <a:endParaRPr lang="pl-PL"/>
        </a:p>
      </dgm:t>
    </dgm:pt>
    <dgm:pt modelId="{067859D2-C46E-4D8A-8150-D7CC66D797FA}">
      <dgm:prSet phldrT="[Tekst]" custT="1"/>
      <dgm:spPr/>
      <dgm:t>
        <a:bodyPr/>
        <a:lstStyle/>
        <a:p>
          <a:r>
            <a:rPr lang="pl-PL" sz="1600" dirty="0"/>
            <a:t>terminale drogowo – kolejowe</a:t>
          </a:r>
        </a:p>
      </dgm:t>
    </dgm:pt>
    <dgm:pt modelId="{97DF7EE1-E25D-4E2A-936B-872749A4C810}" type="parTrans" cxnId="{ABFE3A1A-A9E7-48C8-956A-DC6BCBCE3252}">
      <dgm:prSet/>
      <dgm:spPr/>
      <dgm:t>
        <a:bodyPr/>
        <a:lstStyle/>
        <a:p>
          <a:endParaRPr lang="pl-PL"/>
        </a:p>
      </dgm:t>
    </dgm:pt>
    <dgm:pt modelId="{1B81ABE6-F88A-4A9F-9A04-6602F13E3E27}" type="sibTrans" cxnId="{ABFE3A1A-A9E7-48C8-956A-DC6BCBCE3252}">
      <dgm:prSet/>
      <dgm:spPr/>
      <dgm:t>
        <a:bodyPr/>
        <a:lstStyle/>
        <a:p>
          <a:endParaRPr lang="pl-PL"/>
        </a:p>
      </dgm:t>
    </dgm:pt>
    <dgm:pt modelId="{316B7156-971A-4F4C-A2A9-B39B9876AE3D}">
      <dgm:prSet phldrT="[Tekst]" custT="1"/>
      <dgm:spPr/>
      <dgm:t>
        <a:bodyPr/>
        <a:lstStyle/>
        <a:p>
          <a:r>
            <a:rPr lang="pl-PL" sz="1600" dirty="0"/>
            <a:t> multimodalne platformy logistyczne</a:t>
          </a:r>
        </a:p>
      </dgm:t>
    </dgm:pt>
    <dgm:pt modelId="{D9733126-82CC-4D97-9C8D-9D62C68966D9}" type="parTrans" cxnId="{9141C2BD-BD2D-4126-B1A5-596135D0E69E}">
      <dgm:prSet/>
      <dgm:spPr/>
      <dgm:t>
        <a:bodyPr/>
        <a:lstStyle/>
        <a:p>
          <a:endParaRPr lang="pl-PL"/>
        </a:p>
      </dgm:t>
    </dgm:pt>
    <dgm:pt modelId="{902BC80E-1BFE-4DB0-91CC-6D781F694E47}" type="sibTrans" cxnId="{9141C2BD-BD2D-4126-B1A5-596135D0E69E}">
      <dgm:prSet/>
      <dgm:spPr/>
      <dgm:t>
        <a:bodyPr/>
        <a:lstStyle/>
        <a:p>
          <a:endParaRPr lang="pl-PL"/>
        </a:p>
      </dgm:t>
    </dgm:pt>
    <dgm:pt modelId="{8FBB1B9E-3444-4730-9E43-C61ABDFCF12C}">
      <dgm:prSet phldrT="[Tekst]" custT="1"/>
      <dgm:spPr/>
      <dgm:t>
        <a:bodyPr/>
        <a:lstStyle/>
        <a:p>
          <a:r>
            <a:rPr lang="pl-PL" sz="1600" dirty="0"/>
            <a:t>ITS</a:t>
          </a:r>
        </a:p>
      </dgm:t>
    </dgm:pt>
    <dgm:pt modelId="{B678CB40-6094-42E9-8309-D05276651DD0}" type="parTrans" cxnId="{883FAFD8-D585-4A25-816C-DB9D10B321E8}">
      <dgm:prSet/>
      <dgm:spPr/>
      <dgm:t>
        <a:bodyPr/>
        <a:lstStyle/>
        <a:p>
          <a:endParaRPr lang="pl-PL"/>
        </a:p>
      </dgm:t>
    </dgm:pt>
    <dgm:pt modelId="{9B712F97-73ED-4AF4-8FD2-75B33DB5CAA5}" type="sibTrans" cxnId="{883FAFD8-D585-4A25-816C-DB9D10B321E8}">
      <dgm:prSet/>
      <dgm:spPr/>
      <dgm:t>
        <a:bodyPr/>
        <a:lstStyle/>
        <a:p>
          <a:endParaRPr lang="pl-PL"/>
        </a:p>
      </dgm:t>
    </dgm:pt>
    <dgm:pt modelId="{032528FB-A224-481F-BC27-F16C8346A367}">
      <dgm:prSet phldrT="[Tekst]" custT="1"/>
      <dgm:spPr/>
      <dgm:t>
        <a:bodyPr/>
        <a:lstStyle/>
        <a:p>
          <a:r>
            <a:rPr lang="pl-PL" sz="1600" dirty="0"/>
            <a:t>SESAR</a:t>
          </a:r>
        </a:p>
      </dgm:t>
    </dgm:pt>
    <dgm:pt modelId="{C9F5C487-B00D-4A4C-8D75-2A1BE374D005}" type="parTrans" cxnId="{00D20600-6ACE-40AB-B5B9-D8F547B10249}">
      <dgm:prSet/>
      <dgm:spPr/>
      <dgm:t>
        <a:bodyPr/>
        <a:lstStyle/>
        <a:p>
          <a:endParaRPr lang="pl-PL"/>
        </a:p>
      </dgm:t>
    </dgm:pt>
    <dgm:pt modelId="{938FB980-557C-4239-9A04-8F163F23EA3E}" type="sibTrans" cxnId="{00D20600-6ACE-40AB-B5B9-D8F547B10249}">
      <dgm:prSet/>
      <dgm:spPr/>
      <dgm:t>
        <a:bodyPr/>
        <a:lstStyle/>
        <a:p>
          <a:endParaRPr lang="pl-PL"/>
        </a:p>
      </dgm:t>
    </dgm:pt>
    <dgm:pt modelId="{150380FE-1511-4E73-98CE-DA0E4BD90C2D}">
      <dgm:prSet phldrT="[Tekst]" custT="1"/>
      <dgm:spPr/>
      <dgm:t>
        <a:bodyPr/>
        <a:lstStyle/>
        <a:p>
          <a:r>
            <a:rPr lang="pl-PL" sz="1600" dirty="0"/>
            <a:t>RIS </a:t>
          </a:r>
        </a:p>
      </dgm:t>
    </dgm:pt>
    <dgm:pt modelId="{DA2DBA26-5E3A-41BA-BBB0-58D9A894B11E}" type="parTrans" cxnId="{D6218F7B-7DA9-4837-B599-A196CBCA6678}">
      <dgm:prSet/>
      <dgm:spPr/>
      <dgm:t>
        <a:bodyPr/>
        <a:lstStyle/>
        <a:p>
          <a:endParaRPr lang="pl-PL"/>
        </a:p>
      </dgm:t>
    </dgm:pt>
    <dgm:pt modelId="{2FB31AB3-19CA-41AA-8454-46481E6A3F44}" type="sibTrans" cxnId="{D6218F7B-7DA9-4837-B599-A196CBCA6678}">
      <dgm:prSet/>
      <dgm:spPr/>
      <dgm:t>
        <a:bodyPr/>
        <a:lstStyle/>
        <a:p>
          <a:endParaRPr lang="pl-PL"/>
        </a:p>
      </dgm:t>
    </dgm:pt>
    <dgm:pt modelId="{C0AFEE7A-4375-474F-A2A6-72DA52A1F7E9}" type="pres">
      <dgm:prSet presAssocID="{6DF9E508-4488-40A8-B64D-2E861716BC53}" presName="Name0" presStyleCnt="0">
        <dgm:presLayoutVars>
          <dgm:dir/>
          <dgm:animLvl val="lvl"/>
          <dgm:resizeHandles val="exact"/>
        </dgm:presLayoutVars>
      </dgm:prSet>
      <dgm:spPr/>
    </dgm:pt>
    <dgm:pt modelId="{34C8717A-1AD5-467C-9003-6663A76C8426}" type="pres">
      <dgm:prSet presAssocID="{7B2775B1-3E87-4EC4-BCB5-EA5707EA0238}" presName="linNode" presStyleCnt="0"/>
      <dgm:spPr/>
    </dgm:pt>
    <dgm:pt modelId="{12DC80DA-026F-4FE4-867C-6DC1575FE213}" type="pres">
      <dgm:prSet presAssocID="{7B2775B1-3E87-4EC4-BCB5-EA5707EA0238}" presName="parentText" presStyleLbl="node1" presStyleIdx="0" presStyleCnt="2" custScaleX="117528">
        <dgm:presLayoutVars>
          <dgm:chMax val="1"/>
          <dgm:bulletEnabled val="1"/>
        </dgm:presLayoutVars>
      </dgm:prSet>
      <dgm:spPr/>
    </dgm:pt>
    <dgm:pt modelId="{F4D658EF-E4BE-401A-B63F-62232D4B6630}" type="pres">
      <dgm:prSet presAssocID="{7B2775B1-3E87-4EC4-BCB5-EA5707EA0238}" presName="descendantText" presStyleLbl="alignAccFollowNode1" presStyleIdx="0" presStyleCnt="2">
        <dgm:presLayoutVars>
          <dgm:bulletEnabled val="1"/>
        </dgm:presLayoutVars>
      </dgm:prSet>
      <dgm:spPr/>
    </dgm:pt>
    <dgm:pt modelId="{F0A9AE3F-C551-4BA0-BC20-AE69A12C2BC8}" type="pres">
      <dgm:prSet presAssocID="{45922C1D-710E-4B5B-BE84-1130033ECDDC}" presName="sp" presStyleCnt="0"/>
      <dgm:spPr/>
    </dgm:pt>
    <dgm:pt modelId="{BE8C63B0-6DD8-497A-963D-A3F83AD2831A}" type="pres">
      <dgm:prSet presAssocID="{CB322EED-5578-4047-84D7-DDB4296921ED}" presName="linNode" presStyleCnt="0"/>
      <dgm:spPr/>
    </dgm:pt>
    <dgm:pt modelId="{A4D389C0-5474-40F4-8B80-E0425B0CEF96}" type="pres">
      <dgm:prSet presAssocID="{CB322EED-5578-4047-84D7-DDB4296921ED}" presName="parentText" presStyleLbl="node1" presStyleIdx="1" presStyleCnt="2" custScaleX="119573">
        <dgm:presLayoutVars>
          <dgm:chMax val="1"/>
          <dgm:bulletEnabled val="1"/>
        </dgm:presLayoutVars>
      </dgm:prSet>
      <dgm:spPr/>
    </dgm:pt>
    <dgm:pt modelId="{9916F909-ED87-4796-91AD-F82B42D3459C}" type="pres">
      <dgm:prSet presAssocID="{CB322EED-5578-4047-84D7-DDB4296921ED}" presName="descendantText" presStyleLbl="alignAccFollowNode1" presStyleIdx="1" presStyleCnt="2">
        <dgm:presLayoutVars>
          <dgm:bulletEnabled val="1"/>
        </dgm:presLayoutVars>
      </dgm:prSet>
      <dgm:spPr/>
    </dgm:pt>
  </dgm:ptLst>
  <dgm:cxnLst>
    <dgm:cxn modelId="{00D20600-6ACE-40AB-B5B9-D8F547B10249}" srcId="{CB322EED-5578-4047-84D7-DDB4296921ED}" destId="{032528FB-A224-481F-BC27-F16C8346A367}" srcOrd="2" destOrd="0" parTransId="{C9F5C487-B00D-4A4C-8D75-2A1BE374D005}" sibTransId="{938FB980-557C-4239-9A04-8F163F23EA3E}"/>
    <dgm:cxn modelId="{A8BAC507-B542-4C2D-97E9-07FD8D8F495F}" srcId="{7B2775B1-3E87-4EC4-BCB5-EA5707EA0238}" destId="{ED6D6350-4298-41EC-BC0F-9936045506E7}" srcOrd="1" destOrd="0" parTransId="{B503617E-0A88-468A-9433-88B70753EBE7}" sibTransId="{8E82E371-B878-494A-9804-52D165875B80}"/>
    <dgm:cxn modelId="{1D72DD0A-2718-43AB-83A9-7D5E81E5FFE8}" srcId="{7B2775B1-3E87-4EC4-BCB5-EA5707EA0238}" destId="{9DA71BDD-F14C-4F8F-ACA0-51E74E185169}" srcOrd="0" destOrd="0" parTransId="{17B4EE13-9AE6-4BBA-A0B4-489AF65A3447}" sibTransId="{1DFE5572-E255-4A2F-A83C-32A8B890154D}"/>
    <dgm:cxn modelId="{18F6380B-6D51-4589-AA70-318084AB6ADF}" type="presOf" srcId="{150380FE-1511-4E73-98CE-DA0E4BD90C2D}" destId="{9916F909-ED87-4796-91AD-F82B42D3459C}" srcOrd="0" destOrd="3" presId="urn:microsoft.com/office/officeart/2005/8/layout/vList5"/>
    <dgm:cxn modelId="{28F0E412-DBB6-4C29-87D5-C4B5ACBBD9E5}" type="presOf" srcId="{7B2775B1-3E87-4EC4-BCB5-EA5707EA0238}" destId="{12DC80DA-026F-4FE4-867C-6DC1575FE213}" srcOrd="0" destOrd="0" presId="urn:microsoft.com/office/officeart/2005/8/layout/vList5"/>
    <dgm:cxn modelId="{13BE0B17-ECA4-49BD-8B5F-7B245754E87E}" type="presOf" srcId="{316B7156-971A-4F4C-A2A9-B39B9876AE3D}" destId="{F4D658EF-E4BE-401A-B63F-62232D4B6630}" srcOrd="0" destOrd="5" presId="urn:microsoft.com/office/officeart/2005/8/layout/vList5"/>
    <dgm:cxn modelId="{ABFE3A1A-A9E7-48C8-956A-DC6BCBCE3252}" srcId="{7B2775B1-3E87-4EC4-BCB5-EA5707EA0238}" destId="{067859D2-C46E-4D8A-8150-D7CC66D797FA}" srcOrd="4" destOrd="0" parTransId="{97DF7EE1-E25D-4E2A-936B-872749A4C810}" sibTransId="{1B81ABE6-F88A-4A9F-9A04-6602F13E3E27}"/>
    <dgm:cxn modelId="{0C430020-0819-4F7E-8E6C-0552D38345AF}" type="presOf" srcId="{8FBB1B9E-3444-4730-9E43-C61ABDFCF12C}" destId="{9916F909-ED87-4796-91AD-F82B42D3459C}" srcOrd="0" destOrd="1" presId="urn:microsoft.com/office/officeart/2005/8/layout/vList5"/>
    <dgm:cxn modelId="{BE5D3C22-E23D-4777-8FCA-E89FE8E4319B}" type="presOf" srcId="{ED6D6350-4298-41EC-BC0F-9936045506E7}" destId="{F4D658EF-E4BE-401A-B63F-62232D4B6630}" srcOrd="0" destOrd="1" presId="urn:microsoft.com/office/officeart/2005/8/layout/vList5"/>
    <dgm:cxn modelId="{3516265B-FD30-42D7-B631-403FE3DCB956}" srcId="{CB322EED-5578-4047-84D7-DDB4296921ED}" destId="{92466725-EC6D-4AF2-A2AC-808D72E39137}" srcOrd="0" destOrd="0" parTransId="{01C4780A-9747-4603-AC87-C641C2169F3A}" sibTransId="{679915AC-C751-4ACC-8EAC-56716381D6C4}"/>
    <dgm:cxn modelId="{42BC5C41-68C9-4FA7-9D8C-DD8EC9641472}" srcId="{6DF9E508-4488-40A8-B64D-2E861716BC53}" destId="{7B2775B1-3E87-4EC4-BCB5-EA5707EA0238}" srcOrd="0" destOrd="0" parTransId="{FEB0183B-49E1-4603-BE8E-9A72B6512D67}" sibTransId="{45922C1D-710E-4B5B-BE84-1130033ECDDC}"/>
    <dgm:cxn modelId="{49C67E69-BE15-4489-AE03-F57295056F2B}" type="presOf" srcId="{CEEA93F8-642A-49AB-815A-D0A109D3C011}" destId="{F4D658EF-E4BE-401A-B63F-62232D4B6630}" srcOrd="0" destOrd="3" presId="urn:microsoft.com/office/officeart/2005/8/layout/vList5"/>
    <dgm:cxn modelId="{4B0A9D6A-8EDC-48A6-AAA4-256F8E7977C2}" srcId="{6DF9E508-4488-40A8-B64D-2E861716BC53}" destId="{CB322EED-5578-4047-84D7-DDB4296921ED}" srcOrd="1" destOrd="0" parTransId="{3F4007E8-5B0B-4BD1-BD4E-C4B64F760580}" sibTransId="{055CC0AA-B05F-4A85-AD72-BEA4618EB1FB}"/>
    <dgm:cxn modelId="{BA7E7576-86B0-4F51-A8DB-4A94BA3147D6}" type="presOf" srcId="{032528FB-A224-481F-BC27-F16C8346A367}" destId="{9916F909-ED87-4796-91AD-F82B42D3459C}" srcOrd="0" destOrd="2" presId="urn:microsoft.com/office/officeart/2005/8/layout/vList5"/>
    <dgm:cxn modelId="{76F60A7A-DAB7-46D8-A15F-519E8FCF5A0A}" srcId="{7B2775B1-3E87-4EC4-BCB5-EA5707EA0238}" destId="{CEEA93F8-642A-49AB-815A-D0A109D3C011}" srcOrd="3" destOrd="0" parTransId="{214BEF02-C894-4F7D-B483-E7BC05F106E9}" sibTransId="{EB510375-4E87-42BD-89B3-D5EA0C5D5441}"/>
    <dgm:cxn modelId="{D6218F7B-7DA9-4837-B599-A196CBCA6678}" srcId="{CB322EED-5578-4047-84D7-DDB4296921ED}" destId="{150380FE-1511-4E73-98CE-DA0E4BD90C2D}" srcOrd="3" destOrd="0" parTransId="{DA2DBA26-5E3A-41BA-BBB0-58D9A894B11E}" sibTransId="{2FB31AB3-19CA-41AA-8454-46481E6A3F44}"/>
    <dgm:cxn modelId="{E2D99483-AD7A-4AFA-A289-7E80B98C4E1F}" type="presOf" srcId="{9DA71BDD-F14C-4F8F-ACA0-51E74E185169}" destId="{F4D658EF-E4BE-401A-B63F-62232D4B6630}" srcOrd="0" destOrd="0" presId="urn:microsoft.com/office/officeart/2005/8/layout/vList5"/>
    <dgm:cxn modelId="{FB6A858F-4087-4085-9D0B-E33BC5A4C168}" type="presOf" srcId="{8BB85194-E35D-4D8D-9A54-08ABB94142DE}" destId="{F4D658EF-E4BE-401A-B63F-62232D4B6630}" srcOrd="0" destOrd="2" presId="urn:microsoft.com/office/officeart/2005/8/layout/vList5"/>
    <dgm:cxn modelId="{5670BD92-1DA3-43B7-8BA6-33369B08B2E7}" type="presOf" srcId="{067859D2-C46E-4D8A-8150-D7CC66D797FA}" destId="{F4D658EF-E4BE-401A-B63F-62232D4B6630}" srcOrd="0" destOrd="4" presId="urn:microsoft.com/office/officeart/2005/8/layout/vList5"/>
    <dgm:cxn modelId="{FA7EA894-DA4E-4DEA-A734-F385E5EACF14}" srcId="{7B2775B1-3E87-4EC4-BCB5-EA5707EA0238}" destId="{8BB85194-E35D-4D8D-9A54-08ABB94142DE}" srcOrd="2" destOrd="0" parTransId="{01733F04-A4FD-4964-97B7-09317BE84D6D}" sibTransId="{5FE396D5-803B-4E26-BA88-2DF17A078229}"/>
    <dgm:cxn modelId="{C9EE4998-90A4-4D60-9A1A-D398934BAE98}" type="presOf" srcId="{CB322EED-5578-4047-84D7-DDB4296921ED}" destId="{A4D389C0-5474-40F4-8B80-E0425B0CEF96}" srcOrd="0" destOrd="0" presId="urn:microsoft.com/office/officeart/2005/8/layout/vList5"/>
    <dgm:cxn modelId="{60D103AE-A042-40E2-B9E5-9EBB457AA356}" type="presOf" srcId="{6DF9E508-4488-40A8-B64D-2E861716BC53}" destId="{C0AFEE7A-4375-474F-A2A6-72DA52A1F7E9}" srcOrd="0" destOrd="0" presId="urn:microsoft.com/office/officeart/2005/8/layout/vList5"/>
    <dgm:cxn modelId="{9141C2BD-BD2D-4126-B1A5-596135D0E69E}" srcId="{7B2775B1-3E87-4EC4-BCB5-EA5707EA0238}" destId="{316B7156-971A-4F4C-A2A9-B39B9876AE3D}" srcOrd="5" destOrd="0" parTransId="{D9733126-82CC-4D97-9C8D-9D62C68966D9}" sibTransId="{902BC80E-1BFE-4DB0-91CC-6D781F694E47}"/>
    <dgm:cxn modelId="{10917FC1-DE2E-477A-8AB4-762FA503B7EE}" type="presOf" srcId="{92466725-EC6D-4AF2-A2AC-808D72E39137}" destId="{9916F909-ED87-4796-91AD-F82B42D3459C}" srcOrd="0" destOrd="0" presId="urn:microsoft.com/office/officeart/2005/8/layout/vList5"/>
    <dgm:cxn modelId="{883FAFD8-D585-4A25-816C-DB9D10B321E8}" srcId="{CB322EED-5578-4047-84D7-DDB4296921ED}" destId="{8FBB1B9E-3444-4730-9E43-C61ABDFCF12C}" srcOrd="1" destOrd="0" parTransId="{B678CB40-6094-42E9-8309-D05276651DD0}" sibTransId="{9B712F97-73ED-4AF4-8FD2-75B33DB5CAA5}"/>
    <dgm:cxn modelId="{4BAD1D47-6140-4C4C-BDCF-0C4B01E62895}" type="presParOf" srcId="{C0AFEE7A-4375-474F-A2A6-72DA52A1F7E9}" destId="{34C8717A-1AD5-467C-9003-6663A76C8426}" srcOrd="0" destOrd="0" presId="urn:microsoft.com/office/officeart/2005/8/layout/vList5"/>
    <dgm:cxn modelId="{89400890-BE35-4761-A19C-598263489642}" type="presParOf" srcId="{34C8717A-1AD5-467C-9003-6663A76C8426}" destId="{12DC80DA-026F-4FE4-867C-6DC1575FE213}" srcOrd="0" destOrd="0" presId="urn:microsoft.com/office/officeart/2005/8/layout/vList5"/>
    <dgm:cxn modelId="{0B8B1CFC-ED24-402F-976B-A4C063FACFFE}" type="presParOf" srcId="{34C8717A-1AD5-467C-9003-6663A76C8426}" destId="{F4D658EF-E4BE-401A-B63F-62232D4B6630}" srcOrd="1" destOrd="0" presId="urn:microsoft.com/office/officeart/2005/8/layout/vList5"/>
    <dgm:cxn modelId="{8D671E69-F317-494A-8F2E-75D7082AE0F1}" type="presParOf" srcId="{C0AFEE7A-4375-474F-A2A6-72DA52A1F7E9}" destId="{F0A9AE3F-C551-4BA0-BC20-AE69A12C2BC8}" srcOrd="1" destOrd="0" presId="urn:microsoft.com/office/officeart/2005/8/layout/vList5"/>
    <dgm:cxn modelId="{5554617A-3C7D-4315-9E66-7BADEC088714}" type="presParOf" srcId="{C0AFEE7A-4375-474F-A2A6-72DA52A1F7E9}" destId="{BE8C63B0-6DD8-497A-963D-A3F83AD2831A}" srcOrd="2" destOrd="0" presId="urn:microsoft.com/office/officeart/2005/8/layout/vList5"/>
    <dgm:cxn modelId="{1D3428CD-1DA4-4D47-98B2-627019B154FF}" type="presParOf" srcId="{BE8C63B0-6DD8-497A-963D-A3F83AD2831A}" destId="{A4D389C0-5474-40F4-8B80-E0425B0CEF96}" srcOrd="0" destOrd="0" presId="urn:microsoft.com/office/officeart/2005/8/layout/vList5"/>
    <dgm:cxn modelId="{8F6BC40D-D765-4E5B-A7CD-B55CE2D8171A}" type="presParOf" srcId="{BE8C63B0-6DD8-497A-963D-A3F83AD2831A}" destId="{9916F909-ED87-4796-91AD-F82B42D3459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D3760E9-AF05-402F-A885-FDFBD52B97F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pl-PL"/>
        </a:p>
      </dgm:t>
    </dgm:pt>
    <dgm:pt modelId="{2E8058FC-8B5B-4893-86AC-39C7C191D005}">
      <dgm:prSet/>
      <dgm:spPr/>
      <dgm:t>
        <a:bodyPr/>
        <a:lstStyle/>
        <a:p>
          <a:r>
            <a:rPr lang="pl-PL" dirty="0"/>
            <a:t>Cyfryzacja oraz zarządzanie danymi dot. transportu</a:t>
          </a:r>
        </a:p>
      </dgm:t>
    </dgm:pt>
    <dgm:pt modelId="{CD58D6C5-F1F9-4E65-A3C0-0B2522445700}" type="parTrans" cxnId="{3B0892C5-B8D4-4C15-936C-3204A65CD03B}">
      <dgm:prSet/>
      <dgm:spPr/>
      <dgm:t>
        <a:bodyPr/>
        <a:lstStyle/>
        <a:p>
          <a:endParaRPr lang="pl-PL"/>
        </a:p>
      </dgm:t>
    </dgm:pt>
    <dgm:pt modelId="{F8ECB145-7A7D-44FD-8D1D-8CCEE2A89BEA}" type="sibTrans" cxnId="{3B0892C5-B8D4-4C15-936C-3204A65CD03B}">
      <dgm:prSet/>
      <dgm:spPr/>
      <dgm:t>
        <a:bodyPr/>
        <a:lstStyle/>
        <a:p>
          <a:endParaRPr lang="pl-PL"/>
        </a:p>
      </dgm:t>
    </dgm:pt>
    <dgm:pt modelId="{7CAE5423-9FCD-4F21-83E1-2FC0509A6698}">
      <dgm:prSet/>
      <dgm:spPr/>
      <dgm:t>
        <a:bodyPr/>
        <a:lstStyle/>
        <a:p>
          <a:r>
            <a:rPr lang="pl-PL" dirty="0"/>
            <a:t>Interoperacyjność </a:t>
          </a:r>
        </a:p>
        <a:p>
          <a:r>
            <a:rPr lang="pl-PL" dirty="0"/>
            <a:t>transportu</a:t>
          </a:r>
        </a:p>
      </dgm:t>
    </dgm:pt>
    <dgm:pt modelId="{96B80258-E304-48EA-B58F-161E8A36FC2D}" type="parTrans" cxnId="{8762B818-AC51-4A25-A945-3995690D8044}">
      <dgm:prSet/>
      <dgm:spPr/>
      <dgm:t>
        <a:bodyPr/>
        <a:lstStyle/>
        <a:p>
          <a:endParaRPr lang="pl-PL"/>
        </a:p>
      </dgm:t>
    </dgm:pt>
    <dgm:pt modelId="{F23D90A2-2309-4648-8854-5025F7BECBAD}" type="sibTrans" cxnId="{8762B818-AC51-4A25-A945-3995690D8044}">
      <dgm:prSet/>
      <dgm:spPr/>
      <dgm:t>
        <a:bodyPr/>
        <a:lstStyle/>
        <a:p>
          <a:endParaRPr lang="pl-PL"/>
        </a:p>
      </dgm:t>
    </dgm:pt>
    <dgm:pt modelId="{767B9CCB-EB2D-4AF3-BA35-01872C9BA19C}">
      <dgm:prSet/>
      <dgm:spPr/>
      <dgm:t>
        <a:bodyPr/>
        <a:lstStyle/>
        <a:p>
          <a:r>
            <a:rPr lang="pl-PL" dirty="0"/>
            <a:t>Nowe technologie i innowacje (projekty studyjne)</a:t>
          </a:r>
        </a:p>
      </dgm:t>
    </dgm:pt>
    <dgm:pt modelId="{EEE19F63-20AA-4604-B788-94F05A8F98B4}" type="parTrans" cxnId="{E927DA94-9C56-417D-A9D8-B10C80C2A429}">
      <dgm:prSet/>
      <dgm:spPr/>
      <dgm:t>
        <a:bodyPr/>
        <a:lstStyle/>
        <a:p>
          <a:endParaRPr lang="pl-PL"/>
        </a:p>
      </dgm:t>
    </dgm:pt>
    <dgm:pt modelId="{C68031D0-792A-4804-AE66-4E84E02AEBEE}" type="sibTrans" cxnId="{E927DA94-9C56-417D-A9D8-B10C80C2A429}">
      <dgm:prSet/>
      <dgm:spPr/>
      <dgm:t>
        <a:bodyPr/>
        <a:lstStyle/>
        <a:p>
          <a:endParaRPr lang="pl-PL"/>
        </a:p>
      </dgm:t>
    </dgm:pt>
    <dgm:pt modelId="{0EADF83D-CB97-473A-909E-2ECA58F52BB4}">
      <dgm:prSet/>
      <dgm:spPr/>
      <dgm:t>
        <a:bodyPr/>
        <a:lstStyle/>
        <a:p>
          <a:r>
            <a:rPr lang="pl-PL" dirty="0"/>
            <a:t>Dostosowanie infrastruktury transportowej do celów kontroli na granicach zewnętrznych UE</a:t>
          </a:r>
        </a:p>
      </dgm:t>
    </dgm:pt>
    <dgm:pt modelId="{FF220D81-A25B-455C-B13D-6412BFAE5D6F}" type="parTrans" cxnId="{BD44CCFD-5C3D-4C05-B691-AA4EF9314163}">
      <dgm:prSet/>
      <dgm:spPr/>
      <dgm:t>
        <a:bodyPr/>
        <a:lstStyle/>
        <a:p>
          <a:endParaRPr lang="pl-PL"/>
        </a:p>
      </dgm:t>
    </dgm:pt>
    <dgm:pt modelId="{6EEB89F9-9553-4EDA-B752-55944E9D1CE3}" type="sibTrans" cxnId="{BD44CCFD-5C3D-4C05-B691-AA4EF9314163}">
      <dgm:prSet/>
      <dgm:spPr/>
      <dgm:t>
        <a:bodyPr/>
        <a:lstStyle/>
        <a:p>
          <a:endParaRPr lang="pl-PL"/>
        </a:p>
      </dgm:t>
    </dgm:pt>
    <dgm:pt modelId="{22B1663D-667C-48BA-B85E-3B5F57F09DAF}">
      <dgm:prSet custT="1"/>
      <dgm:spPr/>
      <dgm:t>
        <a:bodyPr/>
        <a:lstStyle/>
        <a:p>
          <a:r>
            <a:rPr lang="pl-PL" sz="1600" dirty="0"/>
            <a:t>Multimodalne węzły pasażerskie </a:t>
          </a:r>
        </a:p>
        <a:p>
          <a:r>
            <a:rPr lang="pl-PL" sz="1600" dirty="0"/>
            <a:t>(projekty studyjne</a:t>
          </a:r>
          <a:r>
            <a:rPr lang="pl-PL" sz="1300" dirty="0"/>
            <a:t>)</a:t>
          </a:r>
        </a:p>
      </dgm:t>
    </dgm:pt>
    <dgm:pt modelId="{636C750F-6CA1-48FD-8438-BFC198854A4F}" type="parTrans" cxnId="{9753EE46-F4D0-4015-A215-6FEAB28A65FA}">
      <dgm:prSet/>
      <dgm:spPr/>
      <dgm:t>
        <a:bodyPr/>
        <a:lstStyle/>
        <a:p>
          <a:endParaRPr lang="pl-PL"/>
        </a:p>
      </dgm:t>
    </dgm:pt>
    <dgm:pt modelId="{033544D3-AC0F-4F3E-B0DF-F80D4CDF182F}" type="sibTrans" cxnId="{9753EE46-F4D0-4015-A215-6FEAB28A65FA}">
      <dgm:prSet/>
      <dgm:spPr/>
      <dgm:t>
        <a:bodyPr/>
        <a:lstStyle/>
        <a:p>
          <a:endParaRPr lang="pl-PL"/>
        </a:p>
      </dgm:t>
    </dgm:pt>
    <dgm:pt modelId="{8A4D93D0-3009-4316-835D-0E30759181A0}">
      <dgm:prSet custT="1"/>
      <dgm:spPr/>
      <dgm:t>
        <a:bodyPr/>
        <a:lstStyle/>
        <a:p>
          <a:r>
            <a:rPr lang="pl-PL" sz="1600" dirty="0"/>
            <a:t>Autostrady morskie</a:t>
          </a:r>
        </a:p>
      </dgm:t>
    </dgm:pt>
    <dgm:pt modelId="{7193AC39-0595-4B32-8D35-5F0D4382B366}" type="parTrans" cxnId="{DCC4C4AF-4B0C-4AB4-B811-DD4823CAB3E3}">
      <dgm:prSet/>
      <dgm:spPr/>
      <dgm:t>
        <a:bodyPr/>
        <a:lstStyle/>
        <a:p>
          <a:endParaRPr lang="pl-PL"/>
        </a:p>
      </dgm:t>
    </dgm:pt>
    <dgm:pt modelId="{ADC8B185-B2CA-4751-AD22-76641632CDD0}" type="sibTrans" cxnId="{DCC4C4AF-4B0C-4AB4-B811-DD4823CAB3E3}">
      <dgm:prSet/>
      <dgm:spPr/>
      <dgm:t>
        <a:bodyPr/>
        <a:lstStyle/>
        <a:p>
          <a:endParaRPr lang="pl-PL"/>
        </a:p>
      </dgm:t>
    </dgm:pt>
    <dgm:pt modelId="{3B73E2D6-CDEA-41A6-AA47-3B9E10DC73BC}">
      <dgm:prSet custT="1"/>
      <dgm:spPr/>
      <dgm:t>
        <a:bodyPr/>
        <a:lstStyle/>
        <a:p>
          <a:r>
            <a:rPr lang="pl-PL" sz="1600" dirty="0"/>
            <a:t>Redukcja hałasu kolejowego transportu towarowego</a:t>
          </a:r>
        </a:p>
      </dgm:t>
    </dgm:pt>
    <dgm:pt modelId="{778F280F-42F1-4B19-BC7E-39F69972C46B}" type="parTrans" cxnId="{0D8E8ADE-317C-4FD7-A468-01244048C0E9}">
      <dgm:prSet/>
      <dgm:spPr/>
      <dgm:t>
        <a:bodyPr/>
        <a:lstStyle/>
        <a:p>
          <a:endParaRPr lang="pl-PL"/>
        </a:p>
      </dgm:t>
    </dgm:pt>
    <dgm:pt modelId="{75C4B880-0A84-4747-BFCE-3F87C13A4091}" type="sibTrans" cxnId="{0D8E8ADE-317C-4FD7-A468-01244048C0E9}">
      <dgm:prSet/>
      <dgm:spPr/>
      <dgm:t>
        <a:bodyPr/>
        <a:lstStyle/>
        <a:p>
          <a:endParaRPr lang="pl-PL"/>
        </a:p>
      </dgm:t>
    </dgm:pt>
    <dgm:pt modelId="{29BFC881-8E60-4770-88A2-D3A1A7B0D51F}">
      <dgm:prSet/>
      <dgm:spPr/>
      <dgm:t>
        <a:bodyPr/>
        <a:lstStyle/>
        <a:p>
          <a:r>
            <a:rPr lang="pl-PL" dirty="0"/>
            <a:t>Bezpieczna mobilność (np. infrastruktura parkingowa, bezpieczeństwo drogowe)</a:t>
          </a:r>
        </a:p>
      </dgm:t>
    </dgm:pt>
    <dgm:pt modelId="{4CAF8E83-5E86-4D59-93ED-E52EBB4E3ED2}" type="parTrans" cxnId="{663EC618-57AC-43C4-ADEF-DFD453F4EE1E}">
      <dgm:prSet/>
      <dgm:spPr/>
      <dgm:t>
        <a:bodyPr/>
        <a:lstStyle/>
        <a:p>
          <a:endParaRPr lang="pl-PL"/>
        </a:p>
      </dgm:t>
    </dgm:pt>
    <dgm:pt modelId="{6451CA00-CB9B-4D1A-98C6-B3001D2B63A5}" type="sibTrans" cxnId="{663EC618-57AC-43C4-ADEF-DFD453F4EE1E}">
      <dgm:prSet/>
      <dgm:spPr/>
      <dgm:t>
        <a:bodyPr/>
        <a:lstStyle/>
        <a:p>
          <a:endParaRPr lang="pl-PL"/>
        </a:p>
      </dgm:t>
    </dgm:pt>
    <dgm:pt modelId="{35BC4AEC-5936-4AC4-82D2-32AA833A0B99}">
      <dgm:prSet custT="1"/>
      <dgm:spPr/>
      <dgm:t>
        <a:bodyPr/>
        <a:lstStyle/>
        <a:p>
          <a:r>
            <a:rPr lang="pl-PL" sz="1600" dirty="0"/>
            <a:t>Poprawa odporności infrastruktury transportowej</a:t>
          </a:r>
        </a:p>
      </dgm:t>
    </dgm:pt>
    <dgm:pt modelId="{D30196C7-2E3D-452E-BC40-238A7F9FB81D}" type="parTrans" cxnId="{AF4E8A10-25B2-4A3E-8CE8-130D74127E06}">
      <dgm:prSet/>
      <dgm:spPr/>
      <dgm:t>
        <a:bodyPr/>
        <a:lstStyle/>
        <a:p>
          <a:endParaRPr lang="pl-PL"/>
        </a:p>
      </dgm:t>
    </dgm:pt>
    <dgm:pt modelId="{535FEB4E-7585-42FC-90A6-B58261353710}" type="sibTrans" cxnId="{AF4E8A10-25B2-4A3E-8CE8-130D74127E06}">
      <dgm:prSet/>
      <dgm:spPr/>
      <dgm:t>
        <a:bodyPr/>
        <a:lstStyle/>
        <a:p>
          <a:endParaRPr lang="pl-PL"/>
        </a:p>
      </dgm:t>
    </dgm:pt>
    <dgm:pt modelId="{6E3B9502-3512-4C7E-A26E-E0A9B8067A1A}" type="pres">
      <dgm:prSet presAssocID="{4D3760E9-AF05-402F-A885-FDFBD52B97F1}" presName="diagram" presStyleCnt="0">
        <dgm:presLayoutVars>
          <dgm:dir/>
          <dgm:resizeHandles val="exact"/>
        </dgm:presLayoutVars>
      </dgm:prSet>
      <dgm:spPr/>
    </dgm:pt>
    <dgm:pt modelId="{D37B9F04-D634-4462-B452-F8492406AB5B}" type="pres">
      <dgm:prSet presAssocID="{3B73E2D6-CDEA-41A6-AA47-3B9E10DC73BC}" presName="node" presStyleLbl="node1" presStyleIdx="0" presStyleCnt="9">
        <dgm:presLayoutVars>
          <dgm:bulletEnabled val="1"/>
        </dgm:presLayoutVars>
      </dgm:prSet>
      <dgm:spPr/>
    </dgm:pt>
    <dgm:pt modelId="{DCABA8FC-7DD9-4758-9817-83CC7C18942B}" type="pres">
      <dgm:prSet presAssocID="{75C4B880-0A84-4747-BFCE-3F87C13A4091}" presName="sibTrans" presStyleCnt="0"/>
      <dgm:spPr/>
    </dgm:pt>
    <dgm:pt modelId="{A319623D-571D-48F3-B84F-DBFEF40DA905}" type="pres">
      <dgm:prSet presAssocID="{8A4D93D0-3009-4316-835D-0E30759181A0}" presName="node" presStyleLbl="node1" presStyleIdx="1" presStyleCnt="9" custLinFactNeighborY="-3431">
        <dgm:presLayoutVars>
          <dgm:bulletEnabled val="1"/>
        </dgm:presLayoutVars>
      </dgm:prSet>
      <dgm:spPr/>
    </dgm:pt>
    <dgm:pt modelId="{55C241C5-E35C-4A56-B3E9-F9A90BF31F65}" type="pres">
      <dgm:prSet presAssocID="{ADC8B185-B2CA-4751-AD22-76641632CDD0}" presName="sibTrans" presStyleCnt="0"/>
      <dgm:spPr/>
    </dgm:pt>
    <dgm:pt modelId="{5706B9AD-C8CB-4332-B992-B824021E1C23}" type="pres">
      <dgm:prSet presAssocID="{22B1663D-667C-48BA-B85E-3B5F57F09DAF}" presName="node" presStyleLbl="node1" presStyleIdx="2" presStyleCnt="9">
        <dgm:presLayoutVars>
          <dgm:bulletEnabled val="1"/>
        </dgm:presLayoutVars>
      </dgm:prSet>
      <dgm:spPr/>
    </dgm:pt>
    <dgm:pt modelId="{59CFA595-DB0A-49BF-9FF4-76E9FB8B40BA}" type="pres">
      <dgm:prSet presAssocID="{033544D3-AC0F-4F3E-B0DF-F80D4CDF182F}" presName="sibTrans" presStyleCnt="0"/>
      <dgm:spPr/>
    </dgm:pt>
    <dgm:pt modelId="{D0E63260-DBDD-4816-A8BA-1C6C9456A169}" type="pres">
      <dgm:prSet presAssocID="{35BC4AEC-5936-4AC4-82D2-32AA833A0B99}" presName="node" presStyleLbl="node1" presStyleIdx="3" presStyleCnt="9">
        <dgm:presLayoutVars>
          <dgm:bulletEnabled val="1"/>
        </dgm:presLayoutVars>
      </dgm:prSet>
      <dgm:spPr/>
    </dgm:pt>
    <dgm:pt modelId="{5509FC69-46F9-4AB8-9723-FAA6C4EDD51F}" type="pres">
      <dgm:prSet presAssocID="{535FEB4E-7585-42FC-90A6-B58261353710}" presName="sibTrans" presStyleCnt="0"/>
      <dgm:spPr/>
    </dgm:pt>
    <dgm:pt modelId="{B455EFC4-1148-44A5-996D-AD7913A0102B}" type="pres">
      <dgm:prSet presAssocID="{29BFC881-8E60-4770-88A2-D3A1A7B0D51F}" presName="node" presStyleLbl="node1" presStyleIdx="4" presStyleCnt="9">
        <dgm:presLayoutVars>
          <dgm:bulletEnabled val="1"/>
        </dgm:presLayoutVars>
      </dgm:prSet>
      <dgm:spPr/>
    </dgm:pt>
    <dgm:pt modelId="{C73A76C1-DB7F-4771-95E4-F51E4826A1F0}" type="pres">
      <dgm:prSet presAssocID="{6451CA00-CB9B-4D1A-98C6-B3001D2B63A5}" presName="sibTrans" presStyleCnt="0"/>
      <dgm:spPr/>
    </dgm:pt>
    <dgm:pt modelId="{EEEEF289-6B16-4BD9-842A-B6725A668B1E}" type="pres">
      <dgm:prSet presAssocID="{0EADF83D-CB97-473A-909E-2ECA58F52BB4}" presName="node" presStyleLbl="node1" presStyleIdx="5" presStyleCnt="9">
        <dgm:presLayoutVars>
          <dgm:bulletEnabled val="1"/>
        </dgm:presLayoutVars>
      </dgm:prSet>
      <dgm:spPr/>
    </dgm:pt>
    <dgm:pt modelId="{0A4F3D49-F3E9-4193-99DE-CF731BA4710D}" type="pres">
      <dgm:prSet presAssocID="{6EEB89F9-9553-4EDA-B752-55944E9D1CE3}" presName="sibTrans" presStyleCnt="0"/>
      <dgm:spPr/>
    </dgm:pt>
    <dgm:pt modelId="{E0C089A9-FAFA-4046-AFAF-A7603DA7F2F8}" type="pres">
      <dgm:prSet presAssocID="{767B9CCB-EB2D-4AF3-BA35-01872C9BA19C}" presName="node" presStyleLbl="node1" presStyleIdx="6" presStyleCnt="9">
        <dgm:presLayoutVars>
          <dgm:bulletEnabled val="1"/>
        </dgm:presLayoutVars>
      </dgm:prSet>
      <dgm:spPr/>
    </dgm:pt>
    <dgm:pt modelId="{74A6522A-8A16-4492-80D6-94A6B95C4A00}" type="pres">
      <dgm:prSet presAssocID="{C68031D0-792A-4804-AE66-4E84E02AEBEE}" presName="sibTrans" presStyleCnt="0"/>
      <dgm:spPr/>
    </dgm:pt>
    <dgm:pt modelId="{07946332-F56E-449A-879D-A619D99A286B}" type="pres">
      <dgm:prSet presAssocID="{7CAE5423-9FCD-4F21-83E1-2FC0509A6698}" presName="node" presStyleLbl="node1" presStyleIdx="7" presStyleCnt="9">
        <dgm:presLayoutVars>
          <dgm:bulletEnabled val="1"/>
        </dgm:presLayoutVars>
      </dgm:prSet>
      <dgm:spPr/>
    </dgm:pt>
    <dgm:pt modelId="{15F36D9E-AFC5-4103-970E-2BFF9997CAFC}" type="pres">
      <dgm:prSet presAssocID="{F23D90A2-2309-4648-8854-5025F7BECBAD}" presName="sibTrans" presStyleCnt="0"/>
      <dgm:spPr/>
    </dgm:pt>
    <dgm:pt modelId="{A04DBFBA-E4B7-4ABB-ABB2-2682329B896E}" type="pres">
      <dgm:prSet presAssocID="{2E8058FC-8B5B-4893-86AC-39C7C191D005}" presName="node" presStyleLbl="node1" presStyleIdx="8" presStyleCnt="9">
        <dgm:presLayoutVars>
          <dgm:bulletEnabled val="1"/>
        </dgm:presLayoutVars>
      </dgm:prSet>
      <dgm:spPr/>
    </dgm:pt>
  </dgm:ptLst>
  <dgm:cxnLst>
    <dgm:cxn modelId="{AF4E8A10-25B2-4A3E-8CE8-130D74127E06}" srcId="{4D3760E9-AF05-402F-A885-FDFBD52B97F1}" destId="{35BC4AEC-5936-4AC4-82D2-32AA833A0B99}" srcOrd="3" destOrd="0" parTransId="{D30196C7-2E3D-452E-BC40-238A7F9FB81D}" sibTransId="{535FEB4E-7585-42FC-90A6-B58261353710}"/>
    <dgm:cxn modelId="{8762B818-AC51-4A25-A945-3995690D8044}" srcId="{4D3760E9-AF05-402F-A885-FDFBD52B97F1}" destId="{7CAE5423-9FCD-4F21-83E1-2FC0509A6698}" srcOrd="7" destOrd="0" parTransId="{96B80258-E304-48EA-B58F-161E8A36FC2D}" sibTransId="{F23D90A2-2309-4648-8854-5025F7BECBAD}"/>
    <dgm:cxn modelId="{663EC618-57AC-43C4-ADEF-DFD453F4EE1E}" srcId="{4D3760E9-AF05-402F-A885-FDFBD52B97F1}" destId="{29BFC881-8E60-4770-88A2-D3A1A7B0D51F}" srcOrd="4" destOrd="0" parTransId="{4CAF8E83-5E86-4D59-93ED-E52EBB4E3ED2}" sibTransId="{6451CA00-CB9B-4D1A-98C6-B3001D2B63A5}"/>
    <dgm:cxn modelId="{4A28021B-AABD-4188-9F17-FEF117DD4ECF}" type="presOf" srcId="{3B73E2D6-CDEA-41A6-AA47-3B9E10DC73BC}" destId="{D37B9F04-D634-4462-B452-F8492406AB5B}" srcOrd="0" destOrd="0" presId="urn:microsoft.com/office/officeart/2005/8/layout/default"/>
    <dgm:cxn modelId="{CA2C6236-6E20-429E-8F61-C95A2D0B1FE2}" type="presOf" srcId="{2E8058FC-8B5B-4893-86AC-39C7C191D005}" destId="{A04DBFBA-E4B7-4ABB-ABB2-2682329B896E}" srcOrd="0" destOrd="0" presId="urn:microsoft.com/office/officeart/2005/8/layout/default"/>
    <dgm:cxn modelId="{0A859263-A55F-42FD-BCF6-9F0A1E781606}" type="presOf" srcId="{8A4D93D0-3009-4316-835D-0E30759181A0}" destId="{A319623D-571D-48F3-B84F-DBFEF40DA905}" srcOrd="0" destOrd="0" presId="urn:microsoft.com/office/officeart/2005/8/layout/default"/>
    <dgm:cxn modelId="{9753EE46-F4D0-4015-A215-6FEAB28A65FA}" srcId="{4D3760E9-AF05-402F-A885-FDFBD52B97F1}" destId="{22B1663D-667C-48BA-B85E-3B5F57F09DAF}" srcOrd="2" destOrd="0" parTransId="{636C750F-6CA1-48FD-8438-BFC198854A4F}" sibTransId="{033544D3-AC0F-4F3E-B0DF-F80D4CDF182F}"/>
    <dgm:cxn modelId="{BC7C8473-BCA1-466C-9441-47A457343091}" type="presOf" srcId="{29BFC881-8E60-4770-88A2-D3A1A7B0D51F}" destId="{B455EFC4-1148-44A5-996D-AD7913A0102B}" srcOrd="0" destOrd="0" presId="urn:microsoft.com/office/officeart/2005/8/layout/default"/>
    <dgm:cxn modelId="{91587658-F901-4078-A852-EE1141F3FF75}" type="presOf" srcId="{35BC4AEC-5936-4AC4-82D2-32AA833A0B99}" destId="{D0E63260-DBDD-4816-A8BA-1C6C9456A169}" srcOrd="0" destOrd="0" presId="urn:microsoft.com/office/officeart/2005/8/layout/default"/>
    <dgm:cxn modelId="{E927DA94-9C56-417D-A9D8-B10C80C2A429}" srcId="{4D3760E9-AF05-402F-A885-FDFBD52B97F1}" destId="{767B9CCB-EB2D-4AF3-BA35-01872C9BA19C}" srcOrd="6" destOrd="0" parTransId="{EEE19F63-20AA-4604-B788-94F05A8F98B4}" sibTransId="{C68031D0-792A-4804-AE66-4E84E02AEBEE}"/>
    <dgm:cxn modelId="{09776E9C-1199-4C14-97F7-7A5E37C4AE54}" type="presOf" srcId="{0EADF83D-CB97-473A-909E-2ECA58F52BB4}" destId="{EEEEF289-6B16-4BD9-842A-B6725A668B1E}" srcOrd="0" destOrd="0" presId="urn:microsoft.com/office/officeart/2005/8/layout/default"/>
    <dgm:cxn modelId="{DCC4C4AF-4B0C-4AB4-B811-DD4823CAB3E3}" srcId="{4D3760E9-AF05-402F-A885-FDFBD52B97F1}" destId="{8A4D93D0-3009-4316-835D-0E30759181A0}" srcOrd="1" destOrd="0" parTransId="{7193AC39-0595-4B32-8D35-5F0D4382B366}" sibTransId="{ADC8B185-B2CA-4751-AD22-76641632CDD0}"/>
    <dgm:cxn modelId="{E09734BF-1E1A-435A-90DA-AF2F431AA1A2}" type="presOf" srcId="{4D3760E9-AF05-402F-A885-FDFBD52B97F1}" destId="{6E3B9502-3512-4C7E-A26E-E0A9B8067A1A}" srcOrd="0" destOrd="0" presId="urn:microsoft.com/office/officeart/2005/8/layout/default"/>
    <dgm:cxn modelId="{3B0892C5-B8D4-4C15-936C-3204A65CD03B}" srcId="{4D3760E9-AF05-402F-A885-FDFBD52B97F1}" destId="{2E8058FC-8B5B-4893-86AC-39C7C191D005}" srcOrd="8" destOrd="0" parTransId="{CD58D6C5-F1F9-4E65-A3C0-0B2522445700}" sibTransId="{F8ECB145-7A7D-44FD-8D1D-8CCEE2A89BEA}"/>
    <dgm:cxn modelId="{0D8E8ADE-317C-4FD7-A468-01244048C0E9}" srcId="{4D3760E9-AF05-402F-A885-FDFBD52B97F1}" destId="{3B73E2D6-CDEA-41A6-AA47-3B9E10DC73BC}" srcOrd="0" destOrd="0" parTransId="{778F280F-42F1-4B19-BC7E-39F69972C46B}" sibTransId="{75C4B880-0A84-4747-BFCE-3F87C13A4091}"/>
    <dgm:cxn modelId="{06D431EA-57B2-4F6F-8BB6-FCCA52BC1E63}" type="presOf" srcId="{7CAE5423-9FCD-4F21-83E1-2FC0509A6698}" destId="{07946332-F56E-449A-879D-A619D99A286B}" srcOrd="0" destOrd="0" presId="urn:microsoft.com/office/officeart/2005/8/layout/default"/>
    <dgm:cxn modelId="{C5CD34EB-0A49-4389-AD2A-D5939980A5CE}" type="presOf" srcId="{767B9CCB-EB2D-4AF3-BA35-01872C9BA19C}" destId="{E0C089A9-FAFA-4046-AFAF-A7603DA7F2F8}" srcOrd="0" destOrd="0" presId="urn:microsoft.com/office/officeart/2005/8/layout/default"/>
    <dgm:cxn modelId="{F54B54F2-C138-4224-BDC7-66AE8459D952}" type="presOf" srcId="{22B1663D-667C-48BA-B85E-3B5F57F09DAF}" destId="{5706B9AD-C8CB-4332-B992-B824021E1C23}" srcOrd="0" destOrd="0" presId="urn:microsoft.com/office/officeart/2005/8/layout/default"/>
    <dgm:cxn modelId="{BD44CCFD-5C3D-4C05-B691-AA4EF9314163}" srcId="{4D3760E9-AF05-402F-A885-FDFBD52B97F1}" destId="{0EADF83D-CB97-473A-909E-2ECA58F52BB4}" srcOrd="5" destOrd="0" parTransId="{FF220D81-A25B-455C-B13D-6412BFAE5D6F}" sibTransId="{6EEB89F9-9553-4EDA-B752-55944E9D1CE3}"/>
    <dgm:cxn modelId="{F9625CCD-49D4-49E5-93DD-AF11BA5738A0}" type="presParOf" srcId="{6E3B9502-3512-4C7E-A26E-E0A9B8067A1A}" destId="{D37B9F04-D634-4462-B452-F8492406AB5B}" srcOrd="0" destOrd="0" presId="urn:microsoft.com/office/officeart/2005/8/layout/default"/>
    <dgm:cxn modelId="{4D037C63-1A1C-4940-A706-AB7E8667D657}" type="presParOf" srcId="{6E3B9502-3512-4C7E-A26E-E0A9B8067A1A}" destId="{DCABA8FC-7DD9-4758-9817-83CC7C18942B}" srcOrd="1" destOrd="0" presId="urn:microsoft.com/office/officeart/2005/8/layout/default"/>
    <dgm:cxn modelId="{381DC7CC-AB80-45A7-BB5B-04A7B2C98CC9}" type="presParOf" srcId="{6E3B9502-3512-4C7E-A26E-E0A9B8067A1A}" destId="{A319623D-571D-48F3-B84F-DBFEF40DA905}" srcOrd="2" destOrd="0" presId="urn:microsoft.com/office/officeart/2005/8/layout/default"/>
    <dgm:cxn modelId="{885E94A7-F1BB-4004-BF01-1F11CDDE526A}" type="presParOf" srcId="{6E3B9502-3512-4C7E-A26E-E0A9B8067A1A}" destId="{55C241C5-E35C-4A56-B3E9-F9A90BF31F65}" srcOrd="3" destOrd="0" presId="urn:microsoft.com/office/officeart/2005/8/layout/default"/>
    <dgm:cxn modelId="{2CC10255-433E-40C0-8C33-15E6165A5F1C}" type="presParOf" srcId="{6E3B9502-3512-4C7E-A26E-E0A9B8067A1A}" destId="{5706B9AD-C8CB-4332-B992-B824021E1C23}" srcOrd="4" destOrd="0" presId="urn:microsoft.com/office/officeart/2005/8/layout/default"/>
    <dgm:cxn modelId="{46005E80-78C3-43D0-B894-AE2875B0580A}" type="presParOf" srcId="{6E3B9502-3512-4C7E-A26E-E0A9B8067A1A}" destId="{59CFA595-DB0A-49BF-9FF4-76E9FB8B40BA}" srcOrd="5" destOrd="0" presId="urn:microsoft.com/office/officeart/2005/8/layout/default"/>
    <dgm:cxn modelId="{32403E21-7B47-4587-8F06-E0004CEDA9ED}" type="presParOf" srcId="{6E3B9502-3512-4C7E-A26E-E0A9B8067A1A}" destId="{D0E63260-DBDD-4816-A8BA-1C6C9456A169}" srcOrd="6" destOrd="0" presId="urn:microsoft.com/office/officeart/2005/8/layout/default"/>
    <dgm:cxn modelId="{7B74B7E4-1D51-4707-81C8-4CD75091CCDF}" type="presParOf" srcId="{6E3B9502-3512-4C7E-A26E-E0A9B8067A1A}" destId="{5509FC69-46F9-4AB8-9723-FAA6C4EDD51F}" srcOrd="7" destOrd="0" presId="urn:microsoft.com/office/officeart/2005/8/layout/default"/>
    <dgm:cxn modelId="{95C9ED0D-8A11-4509-8237-D0A5A35C930F}" type="presParOf" srcId="{6E3B9502-3512-4C7E-A26E-E0A9B8067A1A}" destId="{B455EFC4-1148-44A5-996D-AD7913A0102B}" srcOrd="8" destOrd="0" presId="urn:microsoft.com/office/officeart/2005/8/layout/default"/>
    <dgm:cxn modelId="{8856DC9C-85C7-45C6-BEC1-59E586508856}" type="presParOf" srcId="{6E3B9502-3512-4C7E-A26E-E0A9B8067A1A}" destId="{C73A76C1-DB7F-4771-95E4-F51E4826A1F0}" srcOrd="9" destOrd="0" presId="urn:microsoft.com/office/officeart/2005/8/layout/default"/>
    <dgm:cxn modelId="{9E4D09AB-F3D1-48E1-8900-50EF07C742E4}" type="presParOf" srcId="{6E3B9502-3512-4C7E-A26E-E0A9B8067A1A}" destId="{EEEEF289-6B16-4BD9-842A-B6725A668B1E}" srcOrd="10" destOrd="0" presId="urn:microsoft.com/office/officeart/2005/8/layout/default"/>
    <dgm:cxn modelId="{21ACF1AE-9B11-4367-A1F7-D94E62059037}" type="presParOf" srcId="{6E3B9502-3512-4C7E-A26E-E0A9B8067A1A}" destId="{0A4F3D49-F3E9-4193-99DE-CF731BA4710D}" srcOrd="11" destOrd="0" presId="urn:microsoft.com/office/officeart/2005/8/layout/default"/>
    <dgm:cxn modelId="{4FE33815-38AE-4B6B-902F-3A03D59A2CB6}" type="presParOf" srcId="{6E3B9502-3512-4C7E-A26E-E0A9B8067A1A}" destId="{E0C089A9-FAFA-4046-AFAF-A7603DA7F2F8}" srcOrd="12" destOrd="0" presId="urn:microsoft.com/office/officeart/2005/8/layout/default"/>
    <dgm:cxn modelId="{699BB9ED-EE43-42EC-B5F3-B5601559CED9}" type="presParOf" srcId="{6E3B9502-3512-4C7E-A26E-E0A9B8067A1A}" destId="{74A6522A-8A16-4492-80D6-94A6B95C4A00}" srcOrd="13" destOrd="0" presId="urn:microsoft.com/office/officeart/2005/8/layout/default"/>
    <dgm:cxn modelId="{EDABC313-A34F-4448-89D9-C8A92F16ED1A}" type="presParOf" srcId="{6E3B9502-3512-4C7E-A26E-E0A9B8067A1A}" destId="{07946332-F56E-449A-879D-A619D99A286B}" srcOrd="14" destOrd="0" presId="urn:microsoft.com/office/officeart/2005/8/layout/default"/>
    <dgm:cxn modelId="{6F2DE612-D68D-47CF-B249-36134A9E6B3D}" type="presParOf" srcId="{6E3B9502-3512-4C7E-A26E-E0A9B8067A1A}" destId="{15F36D9E-AFC5-4103-970E-2BFF9997CAFC}" srcOrd="15" destOrd="0" presId="urn:microsoft.com/office/officeart/2005/8/layout/default"/>
    <dgm:cxn modelId="{08B9B64E-403F-4591-B9A2-9E7752CA46C5}" type="presParOf" srcId="{6E3B9502-3512-4C7E-A26E-E0A9B8067A1A}" destId="{A04DBFBA-E4B7-4ABB-ABB2-2682329B896E}"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162385E-0105-4210-B8A2-42782D3C35D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pl-PL"/>
        </a:p>
      </dgm:t>
    </dgm:pt>
    <dgm:pt modelId="{117281C1-CE37-4014-9B3C-FE092448A7A5}">
      <dgm:prSet phldrT="[Tekst]"/>
      <dgm:spPr>
        <a:solidFill>
          <a:srgbClr val="172C85"/>
        </a:solidFill>
      </dgm:spPr>
      <dgm:t>
        <a:bodyPr/>
        <a:lstStyle/>
        <a:p>
          <a:r>
            <a:rPr lang="pl-PL" dirty="0"/>
            <a:t>budynki, magazyny, obiekty składowe w terminalach i multimodalnych platformach logistycznych </a:t>
          </a:r>
        </a:p>
      </dgm:t>
    </dgm:pt>
    <dgm:pt modelId="{68A543F4-D071-4818-BE9E-30A917646B75}" type="parTrans" cxnId="{383E8FAC-8A97-4A1E-AF3F-8039E405F2A1}">
      <dgm:prSet/>
      <dgm:spPr/>
      <dgm:t>
        <a:bodyPr/>
        <a:lstStyle/>
        <a:p>
          <a:endParaRPr lang="pl-PL"/>
        </a:p>
      </dgm:t>
    </dgm:pt>
    <dgm:pt modelId="{B3516234-4906-4308-9C8F-87E623DDFAF5}" type="sibTrans" cxnId="{383E8FAC-8A97-4A1E-AF3F-8039E405F2A1}">
      <dgm:prSet/>
      <dgm:spPr/>
      <dgm:t>
        <a:bodyPr/>
        <a:lstStyle/>
        <a:p>
          <a:endParaRPr lang="pl-PL"/>
        </a:p>
      </dgm:t>
    </dgm:pt>
    <dgm:pt modelId="{925EF006-88BB-4900-B32A-95EB7644B631}">
      <dgm:prSet/>
      <dgm:spPr/>
      <dgm:t>
        <a:bodyPr/>
        <a:lstStyle/>
        <a:p>
          <a:r>
            <a:rPr lang="pl-PL" dirty="0"/>
            <a:t> zakup taboru kolejowego </a:t>
          </a:r>
        </a:p>
      </dgm:t>
    </dgm:pt>
    <dgm:pt modelId="{50C0D652-1A83-47C2-AA73-A46E59A292AB}" type="parTrans" cxnId="{22F92763-7FD8-4BAF-A006-C66AE655202E}">
      <dgm:prSet/>
      <dgm:spPr/>
      <dgm:t>
        <a:bodyPr/>
        <a:lstStyle/>
        <a:p>
          <a:endParaRPr lang="pl-PL"/>
        </a:p>
      </dgm:t>
    </dgm:pt>
    <dgm:pt modelId="{D8F1323F-32EB-456C-BA2D-1B0E3BEADD4C}" type="sibTrans" cxnId="{22F92763-7FD8-4BAF-A006-C66AE655202E}">
      <dgm:prSet/>
      <dgm:spPr/>
      <dgm:t>
        <a:bodyPr/>
        <a:lstStyle/>
        <a:p>
          <a:endParaRPr lang="pl-PL"/>
        </a:p>
      </dgm:t>
    </dgm:pt>
    <dgm:pt modelId="{C963DDF0-CBA1-4DDE-A8FF-523F4A7FA80B}">
      <dgm:prSet/>
      <dgm:spPr>
        <a:solidFill>
          <a:srgbClr val="172C85"/>
        </a:solidFill>
      </dgm:spPr>
      <dgm:t>
        <a:bodyPr/>
        <a:lstStyle/>
        <a:p>
          <a:r>
            <a:rPr lang="pl-PL" dirty="0"/>
            <a:t>inwestycje w dworce kolejowe </a:t>
          </a:r>
        </a:p>
      </dgm:t>
    </dgm:pt>
    <dgm:pt modelId="{39E88529-33D0-4E9D-973F-8D89ADD4BB84}" type="parTrans" cxnId="{F836AD03-3E75-4101-9563-8355ACA796A5}">
      <dgm:prSet/>
      <dgm:spPr/>
      <dgm:t>
        <a:bodyPr/>
        <a:lstStyle/>
        <a:p>
          <a:endParaRPr lang="pl-PL"/>
        </a:p>
      </dgm:t>
    </dgm:pt>
    <dgm:pt modelId="{F25DC8C8-F9EB-4BBD-9518-F5A3F4F1AB21}" type="sibTrans" cxnId="{F836AD03-3E75-4101-9563-8355ACA796A5}">
      <dgm:prSet/>
      <dgm:spPr/>
      <dgm:t>
        <a:bodyPr/>
        <a:lstStyle/>
        <a:p>
          <a:endParaRPr lang="pl-PL"/>
        </a:p>
      </dgm:t>
    </dgm:pt>
    <dgm:pt modelId="{7B0B13C9-5B74-46CA-8AFD-F8F24B83F3F0}">
      <dgm:prSet/>
      <dgm:spPr/>
      <dgm:t>
        <a:bodyPr/>
        <a:lstStyle/>
        <a:p>
          <a:r>
            <a:rPr lang="pl-PL" dirty="0"/>
            <a:t>wydatki obejmujące zabudowę narodowych systemów łączności kolejowej (tzw. systemy łączności klasy B)</a:t>
          </a:r>
        </a:p>
      </dgm:t>
    </dgm:pt>
    <dgm:pt modelId="{796160AB-3E7F-47EA-AD67-DCFE2E4DAD7F}" type="parTrans" cxnId="{39D184DA-EA20-437E-ACD3-C195BA63B237}">
      <dgm:prSet/>
      <dgm:spPr/>
      <dgm:t>
        <a:bodyPr/>
        <a:lstStyle/>
        <a:p>
          <a:endParaRPr lang="pl-PL"/>
        </a:p>
      </dgm:t>
    </dgm:pt>
    <dgm:pt modelId="{72337317-272F-43CB-AE5D-56A9D631A87F}" type="sibTrans" cxnId="{39D184DA-EA20-437E-ACD3-C195BA63B237}">
      <dgm:prSet/>
      <dgm:spPr/>
      <dgm:t>
        <a:bodyPr/>
        <a:lstStyle/>
        <a:p>
          <a:endParaRPr lang="pl-PL"/>
        </a:p>
      </dgm:t>
    </dgm:pt>
    <dgm:pt modelId="{42649D72-D44C-4469-AD85-DA6048BAACF8}">
      <dgm:prSet/>
      <dgm:spPr/>
      <dgm:t>
        <a:bodyPr/>
        <a:lstStyle/>
        <a:p>
          <a:r>
            <a:rPr lang="pl-PL" dirty="0"/>
            <a:t>montaż pokładowego ERTMS w nowych lokomotywach (tylko w oddanych do eksploatacji przed 31.12.2020)</a:t>
          </a:r>
        </a:p>
      </dgm:t>
    </dgm:pt>
    <dgm:pt modelId="{72660518-4638-4D19-9FAC-F8E594AE35CD}" type="parTrans" cxnId="{6E2E99D6-4FC1-4346-9A76-7D5A1400D62D}">
      <dgm:prSet/>
      <dgm:spPr/>
      <dgm:t>
        <a:bodyPr/>
        <a:lstStyle/>
        <a:p>
          <a:endParaRPr lang="pl-PL"/>
        </a:p>
      </dgm:t>
    </dgm:pt>
    <dgm:pt modelId="{96F82CD1-888A-4CB7-A7D1-983EDAC63EEB}" type="sibTrans" cxnId="{6E2E99D6-4FC1-4346-9A76-7D5A1400D62D}">
      <dgm:prSet/>
      <dgm:spPr/>
      <dgm:t>
        <a:bodyPr/>
        <a:lstStyle/>
        <a:p>
          <a:endParaRPr lang="pl-PL"/>
        </a:p>
      </dgm:t>
    </dgm:pt>
    <dgm:pt modelId="{E0CDE5A4-80C5-4592-AA1C-C93FC2FAB8D2}">
      <dgm:prSet/>
      <dgm:spPr>
        <a:solidFill>
          <a:srgbClr val="172C85"/>
        </a:solidFill>
      </dgm:spPr>
      <dgm:t>
        <a:bodyPr/>
        <a:lstStyle/>
        <a:p>
          <a:r>
            <a:rPr lang="pl-PL" dirty="0"/>
            <a:t>dostęp drogowy do portów morskich (gdy jest dostęp kolejowy)</a:t>
          </a:r>
        </a:p>
      </dgm:t>
    </dgm:pt>
    <dgm:pt modelId="{C355548B-C150-445F-9B31-0CD2BEB4D135}" type="parTrans" cxnId="{B0F35566-3A0F-43A3-BF64-8C0788B3E8A6}">
      <dgm:prSet/>
      <dgm:spPr/>
      <dgm:t>
        <a:bodyPr/>
        <a:lstStyle/>
        <a:p>
          <a:endParaRPr lang="pl-PL"/>
        </a:p>
      </dgm:t>
    </dgm:pt>
    <dgm:pt modelId="{37156996-4A4B-438A-ABB2-AB929D075655}" type="sibTrans" cxnId="{B0F35566-3A0F-43A3-BF64-8C0788B3E8A6}">
      <dgm:prSet/>
      <dgm:spPr/>
      <dgm:t>
        <a:bodyPr/>
        <a:lstStyle/>
        <a:p>
          <a:endParaRPr lang="pl-PL"/>
        </a:p>
      </dgm:t>
    </dgm:pt>
    <dgm:pt modelId="{17D457F0-D776-44B5-AC5C-1E3088E5490B}" type="pres">
      <dgm:prSet presAssocID="{8162385E-0105-4210-B8A2-42782D3C35DB}" presName="diagram" presStyleCnt="0">
        <dgm:presLayoutVars>
          <dgm:dir/>
          <dgm:resizeHandles val="exact"/>
        </dgm:presLayoutVars>
      </dgm:prSet>
      <dgm:spPr/>
    </dgm:pt>
    <dgm:pt modelId="{1574D039-62F1-4809-9F00-B859DFEEA0F4}" type="pres">
      <dgm:prSet presAssocID="{C963DDF0-CBA1-4DDE-A8FF-523F4A7FA80B}" presName="node" presStyleLbl="node1" presStyleIdx="0" presStyleCnt="6">
        <dgm:presLayoutVars>
          <dgm:bulletEnabled val="1"/>
        </dgm:presLayoutVars>
      </dgm:prSet>
      <dgm:spPr/>
    </dgm:pt>
    <dgm:pt modelId="{1B553A85-7485-4472-A1EA-80D3CB09C6F0}" type="pres">
      <dgm:prSet presAssocID="{F25DC8C8-F9EB-4BBD-9518-F5A3F4F1AB21}" presName="sibTrans" presStyleCnt="0"/>
      <dgm:spPr/>
    </dgm:pt>
    <dgm:pt modelId="{665E4ACB-5367-406E-B665-F5612E12B87D}" type="pres">
      <dgm:prSet presAssocID="{925EF006-88BB-4900-B32A-95EB7644B631}" presName="node" presStyleLbl="node1" presStyleIdx="1" presStyleCnt="6">
        <dgm:presLayoutVars>
          <dgm:bulletEnabled val="1"/>
        </dgm:presLayoutVars>
      </dgm:prSet>
      <dgm:spPr/>
    </dgm:pt>
    <dgm:pt modelId="{261B2790-78EA-4E49-9707-BCF416D99C0B}" type="pres">
      <dgm:prSet presAssocID="{D8F1323F-32EB-456C-BA2D-1B0E3BEADD4C}" presName="sibTrans" presStyleCnt="0"/>
      <dgm:spPr/>
    </dgm:pt>
    <dgm:pt modelId="{EB76502D-F035-4E22-B7BE-3CB29463B537}" type="pres">
      <dgm:prSet presAssocID="{117281C1-CE37-4014-9B3C-FE092448A7A5}" presName="node" presStyleLbl="node1" presStyleIdx="2" presStyleCnt="6">
        <dgm:presLayoutVars>
          <dgm:bulletEnabled val="1"/>
        </dgm:presLayoutVars>
      </dgm:prSet>
      <dgm:spPr/>
    </dgm:pt>
    <dgm:pt modelId="{28879515-6AB4-4463-9AAB-345C0F1747FE}" type="pres">
      <dgm:prSet presAssocID="{B3516234-4906-4308-9C8F-87E623DDFAF5}" presName="sibTrans" presStyleCnt="0"/>
      <dgm:spPr/>
    </dgm:pt>
    <dgm:pt modelId="{74B26D0D-D5E1-4256-8385-DD12C02E107A}" type="pres">
      <dgm:prSet presAssocID="{7B0B13C9-5B74-46CA-8AFD-F8F24B83F3F0}" presName="node" presStyleLbl="node1" presStyleIdx="3" presStyleCnt="6">
        <dgm:presLayoutVars>
          <dgm:bulletEnabled val="1"/>
        </dgm:presLayoutVars>
      </dgm:prSet>
      <dgm:spPr/>
    </dgm:pt>
    <dgm:pt modelId="{496339AF-4CAA-4EEF-B34F-37E64EA8BFBA}" type="pres">
      <dgm:prSet presAssocID="{72337317-272F-43CB-AE5D-56A9D631A87F}" presName="sibTrans" presStyleCnt="0"/>
      <dgm:spPr/>
    </dgm:pt>
    <dgm:pt modelId="{753008BA-B7FF-48C5-BA2E-6D8C84ED9788}" type="pres">
      <dgm:prSet presAssocID="{E0CDE5A4-80C5-4592-AA1C-C93FC2FAB8D2}" presName="node" presStyleLbl="node1" presStyleIdx="4" presStyleCnt="6">
        <dgm:presLayoutVars>
          <dgm:bulletEnabled val="1"/>
        </dgm:presLayoutVars>
      </dgm:prSet>
      <dgm:spPr/>
    </dgm:pt>
    <dgm:pt modelId="{B542EF1E-B64B-48A5-82B2-AFD7F1C865CC}" type="pres">
      <dgm:prSet presAssocID="{37156996-4A4B-438A-ABB2-AB929D075655}" presName="sibTrans" presStyleCnt="0"/>
      <dgm:spPr/>
    </dgm:pt>
    <dgm:pt modelId="{AD7D3BCB-20DD-4C4A-9EC2-E61A31EFC734}" type="pres">
      <dgm:prSet presAssocID="{42649D72-D44C-4469-AD85-DA6048BAACF8}" presName="node" presStyleLbl="node1" presStyleIdx="5" presStyleCnt="6">
        <dgm:presLayoutVars>
          <dgm:bulletEnabled val="1"/>
        </dgm:presLayoutVars>
      </dgm:prSet>
      <dgm:spPr/>
    </dgm:pt>
  </dgm:ptLst>
  <dgm:cxnLst>
    <dgm:cxn modelId="{306A9F00-0B05-4D54-8FBB-1445C73B066F}" type="presOf" srcId="{925EF006-88BB-4900-B32A-95EB7644B631}" destId="{665E4ACB-5367-406E-B665-F5612E12B87D}" srcOrd="0" destOrd="0" presId="urn:microsoft.com/office/officeart/2005/8/layout/default"/>
    <dgm:cxn modelId="{F836AD03-3E75-4101-9563-8355ACA796A5}" srcId="{8162385E-0105-4210-B8A2-42782D3C35DB}" destId="{C963DDF0-CBA1-4DDE-A8FF-523F4A7FA80B}" srcOrd="0" destOrd="0" parTransId="{39E88529-33D0-4E9D-973F-8D89ADD4BB84}" sibTransId="{F25DC8C8-F9EB-4BBD-9518-F5A3F4F1AB21}"/>
    <dgm:cxn modelId="{FEBCC921-6E67-446F-BDBA-831E6D6FD3CB}" type="presOf" srcId="{8162385E-0105-4210-B8A2-42782D3C35DB}" destId="{17D457F0-D776-44B5-AC5C-1E3088E5490B}" srcOrd="0" destOrd="0" presId="urn:microsoft.com/office/officeart/2005/8/layout/default"/>
    <dgm:cxn modelId="{22F92763-7FD8-4BAF-A006-C66AE655202E}" srcId="{8162385E-0105-4210-B8A2-42782D3C35DB}" destId="{925EF006-88BB-4900-B32A-95EB7644B631}" srcOrd="1" destOrd="0" parTransId="{50C0D652-1A83-47C2-AA73-A46E59A292AB}" sibTransId="{D8F1323F-32EB-456C-BA2D-1B0E3BEADD4C}"/>
    <dgm:cxn modelId="{B0F35566-3A0F-43A3-BF64-8C0788B3E8A6}" srcId="{8162385E-0105-4210-B8A2-42782D3C35DB}" destId="{E0CDE5A4-80C5-4592-AA1C-C93FC2FAB8D2}" srcOrd="4" destOrd="0" parTransId="{C355548B-C150-445F-9B31-0CD2BEB4D135}" sibTransId="{37156996-4A4B-438A-ABB2-AB929D075655}"/>
    <dgm:cxn modelId="{45B2578A-0AD2-4FE3-A611-B7907C1B3635}" type="presOf" srcId="{42649D72-D44C-4469-AD85-DA6048BAACF8}" destId="{AD7D3BCB-20DD-4C4A-9EC2-E61A31EFC734}" srcOrd="0" destOrd="0" presId="urn:microsoft.com/office/officeart/2005/8/layout/default"/>
    <dgm:cxn modelId="{3CE2938A-9E2F-4F81-AD35-626615031D25}" type="presOf" srcId="{117281C1-CE37-4014-9B3C-FE092448A7A5}" destId="{EB76502D-F035-4E22-B7BE-3CB29463B537}" srcOrd="0" destOrd="0" presId="urn:microsoft.com/office/officeart/2005/8/layout/default"/>
    <dgm:cxn modelId="{383E8FAC-8A97-4A1E-AF3F-8039E405F2A1}" srcId="{8162385E-0105-4210-B8A2-42782D3C35DB}" destId="{117281C1-CE37-4014-9B3C-FE092448A7A5}" srcOrd="2" destOrd="0" parTransId="{68A543F4-D071-4818-BE9E-30A917646B75}" sibTransId="{B3516234-4906-4308-9C8F-87E623DDFAF5}"/>
    <dgm:cxn modelId="{02938AC0-CDDE-4E89-BB65-04E54A561DE9}" type="presOf" srcId="{E0CDE5A4-80C5-4592-AA1C-C93FC2FAB8D2}" destId="{753008BA-B7FF-48C5-BA2E-6D8C84ED9788}" srcOrd="0" destOrd="0" presId="urn:microsoft.com/office/officeart/2005/8/layout/default"/>
    <dgm:cxn modelId="{6E2E99D6-4FC1-4346-9A76-7D5A1400D62D}" srcId="{8162385E-0105-4210-B8A2-42782D3C35DB}" destId="{42649D72-D44C-4469-AD85-DA6048BAACF8}" srcOrd="5" destOrd="0" parTransId="{72660518-4638-4D19-9FAC-F8E594AE35CD}" sibTransId="{96F82CD1-888A-4CB7-A7D1-983EDAC63EEB}"/>
    <dgm:cxn modelId="{39D184DA-EA20-437E-ACD3-C195BA63B237}" srcId="{8162385E-0105-4210-B8A2-42782D3C35DB}" destId="{7B0B13C9-5B74-46CA-8AFD-F8F24B83F3F0}" srcOrd="3" destOrd="0" parTransId="{796160AB-3E7F-47EA-AD67-DCFE2E4DAD7F}" sibTransId="{72337317-272F-43CB-AE5D-56A9D631A87F}"/>
    <dgm:cxn modelId="{C163F8DF-D200-41B4-8FEF-D60880884419}" type="presOf" srcId="{C963DDF0-CBA1-4DDE-A8FF-523F4A7FA80B}" destId="{1574D039-62F1-4809-9F00-B859DFEEA0F4}" srcOrd="0" destOrd="0" presId="urn:microsoft.com/office/officeart/2005/8/layout/default"/>
    <dgm:cxn modelId="{EF25A9FB-20D7-44CD-ADE5-F3B80BAC1F0F}" type="presOf" srcId="{7B0B13C9-5B74-46CA-8AFD-F8F24B83F3F0}" destId="{74B26D0D-D5E1-4256-8385-DD12C02E107A}" srcOrd="0" destOrd="0" presId="urn:microsoft.com/office/officeart/2005/8/layout/default"/>
    <dgm:cxn modelId="{01A23362-4692-4D1D-8AAA-E4B0CD8D1497}" type="presParOf" srcId="{17D457F0-D776-44B5-AC5C-1E3088E5490B}" destId="{1574D039-62F1-4809-9F00-B859DFEEA0F4}" srcOrd="0" destOrd="0" presId="urn:microsoft.com/office/officeart/2005/8/layout/default"/>
    <dgm:cxn modelId="{BAF7EA71-ED1A-49A4-882B-FAA4DA852DB3}" type="presParOf" srcId="{17D457F0-D776-44B5-AC5C-1E3088E5490B}" destId="{1B553A85-7485-4472-A1EA-80D3CB09C6F0}" srcOrd="1" destOrd="0" presId="urn:microsoft.com/office/officeart/2005/8/layout/default"/>
    <dgm:cxn modelId="{964359BE-B367-44F8-B231-7F4D4564C1E6}" type="presParOf" srcId="{17D457F0-D776-44B5-AC5C-1E3088E5490B}" destId="{665E4ACB-5367-406E-B665-F5612E12B87D}" srcOrd="2" destOrd="0" presId="urn:microsoft.com/office/officeart/2005/8/layout/default"/>
    <dgm:cxn modelId="{A51DB3B0-F9F0-43C5-A3FC-0F7A732C38D0}" type="presParOf" srcId="{17D457F0-D776-44B5-AC5C-1E3088E5490B}" destId="{261B2790-78EA-4E49-9707-BCF416D99C0B}" srcOrd="3" destOrd="0" presId="urn:microsoft.com/office/officeart/2005/8/layout/default"/>
    <dgm:cxn modelId="{345165C2-3D38-4235-B3A9-22C0A38B82A8}" type="presParOf" srcId="{17D457F0-D776-44B5-AC5C-1E3088E5490B}" destId="{EB76502D-F035-4E22-B7BE-3CB29463B537}" srcOrd="4" destOrd="0" presId="urn:microsoft.com/office/officeart/2005/8/layout/default"/>
    <dgm:cxn modelId="{BB8DF882-4C81-460E-9C6E-9F8A88505B94}" type="presParOf" srcId="{17D457F0-D776-44B5-AC5C-1E3088E5490B}" destId="{28879515-6AB4-4463-9AAB-345C0F1747FE}" srcOrd="5" destOrd="0" presId="urn:microsoft.com/office/officeart/2005/8/layout/default"/>
    <dgm:cxn modelId="{784076BA-8D2D-4A55-BBC5-383B1614A281}" type="presParOf" srcId="{17D457F0-D776-44B5-AC5C-1E3088E5490B}" destId="{74B26D0D-D5E1-4256-8385-DD12C02E107A}" srcOrd="6" destOrd="0" presId="urn:microsoft.com/office/officeart/2005/8/layout/default"/>
    <dgm:cxn modelId="{EEEA0A7E-1B68-4DA5-B9C4-D7A5F5B7CC33}" type="presParOf" srcId="{17D457F0-D776-44B5-AC5C-1E3088E5490B}" destId="{496339AF-4CAA-4EEF-B34F-37E64EA8BFBA}" srcOrd="7" destOrd="0" presId="urn:microsoft.com/office/officeart/2005/8/layout/default"/>
    <dgm:cxn modelId="{78AB71CA-B4E9-4159-995F-D29962FFAD84}" type="presParOf" srcId="{17D457F0-D776-44B5-AC5C-1E3088E5490B}" destId="{753008BA-B7FF-48C5-BA2E-6D8C84ED9788}" srcOrd="8" destOrd="0" presId="urn:microsoft.com/office/officeart/2005/8/layout/default"/>
    <dgm:cxn modelId="{DC263789-8F1F-443C-80A7-84779D751768}" type="presParOf" srcId="{17D457F0-D776-44B5-AC5C-1E3088E5490B}" destId="{B542EF1E-B64B-48A5-82B2-AFD7F1C865CC}" srcOrd="9" destOrd="0" presId="urn:microsoft.com/office/officeart/2005/8/layout/default"/>
    <dgm:cxn modelId="{CAF857D9-BFB4-4EDE-8B60-8E05790E8B56}" type="presParOf" srcId="{17D457F0-D776-44B5-AC5C-1E3088E5490B}" destId="{AD7D3BCB-20DD-4C4A-9EC2-E61A31EFC734}"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49F657-9E79-4F20-8635-472FEB60E85D}">
      <dsp:nvSpPr>
        <dsp:cNvPr id="0" name=""/>
        <dsp:cNvSpPr/>
      </dsp:nvSpPr>
      <dsp:spPr>
        <a:xfrm>
          <a:off x="584407" y="0"/>
          <a:ext cx="6623280" cy="3960439"/>
        </a:xfrm>
        <a:prstGeom prst="rightArrow">
          <a:avLst/>
        </a:prstGeom>
        <a:gradFill rotWithShape="0">
          <a:gsLst>
            <a:gs pos="0">
              <a:schemeClr val="accent3">
                <a:tint val="40000"/>
                <a:hueOff val="0"/>
                <a:satOff val="0"/>
                <a:lumOff val="0"/>
                <a:alphaOff val="0"/>
                <a:shade val="51000"/>
                <a:satMod val="130000"/>
              </a:schemeClr>
            </a:gs>
            <a:gs pos="80000">
              <a:schemeClr val="accent3">
                <a:tint val="40000"/>
                <a:hueOff val="0"/>
                <a:satOff val="0"/>
                <a:lumOff val="0"/>
                <a:alphaOff val="0"/>
                <a:shade val="93000"/>
                <a:satMod val="130000"/>
              </a:schemeClr>
            </a:gs>
            <a:gs pos="100000">
              <a:schemeClr val="accent3">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E2E8ACCF-F643-4438-8BB0-E86CADB1362C}">
      <dsp:nvSpPr>
        <dsp:cNvPr id="0" name=""/>
        <dsp:cNvSpPr/>
      </dsp:nvSpPr>
      <dsp:spPr>
        <a:xfrm>
          <a:off x="6848" y="1188131"/>
          <a:ext cx="1867838" cy="1584175"/>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pl-PL" sz="1400" b="1" kern="1200" dirty="0"/>
            <a:t>13.09.2022 </a:t>
          </a:r>
        </a:p>
        <a:p>
          <a:pPr marL="0" lvl="0" indent="0" algn="ctr" defTabSz="622300" rtl="0">
            <a:lnSpc>
              <a:spcPct val="90000"/>
            </a:lnSpc>
            <a:spcBef>
              <a:spcPct val="0"/>
            </a:spcBef>
            <a:spcAft>
              <a:spcPct val="35000"/>
            </a:spcAft>
            <a:buNone/>
          </a:pPr>
          <a:r>
            <a:rPr lang="pl-PL" sz="1400" b="1" kern="1200" dirty="0"/>
            <a:t>Ogłoszenie naboru</a:t>
          </a:r>
        </a:p>
        <a:p>
          <a:pPr marL="0" lvl="0" indent="0" algn="ctr" defTabSz="622300" rtl="0">
            <a:lnSpc>
              <a:spcPct val="90000"/>
            </a:lnSpc>
            <a:spcBef>
              <a:spcPct val="0"/>
            </a:spcBef>
            <a:spcAft>
              <a:spcPct val="35000"/>
            </a:spcAft>
            <a:buNone/>
          </a:pPr>
          <a:r>
            <a:rPr lang="pl-PL" sz="1400" kern="1200" dirty="0"/>
            <a:t>- strona </a:t>
          </a:r>
          <a:r>
            <a:rPr lang="pl-PL" sz="1400" kern="1200" dirty="0">
              <a:hlinkClick xmlns:r="http://schemas.openxmlformats.org/officeDocument/2006/relationships" r:id="rId1"/>
            </a:rPr>
            <a:t>CINEA</a:t>
          </a:r>
          <a:endParaRPr lang="pl-PL" sz="1400" kern="1200" dirty="0"/>
        </a:p>
        <a:p>
          <a:pPr marL="0" lvl="0" indent="0" algn="ctr" defTabSz="622300" rtl="0">
            <a:lnSpc>
              <a:spcPct val="90000"/>
            </a:lnSpc>
            <a:spcBef>
              <a:spcPct val="0"/>
            </a:spcBef>
            <a:spcAft>
              <a:spcPct val="35000"/>
            </a:spcAft>
            <a:buNone/>
          </a:pPr>
          <a:r>
            <a:rPr lang="pl-PL" sz="1400" kern="1200" dirty="0"/>
            <a:t>- portal </a:t>
          </a:r>
          <a:r>
            <a:rPr lang="pl-PL" sz="1400" kern="1200" dirty="0">
              <a:hlinkClick xmlns:r="http://schemas.openxmlformats.org/officeDocument/2006/relationships" r:id="rId2"/>
            </a:rPr>
            <a:t>SEDIA</a:t>
          </a:r>
          <a:endParaRPr lang="pl-PL" sz="1400" kern="1200" dirty="0"/>
        </a:p>
        <a:p>
          <a:pPr marL="0" lvl="0" indent="0" algn="ctr" defTabSz="622300" rtl="0">
            <a:lnSpc>
              <a:spcPct val="90000"/>
            </a:lnSpc>
            <a:spcBef>
              <a:spcPct val="0"/>
            </a:spcBef>
            <a:spcAft>
              <a:spcPct val="35000"/>
            </a:spcAft>
            <a:buNone/>
          </a:pPr>
          <a:r>
            <a:rPr lang="pl-PL" sz="1400" kern="1200" dirty="0">
              <a:hlinkClick xmlns:r="http://schemas.openxmlformats.org/officeDocument/2006/relationships" r:id="rId3"/>
            </a:rPr>
            <a:t>- manual</a:t>
          </a:r>
          <a:endParaRPr lang="pl-PL" sz="1400" kern="1200" dirty="0"/>
        </a:p>
      </dsp:txBody>
      <dsp:txXfrm>
        <a:off x="84181" y="1265464"/>
        <a:ext cx="1713172" cy="1429509"/>
      </dsp:txXfrm>
    </dsp:sp>
    <dsp:sp modelId="{95085F3E-CABD-4906-9904-929C7E14FB2A}">
      <dsp:nvSpPr>
        <dsp:cNvPr id="0" name=""/>
        <dsp:cNvSpPr/>
      </dsp:nvSpPr>
      <dsp:spPr>
        <a:xfrm>
          <a:off x="1995436" y="1189034"/>
          <a:ext cx="1867838" cy="1584175"/>
        </a:xfrm>
        <a:prstGeom prst="roundRect">
          <a:avLst/>
        </a:prstGeom>
        <a:gradFill rotWithShape="0">
          <a:gsLst>
            <a:gs pos="0">
              <a:schemeClr val="accent3">
                <a:hueOff val="3750088"/>
                <a:satOff val="-5627"/>
                <a:lumOff val="-915"/>
                <a:alphaOff val="0"/>
                <a:shade val="51000"/>
                <a:satMod val="130000"/>
              </a:schemeClr>
            </a:gs>
            <a:gs pos="80000">
              <a:schemeClr val="accent3">
                <a:hueOff val="3750088"/>
                <a:satOff val="-5627"/>
                <a:lumOff val="-915"/>
                <a:alphaOff val="0"/>
                <a:shade val="93000"/>
                <a:satMod val="130000"/>
              </a:schemeClr>
            </a:gs>
            <a:gs pos="100000">
              <a:schemeClr val="accent3">
                <a:hueOff val="3750088"/>
                <a:satOff val="-5627"/>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pl-PL" sz="1400" b="1" kern="1200" dirty="0"/>
            <a:t>05.10.2022 </a:t>
          </a:r>
        </a:p>
        <a:p>
          <a:pPr marL="0" lvl="0" indent="0" algn="ctr" defTabSz="622300" rtl="0">
            <a:lnSpc>
              <a:spcPct val="90000"/>
            </a:lnSpc>
            <a:spcBef>
              <a:spcPct val="0"/>
            </a:spcBef>
            <a:spcAft>
              <a:spcPct val="35000"/>
            </a:spcAft>
            <a:buNone/>
          </a:pPr>
          <a:r>
            <a:rPr lang="pl-PL" sz="1400" b="1" kern="1200" dirty="0"/>
            <a:t>Info Day</a:t>
          </a:r>
        </a:p>
        <a:p>
          <a:pPr marL="0" lvl="0" indent="0" algn="ctr" defTabSz="622300" rtl="0">
            <a:lnSpc>
              <a:spcPct val="90000"/>
            </a:lnSpc>
            <a:spcBef>
              <a:spcPct val="0"/>
            </a:spcBef>
            <a:spcAft>
              <a:spcPct val="35000"/>
            </a:spcAft>
            <a:buNone/>
          </a:pPr>
          <a:r>
            <a:rPr lang="pl-PL" sz="1400" kern="1200" dirty="0"/>
            <a:t>-</a:t>
          </a:r>
          <a:r>
            <a:rPr lang="pl-PL" sz="1400" kern="1200" dirty="0">
              <a:hlinkClick xmlns:r="http://schemas.openxmlformats.org/officeDocument/2006/relationships" r:id="rId4"/>
            </a:rPr>
            <a:t> prezentacje</a:t>
          </a:r>
          <a:br>
            <a:rPr lang="pl-PL" sz="1400" kern="1200" dirty="0"/>
          </a:br>
          <a:r>
            <a:rPr lang="pl-PL" sz="1400" kern="1200" dirty="0">
              <a:hlinkClick xmlns:r="http://schemas.openxmlformats.org/officeDocument/2006/relationships" r:id="rId5"/>
            </a:rPr>
            <a:t>- nagranie</a:t>
          </a:r>
          <a:br>
            <a:rPr lang="pl-PL" sz="1400" kern="1200" dirty="0"/>
          </a:br>
          <a:r>
            <a:rPr lang="pl-PL" sz="1400" kern="1200" dirty="0">
              <a:hlinkClick xmlns:r="http://schemas.openxmlformats.org/officeDocument/2006/relationships" r:id="rId6"/>
            </a:rPr>
            <a:t>- dokumenty</a:t>
          </a:r>
          <a:endParaRPr lang="pl-PL" sz="1400" kern="1200" dirty="0"/>
        </a:p>
      </dsp:txBody>
      <dsp:txXfrm>
        <a:off x="2072769" y="1266367"/>
        <a:ext cx="1713172" cy="1429509"/>
      </dsp:txXfrm>
    </dsp:sp>
    <dsp:sp modelId="{42EDE1C6-AC32-4BE2-AB42-F0A766398509}">
      <dsp:nvSpPr>
        <dsp:cNvPr id="0" name=""/>
        <dsp:cNvSpPr/>
      </dsp:nvSpPr>
      <dsp:spPr>
        <a:xfrm>
          <a:off x="3947221" y="1188131"/>
          <a:ext cx="1867838" cy="1584175"/>
        </a:xfrm>
        <a:prstGeom prst="roundRect">
          <a:avLst/>
        </a:prstGeom>
        <a:gradFill rotWithShape="0">
          <a:gsLst>
            <a:gs pos="0">
              <a:schemeClr val="accent3">
                <a:hueOff val="7500176"/>
                <a:satOff val="-11253"/>
                <a:lumOff val="-1830"/>
                <a:alphaOff val="0"/>
                <a:shade val="51000"/>
                <a:satMod val="130000"/>
              </a:schemeClr>
            </a:gs>
            <a:gs pos="80000">
              <a:schemeClr val="accent3">
                <a:hueOff val="7500176"/>
                <a:satOff val="-11253"/>
                <a:lumOff val="-1830"/>
                <a:alphaOff val="0"/>
                <a:shade val="93000"/>
                <a:satMod val="130000"/>
              </a:schemeClr>
            </a:gs>
            <a:gs pos="100000">
              <a:schemeClr val="accent3">
                <a:hueOff val="7500176"/>
                <a:satOff val="-11253"/>
                <a:lumOff val="-183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pl-PL" sz="1400" b="1" kern="1200" dirty="0"/>
            <a:t>05.01.2023</a:t>
          </a:r>
        </a:p>
        <a:p>
          <a:pPr marL="0" lvl="0" indent="0" algn="ctr" defTabSz="622300" rtl="0">
            <a:lnSpc>
              <a:spcPct val="90000"/>
            </a:lnSpc>
            <a:spcBef>
              <a:spcPct val="0"/>
            </a:spcBef>
            <a:spcAft>
              <a:spcPct val="35000"/>
            </a:spcAft>
            <a:buNone/>
          </a:pPr>
          <a:r>
            <a:rPr lang="pl-PL" sz="1400" b="1" kern="1200" dirty="0"/>
            <a:t>Przesłanie pytań do CINEA </a:t>
          </a:r>
          <a:r>
            <a:rPr lang="pl-PL" sz="1400" kern="1200" dirty="0"/>
            <a:t>(</a:t>
          </a:r>
          <a:r>
            <a:rPr lang="en-GB" sz="1400" kern="1200" dirty="0"/>
            <a:t>CINEA-CEFTRANSPORT-CALLS@ec.europa.eu</a:t>
          </a:r>
          <a:r>
            <a:rPr lang="pl-PL" sz="1400" kern="1200" dirty="0"/>
            <a:t>)</a:t>
          </a:r>
          <a:br>
            <a:rPr lang="pl-PL" sz="1400" kern="1200" dirty="0"/>
          </a:br>
          <a:r>
            <a:rPr lang="pl-PL" sz="1400" kern="1200" dirty="0"/>
            <a:t>- odpowiedzi </a:t>
          </a:r>
          <a:r>
            <a:rPr lang="pl-PL" sz="1400" kern="1200" dirty="0">
              <a:hlinkClick xmlns:r="http://schemas.openxmlformats.org/officeDocument/2006/relationships" r:id="rId7"/>
            </a:rPr>
            <a:t>w FAQ</a:t>
          </a:r>
          <a:endParaRPr lang="pl-PL" sz="1400" kern="1200" dirty="0"/>
        </a:p>
      </dsp:txBody>
      <dsp:txXfrm>
        <a:off x="4024554" y="1265464"/>
        <a:ext cx="1713172" cy="1429509"/>
      </dsp:txXfrm>
    </dsp:sp>
    <dsp:sp modelId="{F8BE2CF0-9736-4C61-A9DA-2980B4973E54}">
      <dsp:nvSpPr>
        <dsp:cNvPr id="0" name=""/>
        <dsp:cNvSpPr/>
      </dsp:nvSpPr>
      <dsp:spPr>
        <a:xfrm>
          <a:off x="5917407" y="1188131"/>
          <a:ext cx="1867838" cy="1584175"/>
        </a:xfrm>
        <a:prstGeom prst="roundRect">
          <a:avLst/>
        </a:prstGeom>
        <a:solidFill>
          <a:schemeClr val="accent5">
            <a:lumMod val="60000"/>
            <a:lumOff val="4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pl-PL" sz="1600" b="1" kern="1200" dirty="0">
              <a:solidFill>
                <a:srgbClr val="FF0000"/>
              </a:solidFill>
            </a:rPr>
            <a:t>18.01.2023 17:00</a:t>
          </a:r>
        </a:p>
        <a:p>
          <a:pPr marL="0" lvl="0" indent="0" algn="ctr" defTabSz="711200" rtl="0">
            <a:lnSpc>
              <a:spcPct val="90000"/>
            </a:lnSpc>
            <a:spcBef>
              <a:spcPct val="0"/>
            </a:spcBef>
            <a:spcAft>
              <a:spcPct val="35000"/>
            </a:spcAft>
            <a:buNone/>
          </a:pPr>
          <a:r>
            <a:rPr lang="pl-PL" sz="1400" b="1" kern="1200" dirty="0"/>
            <a:t> termin złożenia wniosków do CINEA</a:t>
          </a:r>
        </a:p>
        <a:p>
          <a:pPr marL="0" lvl="0" indent="0" algn="ctr" defTabSz="711200" rtl="0">
            <a:lnSpc>
              <a:spcPct val="90000"/>
            </a:lnSpc>
            <a:spcBef>
              <a:spcPct val="0"/>
            </a:spcBef>
            <a:spcAft>
              <a:spcPct val="35000"/>
            </a:spcAft>
            <a:buNone/>
          </a:pPr>
          <a:r>
            <a:rPr lang="pl-PL" sz="1400" b="1" kern="1200" dirty="0"/>
            <a:t>(portal SEDIA)</a:t>
          </a:r>
        </a:p>
      </dsp:txBody>
      <dsp:txXfrm>
        <a:off x="5994740" y="1265464"/>
        <a:ext cx="1713172" cy="142950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71AF48-B81A-44A4-8C77-454CDE6F827D}">
      <dsp:nvSpPr>
        <dsp:cNvPr id="0" name=""/>
        <dsp:cNvSpPr/>
      </dsp:nvSpPr>
      <dsp:spPr>
        <a:xfrm>
          <a:off x="0" y="5819"/>
          <a:ext cx="6063901" cy="5967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pl-PL" sz="1500" kern="1200" dirty="0"/>
            <a:t>wskazujemy także gdy np. nie uzyskała wsparcia </a:t>
          </a:r>
          <a:br>
            <a:rPr lang="pl-PL" sz="1500" kern="1200" dirty="0"/>
          </a:br>
          <a:r>
            <a:rPr lang="pl-PL" sz="1500" kern="1200" dirty="0"/>
            <a:t>w I naborze CEF, lub jest/była w innym programie z udziałem środków UE </a:t>
          </a:r>
          <a:endParaRPr lang="en-GB" sz="1500" kern="1200" dirty="0"/>
        </a:p>
      </dsp:txBody>
      <dsp:txXfrm>
        <a:off x="29128" y="34947"/>
        <a:ext cx="6005645" cy="538444"/>
      </dsp:txXfrm>
    </dsp:sp>
    <dsp:sp modelId="{28807F7E-F737-44AC-8181-9DDEABBB6562}">
      <dsp:nvSpPr>
        <dsp:cNvPr id="0" name=""/>
        <dsp:cNvSpPr/>
      </dsp:nvSpPr>
      <dsp:spPr>
        <a:xfrm>
          <a:off x="0" y="645719"/>
          <a:ext cx="6063901" cy="5967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pl-PL" sz="1500" kern="1200" dirty="0"/>
            <a:t>nie wskazujemy niezwiązanych rzeczowo, lub podobny w innej lokalizacji</a:t>
          </a:r>
          <a:endParaRPr lang="en-GB" sz="1500" kern="1200" dirty="0"/>
        </a:p>
      </dsp:txBody>
      <dsp:txXfrm>
        <a:off x="29128" y="674847"/>
        <a:ext cx="6005645" cy="53844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59CA4F-5BB6-4E46-9979-E1A747E0BBD8}">
      <dsp:nvSpPr>
        <dsp:cNvPr id="0" name=""/>
        <dsp:cNvSpPr/>
      </dsp:nvSpPr>
      <dsp:spPr>
        <a:xfrm>
          <a:off x="0" y="8856"/>
          <a:ext cx="4887737" cy="67532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pl-PL" sz="1700" kern="1200" dirty="0"/>
            <a:t>Kategorie wydatków kwalifikowanych</a:t>
          </a:r>
          <a:r>
            <a:rPr lang="pl-PL" sz="1700" kern="1200" dirty="0">
              <a:hlinkClick xmlns:r="http://schemas.openxmlformats.org/officeDocument/2006/relationships" r:id="rId1"/>
            </a:rPr>
            <a:t> AGA </a:t>
          </a:r>
          <a:endParaRPr lang="en-GB" sz="1700" kern="1200" dirty="0"/>
        </a:p>
      </dsp:txBody>
      <dsp:txXfrm>
        <a:off x="32967" y="41823"/>
        <a:ext cx="4821803" cy="609393"/>
      </dsp:txXfrm>
    </dsp:sp>
    <dsp:sp modelId="{8F773318-0C89-4EDD-B797-9FF7EC43AFF7}">
      <dsp:nvSpPr>
        <dsp:cNvPr id="0" name=""/>
        <dsp:cNvSpPr/>
      </dsp:nvSpPr>
      <dsp:spPr>
        <a:xfrm>
          <a:off x="0" y="728936"/>
          <a:ext cx="8116739" cy="67532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pl-PL" sz="1700" kern="1200" dirty="0"/>
            <a:t>Wydatki - zgodne z plikiem budżetowym i opisem Workpackage w Part B, oraz ew. AKK</a:t>
          </a:r>
          <a:endParaRPr lang="en-GB" sz="1700" kern="1200" dirty="0"/>
        </a:p>
      </dsp:txBody>
      <dsp:txXfrm>
        <a:off x="32967" y="761903"/>
        <a:ext cx="8050805" cy="609393"/>
      </dsp:txXfrm>
    </dsp:sp>
    <dsp:sp modelId="{81FA0AE1-05FD-4205-8E37-4455E30AA1AC}">
      <dsp:nvSpPr>
        <dsp:cNvPr id="0" name=""/>
        <dsp:cNvSpPr/>
      </dsp:nvSpPr>
      <dsp:spPr>
        <a:xfrm>
          <a:off x="0" y="1421760"/>
          <a:ext cx="8116739" cy="67532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pl-PL" sz="1700" kern="1200"/>
            <a:t>A. Koszty osobowe – „pracownicy” (nie dotyczą wykonawców)</a:t>
          </a:r>
          <a:endParaRPr lang="en-GB" sz="1700" kern="1200"/>
        </a:p>
      </dsp:txBody>
      <dsp:txXfrm>
        <a:off x="32967" y="1454727"/>
        <a:ext cx="8050805" cy="609393"/>
      </dsp:txXfrm>
    </dsp:sp>
    <dsp:sp modelId="{09FDB28F-F688-4CD2-815B-51EA313A6C5D}">
      <dsp:nvSpPr>
        <dsp:cNvPr id="0" name=""/>
        <dsp:cNvSpPr/>
      </dsp:nvSpPr>
      <dsp:spPr>
        <a:xfrm>
          <a:off x="0" y="2128516"/>
          <a:ext cx="8116739" cy="67532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pl-PL" sz="1700" kern="1200" dirty="0"/>
            <a:t>B. Subcontracting costs – umowy z postępowań</a:t>
          </a:r>
          <a:endParaRPr lang="en-GB" sz="1700" kern="1200" dirty="0"/>
        </a:p>
      </dsp:txBody>
      <dsp:txXfrm>
        <a:off x="32967" y="2161483"/>
        <a:ext cx="8050805" cy="609393"/>
      </dsp:txXfrm>
    </dsp:sp>
    <dsp:sp modelId="{3DE703D0-B461-4EDC-8D34-6FEBBC203BE0}">
      <dsp:nvSpPr>
        <dsp:cNvPr id="0" name=""/>
        <dsp:cNvSpPr/>
      </dsp:nvSpPr>
      <dsp:spPr>
        <a:xfrm>
          <a:off x="0" y="2817167"/>
          <a:ext cx="8116739" cy="67532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dirty="0"/>
            <a:t>C</a:t>
          </a:r>
          <a:r>
            <a:rPr lang="pl-PL" sz="1700" kern="1200" dirty="0"/>
            <a:t>1 – podróże pracowników C2 – np. wyposażenie „z półki” w tym dla pracowników</a:t>
          </a:r>
          <a:endParaRPr lang="en-GB" sz="1700" kern="1200" dirty="0"/>
        </a:p>
      </dsp:txBody>
      <dsp:txXfrm>
        <a:off x="32967" y="2850134"/>
        <a:ext cx="8050805" cy="609393"/>
      </dsp:txXfrm>
    </dsp:sp>
    <dsp:sp modelId="{8D396BBF-1E91-40BC-9A33-565A1BB9B15D}">
      <dsp:nvSpPr>
        <dsp:cNvPr id="0" name=""/>
        <dsp:cNvSpPr/>
      </dsp:nvSpPr>
      <dsp:spPr>
        <a:xfrm>
          <a:off x="0" y="3537247"/>
          <a:ext cx="8116739" cy="67532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pl-PL" sz="1700" kern="1200" dirty="0"/>
            <a:t>C</a:t>
          </a:r>
          <a:r>
            <a:rPr lang="en-GB" sz="1700" kern="1200" dirty="0"/>
            <a:t>3 Other goods, works and services</a:t>
          </a:r>
          <a:r>
            <a:rPr lang="pl-PL" sz="1700" kern="1200" dirty="0"/>
            <a:t> – np. wydatki na materiały promocyjne z umowy ramowej, audyty, przeniesienie praw autorskich, gwarancje finansowe</a:t>
          </a:r>
          <a:endParaRPr lang="en-GB" sz="1700" kern="1200" dirty="0"/>
        </a:p>
      </dsp:txBody>
      <dsp:txXfrm>
        <a:off x="32967" y="3570214"/>
        <a:ext cx="8050805" cy="609393"/>
      </dsp:txXfrm>
    </dsp:sp>
    <dsp:sp modelId="{CC84C343-DD73-4C29-B4EA-5765AE565B40}">
      <dsp:nvSpPr>
        <dsp:cNvPr id="0" name=""/>
        <dsp:cNvSpPr/>
      </dsp:nvSpPr>
      <dsp:spPr>
        <a:xfrm>
          <a:off x="0" y="4240937"/>
          <a:ext cx="8116739" cy="67532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pl-PL" sz="1700" kern="1200" dirty="0"/>
            <a:t>Requested EU contribution to eligible costs – może być </a:t>
          </a:r>
          <a:r>
            <a:rPr lang="pl-PL" sz="1700" u="sng" kern="1200" dirty="0"/>
            <a:t>niższa</a:t>
          </a:r>
          <a:r>
            <a:rPr lang="pl-PL" sz="1700" kern="1200" dirty="0"/>
            <a:t> niż Maximum EU  contribution to eligible costs/EUR</a:t>
          </a:r>
          <a:endParaRPr lang="en-GB" sz="1700" kern="1200" dirty="0"/>
        </a:p>
      </dsp:txBody>
      <dsp:txXfrm>
        <a:off x="32967" y="4273904"/>
        <a:ext cx="8050805" cy="60939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B30DFD-139B-4AA0-B656-1BD8E1B5BFED}">
      <dsp:nvSpPr>
        <dsp:cNvPr id="0" name=""/>
        <dsp:cNvSpPr/>
      </dsp:nvSpPr>
      <dsp:spPr>
        <a:xfrm>
          <a:off x="5431" y="0"/>
          <a:ext cx="5030754" cy="88744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pl-PL" sz="3500" kern="1200" dirty="0"/>
            <a:t>wydatki niekwalifikowane</a:t>
          </a:r>
          <a:endParaRPr lang="en-GB" sz="3500" kern="1200" dirty="0"/>
        </a:p>
      </dsp:txBody>
      <dsp:txXfrm>
        <a:off x="48752" y="43321"/>
        <a:ext cx="4944112" cy="800803"/>
      </dsp:txXfrm>
    </dsp:sp>
    <dsp:sp modelId="{1BD17F82-7D72-4335-8784-1FE66155ABB4}">
      <dsp:nvSpPr>
        <dsp:cNvPr id="0" name=""/>
        <dsp:cNvSpPr/>
      </dsp:nvSpPr>
      <dsp:spPr>
        <a:xfrm>
          <a:off x="0" y="1001378"/>
          <a:ext cx="8229600" cy="3523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44450" rIns="248920" bIns="44450" numCol="1" spcCol="1270" anchor="t" anchorCtr="0">
          <a:noAutofit/>
        </a:bodyPr>
        <a:lstStyle/>
        <a:p>
          <a:pPr marL="228600" lvl="1" indent="-228600" algn="l" defTabSz="1200150">
            <a:lnSpc>
              <a:spcPct val="90000"/>
            </a:lnSpc>
            <a:spcBef>
              <a:spcPct val="0"/>
            </a:spcBef>
            <a:spcAft>
              <a:spcPct val="20000"/>
            </a:spcAft>
            <a:buChar char="•"/>
          </a:pPr>
          <a:r>
            <a:rPr lang="pl-PL" sz="2700" kern="1200" dirty="0">
              <a:solidFill>
                <a:srgbClr val="172C85"/>
              </a:solidFill>
            </a:rPr>
            <a:t>elementy planowane do objęcia umową wykraczające poza zakres naboru</a:t>
          </a:r>
          <a:endParaRPr lang="en-GB" sz="2700" kern="1200" dirty="0">
            <a:solidFill>
              <a:srgbClr val="172C85"/>
            </a:solidFill>
          </a:endParaRPr>
        </a:p>
        <a:p>
          <a:pPr marL="228600" lvl="1" indent="-228600" algn="l" defTabSz="1200150">
            <a:lnSpc>
              <a:spcPct val="90000"/>
            </a:lnSpc>
            <a:spcBef>
              <a:spcPct val="0"/>
            </a:spcBef>
            <a:spcAft>
              <a:spcPct val="20000"/>
            </a:spcAft>
            <a:buChar char="•"/>
          </a:pPr>
          <a:r>
            <a:rPr lang="pl-PL" sz="2700" kern="1200" dirty="0">
              <a:solidFill>
                <a:srgbClr val="172C85"/>
              </a:solidFill>
            </a:rPr>
            <a:t>koszty obsługi finansowej, niekwalifikowany VAT</a:t>
          </a:r>
          <a:endParaRPr lang="en-GB" sz="2700" kern="1200" dirty="0">
            <a:solidFill>
              <a:srgbClr val="172C85"/>
            </a:solidFill>
          </a:endParaRPr>
        </a:p>
        <a:p>
          <a:pPr marL="228600" lvl="1" indent="-228600" algn="l" defTabSz="1200150">
            <a:lnSpc>
              <a:spcPct val="90000"/>
            </a:lnSpc>
            <a:spcBef>
              <a:spcPct val="0"/>
            </a:spcBef>
            <a:spcAft>
              <a:spcPct val="20000"/>
            </a:spcAft>
            <a:buChar char="•"/>
          </a:pPr>
          <a:r>
            <a:rPr lang="pl-PL" sz="2700" kern="1200" dirty="0">
              <a:solidFill>
                <a:srgbClr val="172C85"/>
              </a:solidFill>
            </a:rPr>
            <a:t>koszty ważne dla projektu poniesione przed okresem kwalifikowalności (np. umowa w toku a pierwsze etapy przed złożeniem wniosku o dofinansowanie zrealizowano, koszty etapów po zakończeniu projektu)</a:t>
          </a:r>
          <a:endParaRPr lang="en-GB" sz="2700" kern="1200" dirty="0">
            <a:solidFill>
              <a:srgbClr val="172C85"/>
            </a:solidFill>
          </a:endParaRPr>
        </a:p>
      </dsp:txBody>
      <dsp:txXfrm>
        <a:off x="0" y="1001378"/>
        <a:ext cx="8229600" cy="352314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049DAD-27D7-438A-9E6F-469E35DF35D1}">
      <dsp:nvSpPr>
        <dsp:cNvPr id="0" name=""/>
        <dsp:cNvSpPr/>
      </dsp:nvSpPr>
      <dsp:spPr>
        <a:xfrm>
          <a:off x="618500" y="224508"/>
          <a:ext cx="6327048" cy="34334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pl-PL" sz="1400" kern="1200" dirty="0"/>
            <a:t>Państwa objęte projektem wskazujemy zawsze – dla całego projektu (koordynator)</a:t>
          </a:r>
          <a:endParaRPr lang="en-GB" sz="1400" kern="1200" dirty="0"/>
        </a:p>
      </dsp:txBody>
      <dsp:txXfrm>
        <a:off x="635261" y="241269"/>
        <a:ext cx="6293526" cy="309827"/>
      </dsp:txXfrm>
    </dsp:sp>
    <dsp:sp modelId="{AB3472FD-5FDA-46F6-AA1F-998FFC603D53}">
      <dsp:nvSpPr>
        <dsp:cNvPr id="0" name=""/>
        <dsp:cNvSpPr/>
      </dsp:nvSpPr>
      <dsp:spPr>
        <a:xfrm>
          <a:off x="0" y="604350"/>
          <a:ext cx="7491532" cy="40774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pl-PL" sz="1400" kern="1200" dirty="0"/>
            <a:t>korytarze, typ transportu i brakujące odcinki transgraniczne jeśli dotyczy </a:t>
          </a:r>
          <a:endParaRPr lang="en-GB" sz="1400" kern="1200" dirty="0"/>
        </a:p>
      </dsp:txBody>
      <dsp:txXfrm>
        <a:off x="19904" y="624254"/>
        <a:ext cx="7451724" cy="36793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B392F3-D8AE-48D5-AEF6-D6A310240C43}">
      <dsp:nvSpPr>
        <dsp:cNvPr id="0" name=""/>
        <dsp:cNvSpPr/>
      </dsp:nvSpPr>
      <dsp:spPr>
        <a:xfrm>
          <a:off x="2144" y="972530"/>
          <a:ext cx="1908844" cy="763537"/>
        </a:xfrm>
        <a:prstGeom prst="chevron">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kern="1200" dirty="0"/>
            <a:t>TEN-T network — Project of common interest (PCI)</a:t>
          </a:r>
          <a:endParaRPr lang="pl-PL" sz="1300" u="none" kern="1200" dirty="0"/>
        </a:p>
      </dsp:txBody>
      <dsp:txXfrm>
        <a:off x="383913" y="972530"/>
        <a:ext cx="1145307" cy="763537"/>
      </dsp:txXfrm>
    </dsp:sp>
    <dsp:sp modelId="{F87840E4-A0EA-42FB-8F88-878098896820}">
      <dsp:nvSpPr>
        <dsp:cNvPr id="0" name=""/>
        <dsp:cNvSpPr/>
      </dsp:nvSpPr>
      <dsp:spPr>
        <a:xfrm>
          <a:off x="1720105" y="972530"/>
          <a:ext cx="1908844" cy="763537"/>
        </a:xfrm>
        <a:prstGeom prst="chevron">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kern="1200" dirty="0"/>
            <a:t>Call objectives and priorities </a:t>
          </a:r>
          <a:endParaRPr lang="pl-PL" sz="1300" u="none" kern="1200" dirty="0"/>
        </a:p>
      </dsp:txBody>
      <dsp:txXfrm>
        <a:off x="2101874" y="972530"/>
        <a:ext cx="1145307" cy="763537"/>
      </dsp:txXfrm>
    </dsp:sp>
    <dsp:sp modelId="{40F6B8DA-0BE8-4C81-A17D-A66E9BFF8C00}">
      <dsp:nvSpPr>
        <dsp:cNvPr id="0" name=""/>
        <dsp:cNvSpPr/>
      </dsp:nvSpPr>
      <dsp:spPr>
        <a:xfrm>
          <a:off x="3434305" y="958839"/>
          <a:ext cx="1908844" cy="763537"/>
        </a:xfrm>
        <a:prstGeom prst="chevron">
          <a:avLst/>
        </a:prstGeom>
        <a:solidFill>
          <a:srgbClr val="ED9A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kern="1200" dirty="0"/>
            <a:t>EU added value</a:t>
          </a:r>
          <a:endParaRPr lang="pl-PL" sz="1300" u="none" kern="1200" dirty="0"/>
        </a:p>
      </dsp:txBody>
      <dsp:txXfrm>
        <a:off x="3816074" y="958839"/>
        <a:ext cx="1145307" cy="763537"/>
      </dsp:txXfrm>
    </dsp:sp>
    <dsp:sp modelId="{791FA286-F168-4D73-8E01-4A877903A32C}">
      <dsp:nvSpPr>
        <dsp:cNvPr id="0" name=""/>
        <dsp:cNvSpPr/>
      </dsp:nvSpPr>
      <dsp:spPr>
        <a:xfrm>
          <a:off x="5156025" y="972530"/>
          <a:ext cx="1908844" cy="763537"/>
        </a:xfrm>
        <a:prstGeom prst="chevron">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kern="1200" dirty="0"/>
            <a:t>Cross-border link</a:t>
          </a:r>
          <a:endParaRPr lang="pl-PL" sz="1300" u="none" kern="1200" dirty="0"/>
        </a:p>
      </dsp:txBody>
      <dsp:txXfrm>
        <a:off x="5537794" y="972530"/>
        <a:ext cx="1145307" cy="763537"/>
      </dsp:txXfrm>
    </dsp:sp>
    <dsp:sp modelId="{FD77251A-65E3-4F6D-944E-FA783B8B43AA}">
      <dsp:nvSpPr>
        <dsp:cNvPr id="0" name=""/>
        <dsp:cNvSpPr/>
      </dsp:nvSpPr>
      <dsp:spPr>
        <a:xfrm>
          <a:off x="6873986" y="972530"/>
          <a:ext cx="1908844" cy="763537"/>
        </a:xfrm>
        <a:prstGeom prst="chevron">
          <a:avLst/>
        </a:prstGeom>
        <a:solidFill>
          <a:srgbClr val="F9C55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kern="1200" dirty="0"/>
            <a:t>Synergies </a:t>
          </a:r>
          <a:endParaRPr lang="pl-PL" sz="1300" u="none" kern="1200" dirty="0"/>
        </a:p>
      </dsp:txBody>
      <dsp:txXfrm>
        <a:off x="7255755" y="972530"/>
        <a:ext cx="1145307" cy="76353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092BC9-2D50-4120-9F94-55367AACA77E}">
      <dsp:nvSpPr>
        <dsp:cNvPr id="0" name=""/>
        <dsp:cNvSpPr/>
      </dsp:nvSpPr>
      <dsp:spPr>
        <a:xfrm>
          <a:off x="0" y="50289"/>
          <a:ext cx="8194838" cy="4071600"/>
        </a:xfrm>
        <a:prstGeom prst="roundRect">
          <a:avLst/>
        </a:prstGeom>
        <a:solidFill>
          <a:schemeClr val="tx2"/>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pl-PL" sz="1500" b="1" u="sng" kern="1200" dirty="0" err="1"/>
            <a:t>Quality</a:t>
          </a:r>
          <a:r>
            <a:rPr lang="pl-PL" sz="1500" b="1" u="sng" kern="1200" dirty="0"/>
            <a:t>/Jakość (punkt 3 wniosku o dofinansowanie): </a:t>
          </a:r>
        </a:p>
        <a:p>
          <a:pPr marL="0" lvl="0" indent="0" algn="ctr" defTabSz="666750">
            <a:lnSpc>
              <a:spcPct val="90000"/>
            </a:lnSpc>
            <a:spcBef>
              <a:spcPct val="0"/>
            </a:spcBef>
            <a:spcAft>
              <a:spcPct val="35000"/>
            </a:spcAft>
            <a:buNone/>
          </a:pPr>
          <a:endParaRPr lang="pl-PL" sz="1500" b="1" u="sng" kern="1200" dirty="0"/>
        </a:p>
        <a:p>
          <a:pPr marL="0" lvl="0" indent="0" algn="ctr" defTabSz="666750">
            <a:lnSpc>
              <a:spcPct val="90000"/>
            </a:lnSpc>
            <a:spcBef>
              <a:spcPct val="0"/>
            </a:spcBef>
            <a:spcAft>
              <a:spcPct val="35000"/>
            </a:spcAft>
            <a:buNone/>
          </a:pPr>
          <a:r>
            <a:rPr lang="pl-PL" sz="1500" b="0" kern="1200" dirty="0"/>
            <a:t>CINEA dokonuje oceny prawidłowości proponowanego we wniosku planu/sposobu wdrożenia projektu, zarówno z technicznego, jak i z finansowego punktu widzenia, oceny zaproponowanej architektury zarządzania projektowego, struktur organizacyjnych wprowadzonych (lub przewidzianych) w celu wdrożenia projektu, oceny ujętej we wniosku analizy ryzyka, procedur kontrolnych i zarządzania jakością oraz strategii komunikacji (publicznego informowania o projekcie i jego unijnych finansowaniu). </a:t>
          </a:r>
        </a:p>
        <a:p>
          <a:pPr marL="0" lvl="0" indent="0" algn="ctr" defTabSz="666750">
            <a:lnSpc>
              <a:spcPct val="90000"/>
            </a:lnSpc>
            <a:spcBef>
              <a:spcPct val="0"/>
            </a:spcBef>
            <a:spcAft>
              <a:spcPct val="35000"/>
            </a:spcAft>
            <a:buNone/>
          </a:pPr>
          <a:r>
            <a:rPr lang="pl-PL" sz="1500" b="0" u="sng" kern="1200" dirty="0"/>
            <a:t>Każdy z punktów tego kryterium powinien być należycie udokumentowany (odwołania do regulaminów wewnętrznych, statutów,  instrukcji itp.), potwierdzając dojrzałość Beneficjenta oraz jego zdolności organizacyjne i finansowe do realizacji danego projektu. </a:t>
          </a:r>
        </a:p>
        <a:p>
          <a:pPr marL="0" lvl="0" indent="0" algn="ctr" defTabSz="666750">
            <a:lnSpc>
              <a:spcPct val="90000"/>
            </a:lnSpc>
            <a:spcBef>
              <a:spcPct val="0"/>
            </a:spcBef>
            <a:spcAft>
              <a:spcPct val="35000"/>
            </a:spcAft>
            <a:buNone/>
          </a:pPr>
          <a:r>
            <a:rPr lang="pl-PL" sz="1500" b="1" u="none" kern="1200" dirty="0">
              <a:solidFill>
                <a:srgbClr val="FFFF00"/>
              </a:solidFill>
            </a:rPr>
            <a:t>Sposób prezentowania wszystkich informacji we wniosku należy dostosować do odbiorcy – eksperta, który może być spoza Polski, nie znać specyfiki polskiego rynku transportowego, nie orientować się w konsekwencjach wojny na Ukrainie itd. </a:t>
          </a:r>
        </a:p>
        <a:p>
          <a:pPr marL="0" lvl="0" indent="0" algn="ctr" defTabSz="666750">
            <a:lnSpc>
              <a:spcPct val="90000"/>
            </a:lnSpc>
            <a:spcBef>
              <a:spcPct val="0"/>
            </a:spcBef>
            <a:spcAft>
              <a:spcPct val="35000"/>
            </a:spcAft>
            <a:buNone/>
          </a:pPr>
          <a:r>
            <a:rPr lang="pl-PL" sz="1500" b="1" kern="1200" dirty="0"/>
            <a:t>Maksymalna liczba punktów możliwych do uzyskania w tym kryterium: 5 pkt </a:t>
          </a:r>
          <a:endParaRPr lang="pl-PL" sz="1500" b="1" kern="1200" dirty="0">
            <a:solidFill>
              <a:sysClr val="window" lastClr="FFFFFF"/>
            </a:solidFill>
            <a:latin typeface="Calibri"/>
            <a:ea typeface="+mn-ea"/>
            <a:cs typeface="+mn-cs"/>
          </a:endParaRPr>
        </a:p>
      </dsp:txBody>
      <dsp:txXfrm>
        <a:off x="198759" y="249048"/>
        <a:ext cx="7797320" cy="367408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265F8F-CC01-4394-8CE5-B33D74B2A61A}">
      <dsp:nvSpPr>
        <dsp:cNvPr id="0" name=""/>
        <dsp:cNvSpPr/>
      </dsp:nvSpPr>
      <dsp:spPr>
        <a:xfrm>
          <a:off x="0" y="0"/>
          <a:ext cx="8194838" cy="4203051"/>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US" sz="1600" b="1" u="sng" kern="1200" dirty="0"/>
            <a:t>Cost effectiveness and financial management</a:t>
          </a:r>
          <a:r>
            <a:rPr lang="pl-PL" sz="1600" b="1" u="sng" kern="1200" dirty="0"/>
            <a:t> (punkt 3.1 wniosku): </a:t>
          </a:r>
        </a:p>
        <a:p>
          <a:pPr marL="0" lvl="0" indent="0" algn="l" defTabSz="711200" rtl="0">
            <a:lnSpc>
              <a:spcPct val="90000"/>
            </a:lnSpc>
            <a:spcBef>
              <a:spcPct val="0"/>
            </a:spcBef>
            <a:spcAft>
              <a:spcPct val="35000"/>
            </a:spcAft>
            <a:buNone/>
          </a:pPr>
          <a:endParaRPr lang="pl-PL" sz="1600" b="1" u="sng" kern="1200" dirty="0"/>
        </a:p>
        <a:p>
          <a:pPr marL="0" lvl="0" indent="0" algn="l" defTabSz="711200" rtl="0">
            <a:lnSpc>
              <a:spcPct val="90000"/>
            </a:lnSpc>
            <a:spcBef>
              <a:spcPct val="0"/>
            </a:spcBef>
            <a:spcAft>
              <a:spcPct val="35000"/>
            </a:spcAft>
            <a:buNone/>
          </a:pPr>
          <a:r>
            <a:rPr lang="pl-PL" sz="1600" b="1" u="sng" kern="1200" dirty="0"/>
            <a:t>Cost </a:t>
          </a:r>
          <a:r>
            <a:rPr lang="pl-PL" sz="1600" b="1" u="sng" kern="1200" dirty="0" err="1"/>
            <a:t>effectiveness</a:t>
          </a:r>
          <a:r>
            <a:rPr lang="pl-PL" sz="1600" b="1" kern="1200" dirty="0"/>
            <a:t>: </a:t>
          </a:r>
          <a:r>
            <a:rPr lang="pl-PL" sz="1600" b="0" kern="1200" dirty="0"/>
            <a:t>dla każdej z grupy zadań wyróżnionych w projekcie (dla każdego Work Packages) oraz dla każdego z zadań (Tasks, występujących w ramach Work Packages) należy zaprezentować i uzasadnić wartość przyjętych kosztów oraz wnioskowanego poziomu dofinansowania.</a:t>
          </a:r>
        </a:p>
        <a:p>
          <a:pPr marL="0" lvl="0" indent="0" algn="l" defTabSz="711200" rtl="0">
            <a:lnSpc>
              <a:spcPct val="90000"/>
            </a:lnSpc>
            <a:spcBef>
              <a:spcPct val="0"/>
            </a:spcBef>
            <a:spcAft>
              <a:spcPct val="35000"/>
            </a:spcAft>
            <a:buNone/>
          </a:pPr>
          <a:r>
            <a:rPr lang="pl-PL" sz="1600" b="0" kern="1200" dirty="0"/>
            <a:t>Uzasadniając wysokość kosztów, można powołać się zarówno na opracowaną wcześniej dokumentację dotyczącą tego projektu, jak i na udokumentowane własne szacunki Beneficjenta (badanie rynku itp.). </a:t>
          </a:r>
        </a:p>
        <a:p>
          <a:pPr marL="0" lvl="0" indent="0" algn="l" defTabSz="711200" rtl="0">
            <a:lnSpc>
              <a:spcPct val="90000"/>
            </a:lnSpc>
            <a:spcBef>
              <a:spcPct val="0"/>
            </a:spcBef>
            <a:spcAft>
              <a:spcPct val="35000"/>
            </a:spcAft>
            <a:buNone/>
          </a:pPr>
          <a:r>
            <a:rPr lang="pl-PL" sz="1600" b="0" kern="1200" dirty="0"/>
            <a:t>Istotne jest, aby </a:t>
          </a:r>
          <a:r>
            <a:rPr lang="pl-PL" sz="1600" b="0" u="sng" kern="1200" dirty="0"/>
            <a:t>udowodnić</a:t>
          </a:r>
          <a:r>
            <a:rPr lang="pl-PL" sz="1600" b="0" kern="1200" dirty="0"/>
            <a:t> adekwatność wysokości przyjętych kosztów do osiągnięcia celu wnioskowanego projektu. Nie muszą być prezentowane odrębne wyliczenia, ale konieczne jest wskazanie (stwierdzenie), że projekt dla osiągnięcia zakładanych celów wymaga unijnego dofinansowania we wnioskowanej wysokości.  </a:t>
          </a:r>
        </a:p>
      </dsp:txBody>
      <dsp:txXfrm>
        <a:off x="205176" y="205176"/>
        <a:ext cx="7784486" cy="3792699"/>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265F8F-CC01-4394-8CE5-B33D74B2A61A}">
      <dsp:nvSpPr>
        <dsp:cNvPr id="0" name=""/>
        <dsp:cNvSpPr/>
      </dsp:nvSpPr>
      <dsp:spPr>
        <a:xfrm>
          <a:off x="0" y="0"/>
          <a:ext cx="8194838" cy="4276666"/>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rtl="0">
            <a:lnSpc>
              <a:spcPct val="90000"/>
            </a:lnSpc>
            <a:spcBef>
              <a:spcPct val="0"/>
            </a:spcBef>
            <a:spcAft>
              <a:spcPct val="35000"/>
            </a:spcAft>
            <a:buNone/>
          </a:pPr>
          <a:r>
            <a:rPr lang="en-US" sz="1500" b="1" u="sng" kern="1200" dirty="0"/>
            <a:t>Cost effectiveness and financial management</a:t>
          </a:r>
          <a:r>
            <a:rPr lang="pl-PL" sz="1500" b="1" u="sng" kern="1200" dirty="0"/>
            <a:t> (punkt 3.1 wniosku): </a:t>
          </a:r>
        </a:p>
        <a:p>
          <a:pPr marL="0" lvl="0" indent="0" algn="l" defTabSz="666750">
            <a:lnSpc>
              <a:spcPct val="90000"/>
            </a:lnSpc>
            <a:spcBef>
              <a:spcPct val="0"/>
            </a:spcBef>
            <a:spcAft>
              <a:spcPct val="35000"/>
            </a:spcAft>
            <a:buNone/>
          </a:pPr>
          <a:r>
            <a:rPr lang="pl-PL" sz="1500" b="1" u="sng" kern="1200" dirty="0"/>
            <a:t>Financial management: </a:t>
          </a:r>
          <a:r>
            <a:rPr lang="pl-PL" sz="1500" b="0" u="none" kern="1200" dirty="0"/>
            <a:t>zaprezentowanie </a:t>
          </a:r>
          <a:r>
            <a:rPr lang="pl-PL" sz="1500" b="0" u="sng" kern="1200" dirty="0"/>
            <a:t>szczegółowych informacji </a:t>
          </a:r>
          <a:r>
            <a:rPr lang="pl-PL" sz="1500" b="0" kern="1200" dirty="0"/>
            <a:t>dotyczących sposobu zarządzania finansowego projektem oraz informacji o procedurach monitoringu, audytu i sprawozdawczości, wprowadzonych/stosowanych w celu zapewnienia kwalifikowalności wydatków. </a:t>
          </a:r>
        </a:p>
        <a:p>
          <a:pPr marL="0" lvl="0" indent="0" algn="l" defTabSz="666750">
            <a:lnSpc>
              <a:spcPct val="90000"/>
            </a:lnSpc>
            <a:spcBef>
              <a:spcPct val="0"/>
            </a:spcBef>
            <a:spcAft>
              <a:spcPct val="35000"/>
            </a:spcAft>
            <a:buNone/>
          </a:pPr>
          <a:r>
            <a:rPr lang="pl-PL" sz="1500" b="0" kern="1200" dirty="0"/>
            <a:t>Należy doprecyzować, które konkretnie podmioty oraz struktury Beneficjenta będą odpowiedzialne za zarządzanie finansowe projektem (rozliczanie go) i w jakim stopniu, jaki będzie zakres ich odpowiedzialności i z czego będzie on wynikał (np. statut spółki, regulamin organizacyjny itp.). Jeśli za ten element projektu odpowiedzialny będzie zewnętrzny doradca, należy to również zaprezentować. Należy również wskazać, czy struktury/podmioty odpowiedzialne za zarządzanie finansowe projektem będą uczestniczyć w pracach zespołu projektowego. </a:t>
          </a:r>
        </a:p>
        <a:p>
          <a:pPr marL="0" lvl="0" indent="0" algn="l" defTabSz="666750">
            <a:lnSpc>
              <a:spcPct val="90000"/>
            </a:lnSpc>
            <a:spcBef>
              <a:spcPct val="0"/>
            </a:spcBef>
            <a:spcAft>
              <a:spcPct val="35000"/>
            </a:spcAft>
            <a:buNone/>
          </a:pPr>
          <a:r>
            <a:rPr lang="pl-PL" sz="1500" b="0" u="sng" kern="1200" dirty="0"/>
            <a:t>Niezbędne jest również przedstawienie informacji o sposobie monitorowania inwestycji (zarówno wewnątrz struktur Beneficjenta, jak i na zewnątrz – do CUPT i MFiPR). </a:t>
          </a:r>
        </a:p>
        <a:p>
          <a:pPr marL="0" lvl="0" indent="0" algn="l" defTabSz="666750">
            <a:lnSpc>
              <a:spcPct val="90000"/>
            </a:lnSpc>
            <a:spcBef>
              <a:spcPct val="0"/>
            </a:spcBef>
            <a:spcAft>
              <a:spcPct val="35000"/>
            </a:spcAft>
            <a:buNone/>
          </a:pPr>
          <a:r>
            <a:rPr lang="pl-PL" sz="1500" b="0" kern="1200" dirty="0"/>
            <a:t>Ponadto, należy uwzględnić informację o zaangażowaniu zewnętrznego audytora (jeśli Beneficjent nie jest </a:t>
          </a:r>
          <a:r>
            <a:rPr lang="pl-PL" sz="1500" b="0" i="1" kern="1200" dirty="0"/>
            <a:t>public body</a:t>
          </a:r>
          <a:r>
            <a:rPr lang="pl-PL" sz="1500" b="0" kern="1200" dirty="0"/>
            <a:t>). </a:t>
          </a:r>
        </a:p>
      </dsp:txBody>
      <dsp:txXfrm>
        <a:off x="208770" y="208770"/>
        <a:ext cx="7777298" cy="3859126"/>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265F8F-CC01-4394-8CE5-B33D74B2A61A}">
      <dsp:nvSpPr>
        <dsp:cNvPr id="0" name=""/>
        <dsp:cNvSpPr/>
      </dsp:nvSpPr>
      <dsp:spPr>
        <a:xfrm>
          <a:off x="0" y="178605"/>
          <a:ext cx="8194838" cy="4179292"/>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n-US" sz="1400" b="1" u="sng" kern="1200" dirty="0"/>
            <a:t>Consortium set-up, governance and </a:t>
          </a:r>
          <a:r>
            <a:rPr lang="en-US" sz="1400" b="1" u="sng" kern="1200" dirty="0" err="1"/>
            <a:t>organisational</a:t>
          </a:r>
          <a:r>
            <a:rPr lang="en-US" sz="1400" b="1" u="sng" kern="1200" dirty="0"/>
            <a:t> structure</a:t>
          </a:r>
          <a:r>
            <a:rPr lang="pl-PL" sz="1400" b="1" u="sng" kern="1200" dirty="0"/>
            <a:t> (punkt 3.2 wniosku): </a:t>
          </a:r>
        </a:p>
        <a:p>
          <a:pPr marL="0" lvl="0" indent="0" algn="l" defTabSz="622300">
            <a:lnSpc>
              <a:spcPct val="90000"/>
            </a:lnSpc>
            <a:spcBef>
              <a:spcPct val="0"/>
            </a:spcBef>
            <a:spcAft>
              <a:spcPct val="35000"/>
            </a:spcAft>
            <a:buNone/>
          </a:pPr>
          <a:r>
            <a:rPr lang="pl-PL" sz="1400" b="0" u="none" kern="1200" dirty="0"/>
            <a:t>Należy zaprezentować całą strukturę organizacyjną i schemat procesu decyzyjnego zaangażowane </a:t>
          </a:r>
          <a:r>
            <a:rPr lang="pl-PL" sz="1400" b="0" u="sng" kern="1200" dirty="0"/>
            <a:t>do realizacji projektu</a:t>
          </a:r>
          <a:r>
            <a:rPr lang="pl-PL" sz="1400" b="0" u="none" kern="1200" dirty="0"/>
            <a:t>. Obejmuje to również wskazanie roli podmiotów odpowiedzialnych za strategiczne decyzje w projekcie (np. zarząd/rada nadzorcza spółki) oraz za decyzje operacyjne (tj. utworzoną w tym celu strukturę projektową). </a:t>
          </a:r>
        </a:p>
        <a:p>
          <a:pPr marL="0" lvl="0" indent="0" algn="l" defTabSz="622300">
            <a:lnSpc>
              <a:spcPct val="90000"/>
            </a:lnSpc>
            <a:spcBef>
              <a:spcPct val="0"/>
            </a:spcBef>
            <a:spcAft>
              <a:spcPct val="35000"/>
            </a:spcAft>
            <a:buNone/>
          </a:pPr>
          <a:r>
            <a:rPr lang="pl-PL" sz="1400" b="0" u="none" kern="1200" dirty="0"/>
            <a:t>W przypadku, jeśli realizacja projektu wymaga uzgodnienia jego zakresu z innymi podmiotami (np. zarządcami infrastruktury kolejowej lub drogowej), należy wskazać, jakiego rodzaju zaangażowanie będzie wymagane ze strony takiego podmiotu. </a:t>
          </a:r>
        </a:p>
        <a:p>
          <a:pPr marL="0" lvl="0" indent="0" algn="l" defTabSz="622300">
            <a:lnSpc>
              <a:spcPct val="90000"/>
            </a:lnSpc>
            <a:spcBef>
              <a:spcPct val="0"/>
            </a:spcBef>
            <a:spcAft>
              <a:spcPct val="35000"/>
            </a:spcAft>
            <a:buNone/>
          </a:pPr>
          <a:r>
            <a:rPr lang="pl-PL" sz="1400" b="0" u="none" kern="1200" dirty="0"/>
            <a:t>W przypadku realizacji projektu w Konsorcjum, konieczne jest opisanie i wyjaśnienie poszczególnych ról i obowiązków między stronami Konsorcjum, a także wskazanie formalnej podstawy przyjętego podziału zadań (umowa konsorcjum). </a:t>
          </a:r>
        </a:p>
        <a:p>
          <a:pPr marL="0" lvl="0" indent="0" algn="l" defTabSz="622300">
            <a:lnSpc>
              <a:spcPct val="90000"/>
            </a:lnSpc>
            <a:spcBef>
              <a:spcPct val="0"/>
            </a:spcBef>
            <a:spcAft>
              <a:spcPct val="35000"/>
            </a:spcAft>
            <a:buNone/>
          </a:pPr>
          <a:r>
            <a:rPr lang="pl-PL" sz="1400" b="0" u="none" kern="1200" dirty="0"/>
            <a:t>Należy wskazać, które struktury zarządzające projektem zostały już ustanowione, a które wymagają jeszcze ustanowienia. </a:t>
          </a:r>
        </a:p>
        <a:p>
          <a:pPr marL="0" lvl="0" indent="0" algn="l" defTabSz="622300">
            <a:lnSpc>
              <a:spcPct val="90000"/>
            </a:lnSpc>
            <a:spcBef>
              <a:spcPct val="0"/>
            </a:spcBef>
            <a:spcAft>
              <a:spcPct val="35000"/>
            </a:spcAft>
            <a:buNone/>
          </a:pPr>
          <a:r>
            <a:rPr lang="pl-PL" sz="1400" b="0" u="none" kern="1200" dirty="0"/>
            <a:t>Jeżeli do realizacji projektu przewidziane jest utworzenie spółki specjalnego przeznaczenia (SPV), również należy wskazać, na jakim etapie znajduje się zawiązywanie SPV oraz wskazanie jej wspólników/akcjonariuszy, a także konkretnej roli w projekcie. </a:t>
          </a:r>
          <a:endParaRPr lang="pl-PL" sz="1400" b="0" kern="1200" dirty="0"/>
        </a:p>
      </dsp:txBody>
      <dsp:txXfrm>
        <a:off x="204016" y="382621"/>
        <a:ext cx="7786806" cy="377126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265F8F-CC01-4394-8CE5-B33D74B2A61A}">
      <dsp:nvSpPr>
        <dsp:cNvPr id="0" name=""/>
        <dsp:cNvSpPr/>
      </dsp:nvSpPr>
      <dsp:spPr>
        <a:xfrm>
          <a:off x="0" y="2215"/>
          <a:ext cx="8194838" cy="4532072"/>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US" sz="1600" b="1" u="sng" kern="1200" dirty="0"/>
            <a:t>Consortium set-up, governance and </a:t>
          </a:r>
          <a:r>
            <a:rPr lang="en-US" sz="1600" b="1" u="sng" kern="1200" dirty="0" err="1"/>
            <a:t>organisational</a:t>
          </a:r>
          <a:r>
            <a:rPr lang="en-US" sz="1600" b="1" u="sng" kern="1200" dirty="0"/>
            <a:t> structure</a:t>
          </a:r>
          <a:r>
            <a:rPr lang="pl-PL" sz="1600" b="1" u="sng" kern="1200" dirty="0"/>
            <a:t> (punkt 3.2 wniosku): </a:t>
          </a:r>
        </a:p>
        <a:p>
          <a:pPr marL="0" lvl="0" indent="0" algn="l" defTabSz="711200">
            <a:lnSpc>
              <a:spcPct val="90000"/>
            </a:lnSpc>
            <a:spcBef>
              <a:spcPct val="0"/>
            </a:spcBef>
            <a:spcAft>
              <a:spcPct val="35000"/>
            </a:spcAft>
            <a:buNone/>
          </a:pPr>
          <a:endParaRPr lang="pl-PL" sz="1600" b="1" u="sng" kern="1200" dirty="0"/>
        </a:p>
        <a:p>
          <a:pPr marL="0" lvl="0" indent="0" algn="l" defTabSz="711200">
            <a:lnSpc>
              <a:spcPct val="90000"/>
            </a:lnSpc>
            <a:spcBef>
              <a:spcPct val="0"/>
            </a:spcBef>
            <a:spcAft>
              <a:spcPct val="35000"/>
            </a:spcAft>
            <a:buNone/>
          </a:pPr>
          <a:r>
            <a:rPr lang="pl-PL" sz="1600" b="0" u="sng" kern="1200" dirty="0"/>
            <a:t>Główni uczestnicy projektu powinni uczestniczyć w nim, jako Beneficjenci lub Podmioty Powiązane/</a:t>
          </a:r>
          <a:r>
            <a:rPr lang="pl-PL" sz="1600" b="1" u="sng" kern="1200" dirty="0" err="1"/>
            <a:t>Affiliated</a:t>
          </a:r>
          <a:r>
            <a:rPr lang="pl-PL" sz="1600" b="1" u="sng" kern="1200" dirty="0"/>
            <a:t> </a:t>
          </a:r>
          <a:r>
            <a:rPr lang="pl-PL" sz="1600" b="1" u="sng" kern="1200" dirty="0" err="1"/>
            <a:t>entities</a:t>
          </a:r>
          <a:r>
            <a:rPr lang="pl-PL" sz="1600" b="0" u="sng" kern="1200" dirty="0"/>
            <a:t>. </a:t>
          </a:r>
        </a:p>
        <a:p>
          <a:pPr marL="0" lvl="0" indent="0" algn="l" defTabSz="711200">
            <a:lnSpc>
              <a:spcPct val="90000"/>
            </a:lnSpc>
            <a:spcBef>
              <a:spcPct val="0"/>
            </a:spcBef>
            <a:spcAft>
              <a:spcPct val="35000"/>
            </a:spcAft>
            <a:buNone/>
          </a:pPr>
          <a:r>
            <a:rPr lang="pl-PL" sz="1600" b="0" u="none" kern="1200" dirty="0"/>
            <a:t>Inne podmioty mogą uczestniczyć jako Partnerzy Stowarzyszeni/</a:t>
          </a:r>
          <a:r>
            <a:rPr lang="pl-PL" sz="1600" b="1" u="none" kern="1200" dirty="0" err="1"/>
            <a:t>Associated</a:t>
          </a:r>
          <a:r>
            <a:rPr lang="pl-PL" sz="1600" b="1" u="none" kern="1200" dirty="0"/>
            <a:t> </a:t>
          </a:r>
          <a:r>
            <a:rPr lang="pl-PL" sz="1600" b="1" u="none" kern="1200" dirty="0" err="1"/>
            <a:t>partners</a:t>
          </a:r>
          <a:r>
            <a:rPr lang="pl-PL" sz="1600" b="0" u="none" kern="1200" dirty="0"/>
            <a:t>, podwykonawcy, strony trzecie (third </a:t>
          </a:r>
          <a:r>
            <a:rPr lang="pl-PL" sz="1600" b="0" u="none" kern="1200" dirty="0" err="1"/>
            <a:t>parties</a:t>
          </a:r>
          <a:r>
            <a:rPr lang="pl-PL" sz="1600" b="0" u="none" kern="1200" dirty="0"/>
            <a:t>) wnoszące wkłady niepieniężne. </a:t>
          </a:r>
        </a:p>
        <a:p>
          <a:pPr marL="0" lvl="0" indent="0" algn="l" defTabSz="711200">
            <a:lnSpc>
              <a:spcPct val="90000"/>
            </a:lnSpc>
            <a:spcBef>
              <a:spcPct val="0"/>
            </a:spcBef>
            <a:spcAft>
              <a:spcPct val="35000"/>
            </a:spcAft>
            <a:buNone/>
          </a:pPr>
          <a:r>
            <a:rPr lang="pl-PL" sz="1600" b="0" u="none" kern="1200" dirty="0"/>
            <a:t>Partnerzy Stowarzyszeni/</a:t>
          </a:r>
          <a:r>
            <a:rPr lang="pl-PL" sz="1600" b="1" u="none" kern="1200" dirty="0" err="1"/>
            <a:t>Associated</a:t>
          </a:r>
          <a:r>
            <a:rPr lang="pl-PL" sz="1600" b="1" u="none" kern="1200" dirty="0"/>
            <a:t> </a:t>
          </a:r>
          <a:r>
            <a:rPr lang="pl-PL" sz="1600" b="1" u="none" kern="1200" dirty="0" err="1"/>
            <a:t>partners</a:t>
          </a:r>
          <a:r>
            <a:rPr lang="pl-PL" sz="1600" b="0" u="none" kern="1200" dirty="0"/>
            <a:t> i strony trzecie wnoszące wkłady rzeczowe, nie staną się formalnymi odbiorcami środków unijnych). </a:t>
          </a:r>
        </a:p>
        <a:p>
          <a:pPr marL="0" lvl="0" indent="0" algn="l" defTabSz="711200">
            <a:lnSpc>
              <a:spcPct val="90000"/>
            </a:lnSpc>
            <a:spcBef>
              <a:spcPct val="0"/>
            </a:spcBef>
            <a:spcAft>
              <a:spcPct val="35000"/>
            </a:spcAft>
            <a:buNone/>
          </a:pPr>
          <a:r>
            <a:rPr lang="pl-PL" sz="1600" b="0" u="none" kern="1200" dirty="0"/>
            <a:t>Co za tym idzie:</a:t>
          </a:r>
        </a:p>
        <a:p>
          <a:pPr marL="0" lvl="0" indent="0" algn="l" defTabSz="711200">
            <a:lnSpc>
              <a:spcPct val="90000"/>
            </a:lnSpc>
            <a:spcBef>
              <a:spcPct val="0"/>
            </a:spcBef>
            <a:spcAft>
              <a:spcPct val="35000"/>
            </a:spcAft>
            <a:buNone/>
          </a:pPr>
          <a:r>
            <a:rPr lang="pl-PL" sz="1600" b="0" u="sng" kern="1200" dirty="0"/>
            <a:t>Podmioty Powiązane/</a:t>
          </a:r>
          <a:r>
            <a:rPr lang="pl-PL" sz="1600" b="1" u="sng" kern="1200" dirty="0" err="1"/>
            <a:t>Affiliated</a:t>
          </a:r>
          <a:r>
            <a:rPr lang="pl-PL" sz="1600" b="1" u="sng" kern="1200" dirty="0"/>
            <a:t> </a:t>
          </a:r>
          <a:r>
            <a:rPr lang="pl-PL" sz="1600" b="1" u="sng" kern="1200" dirty="0" err="1"/>
            <a:t>entities</a:t>
          </a:r>
          <a:r>
            <a:rPr lang="pl-PL" sz="1600" b="1" u="sng" kern="1200" dirty="0"/>
            <a:t> </a:t>
          </a:r>
          <a:r>
            <a:rPr lang="pl-PL" sz="1600" b="0" u="sng" kern="1200" dirty="0"/>
            <a:t>podlegają procesowi walidacji na takich samych zasadach, jak Beneficjent </a:t>
          </a:r>
        </a:p>
        <a:p>
          <a:pPr marL="0" lvl="0" indent="0" algn="l" defTabSz="711200">
            <a:lnSpc>
              <a:spcPct val="90000"/>
            </a:lnSpc>
            <a:spcBef>
              <a:spcPct val="0"/>
            </a:spcBef>
            <a:spcAft>
              <a:spcPct val="35000"/>
            </a:spcAft>
            <a:buNone/>
          </a:pPr>
          <a:r>
            <a:rPr lang="pl-PL" sz="1600" b="0" u="sng" kern="1200" dirty="0"/>
            <a:t>Partnerzy Stowarzyszeni/</a:t>
          </a:r>
          <a:r>
            <a:rPr lang="pl-PL" sz="1600" b="1" u="sng" kern="1200" dirty="0" err="1"/>
            <a:t>Associated</a:t>
          </a:r>
          <a:r>
            <a:rPr lang="pl-PL" sz="1600" b="1" u="sng" kern="1200" dirty="0"/>
            <a:t> </a:t>
          </a:r>
          <a:r>
            <a:rPr lang="pl-PL" sz="1600" b="1" u="sng" kern="1200" dirty="0" err="1"/>
            <a:t>partners</a:t>
          </a:r>
          <a:r>
            <a:rPr lang="pl-PL" sz="1600" b="1" u="sng" kern="1200" dirty="0"/>
            <a:t> </a:t>
          </a:r>
          <a:r>
            <a:rPr lang="pl-PL" sz="1600" b="0" u="sng" kern="1200" dirty="0"/>
            <a:t>nie podlegają procesowi walidacji, bo nie są odbiorcami środków unijnych.</a:t>
          </a:r>
          <a:endParaRPr lang="pl-PL" sz="1600" b="0" kern="1200" dirty="0"/>
        </a:p>
      </dsp:txBody>
      <dsp:txXfrm>
        <a:off x="221238" y="223453"/>
        <a:ext cx="7752362" cy="40895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AA013E-02A5-40A3-8039-B3B280338F46}">
      <dsp:nvSpPr>
        <dsp:cNvPr id="0" name=""/>
        <dsp:cNvSpPr/>
      </dsp:nvSpPr>
      <dsp:spPr>
        <a:xfrm>
          <a:off x="6138" y="151366"/>
          <a:ext cx="1834867" cy="1616977"/>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pl-PL" sz="1300" b="0" i="1" u="none" kern="1200" dirty="0"/>
            <a:t>Maj 2023</a:t>
          </a:r>
        </a:p>
        <a:p>
          <a:pPr marL="0" lvl="0" indent="0" algn="ctr" defTabSz="577850" rtl="0">
            <a:lnSpc>
              <a:spcPct val="90000"/>
            </a:lnSpc>
            <a:spcBef>
              <a:spcPct val="0"/>
            </a:spcBef>
            <a:spcAft>
              <a:spcPct val="35000"/>
            </a:spcAft>
            <a:buNone/>
          </a:pPr>
          <a:r>
            <a:rPr lang="pl-PL" sz="1300" b="0" kern="1200" dirty="0"/>
            <a:t>- ocena formalna  </a:t>
          </a:r>
          <a:br>
            <a:rPr lang="pl-PL" sz="1300" b="0" kern="1200" dirty="0"/>
          </a:br>
          <a:r>
            <a:rPr lang="pl-PL" sz="1300" b="0" kern="1200" dirty="0"/>
            <a:t>i merytoryczna</a:t>
          </a:r>
        </a:p>
        <a:p>
          <a:pPr marL="0" lvl="0" indent="0" algn="ctr" defTabSz="577850" rtl="0">
            <a:lnSpc>
              <a:spcPct val="90000"/>
            </a:lnSpc>
            <a:spcBef>
              <a:spcPct val="0"/>
            </a:spcBef>
            <a:spcAft>
              <a:spcPct val="35000"/>
            </a:spcAft>
            <a:buNone/>
          </a:pPr>
          <a:r>
            <a:rPr lang="pl-PL" sz="1300" b="0" kern="1200" dirty="0"/>
            <a:t>- uzupełnianie informacji o beneficjentach </a:t>
          </a:r>
          <a:br>
            <a:rPr lang="pl-PL" sz="1300" b="0" kern="1200" dirty="0"/>
          </a:br>
          <a:r>
            <a:rPr lang="pl-PL" sz="1300" b="0" kern="1200" dirty="0"/>
            <a:t>(my </a:t>
          </a:r>
          <a:r>
            <a:rPr lang="pl-PL" sz="1300" b="0" kern="1200" dirty="0" err="1"/>
            <a:t>organisation</a:t>
          </a:r>
          <a:r>
            <a:rPr lang="pl-PL" sz="1300" b="0" kern="1200" dirty="0"/>
            <a:t>)</a:t>
          </a:r>
        </a:p>
      </dsp:txBody>
      <dsp:txXfrm>
        <a:off x="53498" y="198726"/>
        <a:ext cx="1740147" cy="1522257"/>
      </dsp:txXfrm>
    </dsp:sp>
    <dsp:sp modelId="{8BECC864-9BE1-43D6-9D00-6BD3D587D31E}">
      <dsp:nvSpPr>
        <dsp:cNvPr id="0" name=""/>
        <dsp:cNvSpPr/>
      </dsp:nvSpPr>
      <dsp:spPr>
        <a:xfrm>
          <a:off x="2024493" y="732331"/>
          <a:ext cx="388991" cy="455047"/>
        </a:xfrm>
        <a:prstGeom prst="rightArrow">
          <a:avLst>
            <a:gd name="adj1" fmla="val 60000"/>
            <a:gd name="adj2" fmla="val 50000"/>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pl-PL" sz="1100" kern="1200"/>
        </a:p>
      </dsp:txBody>
      <dsp:txXfrm>
        <a:off x="2024493" y="823340"/>
        <a:ext cx="272294" cy="273029"/>
      </dsp:txXfrm>
    </dsp:sp>
    <dsp:sp modelId="{7DB555EE-1F90-4B2A-9743-04A47880FE00}">
      <dsp:nvSpPr>
        <dsp:cNvPr id="0" name=""/>
        <dsp:cNvSpPr/>
      </dsp:nvSpPr>
      <dsp:spPr>
        <a:xfrm>
          <a:off x="2574954" y="151366"/>
          <a:ext cx="1834867" cy="1616977"/>
        </a:xfrm>
        <a:prstGeom prst="roundRect">
          <a:avLst>
            <a:gd name="adj" fmla="val 10000"/>
          </a:avLst>
        </a:prstGeom>
        <a:gradFill rotWithShape="0">
          <a:gsLst>
            <a:gs pos="39000">
              <a:schemeClr val="accent3">
                <a:lumMod val="75000"/>
              </a:schemeClr>
            </a:gs>
            <a:gs pos="88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pl-PL" sz="1300" b="1" i="1" kern="1200" dirty="0"/>
            <a:t>Czerwiec 2023 </a:t>
          </a:r>
        </a:p>
        <a:p>
          <a:pPr marL="0" lvl="0" indent="0" algn="ctr" defTabSz="577850" rtl="0">
            <a:lnSpc>
              <a:spcPct val="90000"/>
            </a:lnSpc>
            <a:spcBef>
              <a:spcPct val="0"/>
            </a:spcBef>
            <a:spcAft>
              <a:spcPct val="35000"/>
            </a:spcAft>
            <a:buNone/>
          </a:pPr>
          <a:endParaRPr lang="pl-PL" sz="1300" b="0" i="1" kern="1200" dirty="0"/>
        </a:p>
        <a:p>
          <a:pPr marL="0" lvl="0" indent="0" algn="ctr" defTabSz="577850" rtl="0">
            <a:lnSpc>
              <a:spcPct val="90000"/>
            </a:lnSpc>
            <a:spcBef>
              <a:spcPct val="0"/>
            </a:spcBef>
            <a:spcAft>
              <a:spcPct val="35000"/>
            </a:spcAft>
            <a:buNone/>
          </a:pPr>
          <a:r>
            <a:rPr lang="pl-PL" sz="1300" b="0" kern="1200" dirty="0"/>
            <a:t>- Komitet CEF</a:t>
          </a:r>
        </a:p>
        <a:p>
          <a:pPr marL="0" lvl="0" indent="0" algn="ctr" defTabSz="577850" rtl="0">
            <a:lnSpc>
              <a:spcPct val="90000"/>
            </a:lnSpc>
            <a:spcBef>
              <a:spcPct val="0"/>
            </a:spcBef>
            <a:spcAft>
              <a:spcPct val="35000"/>
            </a:spcAft>
            <a:buNone/>
          </a:pPr>
          <a:r>
            <a:rPr lang="pl-PL" sz="1300" b="1" kern="1200" dirty="0">
              <a:solidFill>
                <a:srgbClr val="C00000"/>
              </a:solidFill>
            </a:rPr>
            <a:t>- ogłoszenie wyników naboru</a:t>
          </a:r>
        </a:p>
        <a:p>
          <a:pPr marL="0" lvl="0" indent="0" algn="ctr" defTabSz="577850" rtl="0">
            <a:lnSpc>
              <a:spcPct val="90000"/>
            </a:lnSpc>
            <a:spcBef>
              <a:spcPct val="0"/>
            </a:spcBef>
            <a:spcAft>
              <a:spcPct val="35000"/>
            </a:spcAft>
            <a:buNone/>
          </a:pPr>
          <a:r>
            <a:rPr lang="pl-PL" sz="1300" b="1" kern="1200" dirty="0"/>
            <a:t>- prace nad umowami</a:t>
          </a:r>
        </a:p>
      </dsp:txBody>
      <dsp:txXfrm>
        <a:off x="2622314" y="198726"/>
        <a:ext cx="1740147" cy="1522257"/>
      </dsp:txXfrm>
    </dsp:sp>
    <dsp:sp modelId="{C1AF1827-274B-4A36-B034-FF0E11ABFE66}">
      <dsp:nvSpPr>
        <dsp:cNvPr id="0" name=""/>
        <dsp:cNvSpPr/>
      </dsp:nvSpPr>
      <dsp:spPr>
        <a:xfrm>
          <a:off x="4593308" y="732331"/>
          <a:ext cx="388991" cy="455047"/>
        </a:xfrm>
        <a:prstGeom prst="rightArrow">
          <a:avLst>
            <a:gd name="adj1" fmla="val 60000"/>
            <a:gd name="adj2" fmla="val 50000"/>
          </a:avLst>
        </a:prstGeom>
        <a:solidFill>
          <a:schemeClr val="accent5">
            <a:hueOff val="-9933876"/>
            <a:satOff val="39811"/>
            <a:lumOff val="8628"/>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pl-PL" sz="1100" kern="1200"/>
        </a:p>
      </dsp:txBody>
      <dsp:txXfrm>
        <a:off x="4593308" y="823340"/>
        <a:ext cx="272294" cy="273029"/>
      </dsp:txXfrm>
    </dsp:sp>
    <dsp:sp modelId="{BDCAC560-FB46-4085-B621-EACD33784DEA}">
      <dsp:nvSpPr>
        <dsp:cNvPr id="0" name=""/>
        <dsp:cNvSpPr/>
      </dsp:nvSpPr>
      <dsp:spPr>
        <a:xfrm>
          <a:off x="5143769" y="151366"/>
          <a:ext cx="1834867" cy="1616977"/>
        </a:xfrm>
        <a:prstGeom prst="roundRect">
          <a:avLst>
            <a:gd name="adj" fmla="val 10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pl-PL" sz="1300" b="1" i="1" kern="1200" dirty="0">
              <a:solidFill>
                <a:schemeClr val="bg1"/>
              </a:solidFill>
            </a:rPr>
            <a:t>Październik 2023</a:t>
          </a:r>
        </a:p>
        <a:p>
          <a:pPr marL="0" lvl="0" indent="0" algn="ctr" defTabSz="577850" rtl="0">
            <a:lnSpc>
              <a:spcPct val="90000"/>
            </a:lnSpc>
            <a:spcBef>
              <a:spcPct val="0"/>
            </a:spcBef>
            <a:spcAft>
              <a:spcPct val="35000"/>
            </a:spcAft>
            <a:buNone/>
          </a:pPr>
          <a:r>
            <a:rPr lang="pl-PL" sz="1300" b="1" kern="1200" dirty="0"/>
            <a:t>- </a:t>
          </a:r>
          <a:r>
            <a:rPr lang="pl-PL" sz="1300" b="0" kern="1200" dirty="0"/>
            <a:t>uzgadnianie ostatecznego kształtu projektu</a:t>
          </a:r>
          <a:br>
            <a:rPr lang="pl-PL" sz="1300" b="1" kern="1200" dirty="0"/>
          </a:br>
          <a:r>
            <a:rPr lang="pl-PL" sz="1300" b="1" kern="1200" dirty="0"/>
            <a:t>-  podpisywanie umów</a:t>
          </a:r>
        </a:p>
        <a:p>
          <a:pPr marL="0" lvl="0" indent="0" algn="ctr" defTabSz="577850" rtl="0">
            <a:lnSpc>
              <a:spcPct val="90000"/>
            </a:lnSpc>
            <a:spcBef>
              <a:spcPct val="0"/>
            </a:spcBef>
            <a:spcAft>
              <a:spcPct val="35000"/>
            </a:spcAft>
            <a:buNone/>
          </a:pPr>
          <a:r>
            <a:rPr lang="pl-PL" sz="1300" b="1" kern="1200" dirty="0"/>
            <a:t>- </a:t>
          </a:r>
          <a:r>
            <a:rPr lang="pl-PL" sz="1300" b="0" i="1" kern="1200" dirty="0"/>
            <a:t>ew. procedury odwoławcze </a:t>
          </a:r>
        </a:p>
      </dsp:txBody>
      <dsp:txXfrm>
        <a:off x="5191129" y="198726"/>
        <a:ext cx="1740147" cy="1522257"/>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265F8F-CC01-4394-8CE5-B33D74B2A61A}">
      <dsp:nvSpPr>
        <dsp:cNvPr id="0" name=""/>
        <dsp:cNvSpPr/>
      </dsp:nvSpPr>
      <dsp:spPr>
        <a:xfrm>
          <a:off x="0" y="2215"/>
          <a:ext cx="8194838" cy="4532072"/>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US" sz="1600" b="1" u="sng" kern="1200" dirty="0"/>
            <a:t>Project management, quality assurance and control procedures</a:t>
          </a:r>
          <a:r>
            <a:rPr lang="pl-PL" sz="1600" b="1" u="sng" kern="1200" dirty="0"/>
            <a:t> (punkt 3.3 wniosku): </a:t>
          </a:r>
        </a:p>
        <a:p>
          <a:pPr marL="0" lvl="0" indent="0" algn="l" defTabSz="711200">
            <a:lnSpc>
              <a:spcPct val="90000"/>
            </a:lnSpc>
            <a:spcBef>
              <a:spcPct val="0"/>
            </a:spcBef>
            <a:spcAft>
              <a:spcPct val="35000"/>
            </a:spcAft>
            <a:buNone/>
          </a:pPr>
          <a:endParaRPr lang="pl-PL" sz="1600" b="0" u="none" kern="1200" dirty="0"/>
        </a:p>
        <a:p>
          <a:pPr marL="0" lvl="0" indent="0" algn="l" defTabSz="711200">
            <a:lnSpc>
              <a:spcPct val="90000"/>
            </a:lnSpc>
            <a:spcBef>
              <a:spcPct val="0"/>
            </a:spcBef>
            <a:spcAft>
              <a:spcPct val="35000"/>
            </a:spcAft>
            <a:buNone/>
          </a:pPr>
          <a:r>
            <a:rPr lang="pl-PL" sz="1600" b="0" u="none" kern="1200" dirty="0"/>
            <a:t>Należy opisać:</a:t>
          </a:r>
        </a:p>
        <a:p>
          <a:pPr marL="0" lvl="0" indent="0" algn="l" defTabSz="711200">
            <a:lnSpc>
              <a:spcPct val="90000"/>
            </a:lnSpc>
            <a:spcBef>
              <a:spcPct val="0"/>
            </a:spcBef>
            <a:spcAft>
              <a:spcPct val="35000"/>
            </a:spcAft>
            <a:buNone/>
          </a:pPr>
          <a:r>
            <a:rPr lang="pl-PL" sz="1600" b="0" u="sng" kern="1200" dirty="0"/>
            <a:t>1. Sposób zarządzania projektem</a:t>
          </a:r>
          <a:r>
            <a:rPr lang="pl-PL" sz="1600" b="0" u="none" kern="1200" dirty="0"/>
            <a:t> (np. metodyka zarządzania danym projektem, ewentualnie oprogramowanie stosowane do zarządzania projektem, struktury projektowe wyodrębnione na potrzeby projektu wewnątrz struktury Beneficjenta – interdyscyplinarny zespół projektowy, wraz ze wskazaniem ról i odpowiedzialności w zespole, powierzenie zarządzania projektem na zewnątrz)</a:t>
          </a:r>
          <a:endParaRPr lang="pl-PL" sz="1600" b="0" u="sng" kern="1200" dirty="0"/>
        </a:p>
        <a:p>
          <a:pPr marL="0" lvl="0" indent="0" algn="l" defTabSz="711200">
            <a:lnSpc>
              <a:spcPct val="90000"/>
            </a:lnSpc>
            <a:spcBef>
              <a:spcPct val="0"/>
            </a:spcBef>
            <a:spcAft>
              <a:spcPct val="35000"/>
            </a:spcAft>
            <a:buNone/>
          </a:pPr>
          <a:r>
            <a:rPr lang="pl-PL" sz="1600" b="0" u="sng" kern="1200" dirty="0"/>
            <a:t>2. Metody weryfikacji oraz aktualizacji informacji o stanie realizacji (o jakości) projektu </a:t>
          </a:r>
          <a:r>
            <a:rPr lang="pl-PL" sz="1600" b="0" u="none" kern="1200" dirty="0"/>
            <a:t>(np. cykliczne/okresowe narady projektowe; wskazanie, które struktury projektowe będą w nich uczestniczyły i jak często; doprecyzowanie, co będzie efektem tego typu spotkań) </a:t>
          </a:r>
        </a:p>
        <a:p>
          <a:pPr marL="0" lvl="0" indent="0" algn="l" defTabSz="711200">
            <a:lnSpc>
              <a:spcPct val="90000"/>
            </a:lnSpc>
            <a:spcBef>
              <a:spcPct val="0"/>
            </a:spcBef>
            <a:spcAft>
              <a:spcPct val="35000"/>
            </a:spcAft>
            <a:buNone/>
          </a:pPr>
          <a:r>
            <a:rPr lang="pl-PL" sz="1600" b="0" u="sng" kern="1200" dirty="0"/>
            <a:t>3. Procedury kontroli jakości projektu</a:t>
          </a:r>
          <a:r>
            <a:rPr lang="pl-PL" sz="1600" b="0" u="none" kern="1200" dirty="0"/>
            <a:t> (np. przyjęte procedury kontroli jakości dokumentacji budowalnej, nadzór Inspektora Nadzoru Inwestorskiego, procedury audytów na budowie, obieg raportów z audytów na budowie, nadzór projektanta, ewentualnie normy i systemy zarządzania jakością  stosowane przez Beneficjenta itp.)</a:t>
          </a:r>
          <a:endParaRPr lang="pl-PL" sz="1600" b="0" kern="1200" dirty="0"/>
        </a:p>
      </dsp:txBody>
      <dsp:txXfrm>
        <a:off x="221238" y="223453"/>
        <a:ext cx="7752362" cy="4089596"/>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265F8F-CC01-4394-8CE5-B33D74B2A61A}">
      <dsp:nvSpPr>
        <dsp:cNvPr id="0" name=""/>
        <dsp:cNvSpPr/>
      </dsp:nvSpPr>
      <dsp:spPr>
        <a:xfrm>
          <a:off x="0" y="2250"/>
          <a:ext cx="8194838" cy="4604010"/>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rtl="0">
            <a:lnSpc>
              <a:spcPct val="90000"/>
            </a:lnSpc>
            <a:spcBef>
              <a:spcPct val="0"/>
            </a:spcBef>
            <a:spcAft>
              <a:spcPct val="35000"/>
            </a:spcAft>
            <a:buNone/>
          </a:pPr>
          <a:r>
            <a:rPr lang="pl-PL" sz="1500" b="1" u="sng" kern="1200" dirty="0" err="1"/>
            <a:t>Risk</a:t>
          </a:r>
          <a:r>
            <a:rPr lang="pl-PL" sz="1500" b="1" u="sng" kern="1200" dirty="0"/>
            <a:t> management (punkt 3.4 wniosku):</a:t>
          </a:r>
        </a:p>
        <a:p>
          <a:pPr marL="0" lvl="0" indent="0" algn="l" defTabSz="666750">
            <a:lnSpc>
              <a:spcPct val="90000"/>
            </a:lnSpc>
            <a:spcBef>
              <a:spcPct val="0"/>
            </a:spcBef>
            <a:spcAft>
              <a:spcPct val="35000"/>
            </a:spcAft>
            <a:buNone/>
          </a:pPr>
          <a:r>
            <a:rPr lang="en-US" sz="1500" b="1" u="sng" kern="1200" dirty="0"/>
            <a:t>Risk management methods and procedures</a:t>
          </a:r>
          <a:r>
            <a:rPr lang="pl-PL" sz="1500" b="1" u="sng" kern="1200" dirty="0"/>
            <a:t>:</a:t>
          </a:r>
          <a:r>
            <a:rPr lang="pl-PL" sz="1500" b="0" u="none" kern="1200" dirty="0"/>
            <a:t> w tej części należy zaprezentować </a:t>
          </a:r>
          <a:r>
            <a:rPr lang="pl-PL" sz="1500" b="0" u="sng" kern="1200" dirty="0"/>
            <a:t>ogólne metody i główne elementy procesu zarządzania ryzykiem</a:t>
          </a:r>
          <a:r>
            <a:rPr lang="pl-PL" sz="1500" b="0" u="none" kern="1200" dirty="0"/>
            <a:t>. </a:t>
          </a:r>
          <a:r>
            <a:rPr lang="pl-PL" sz="1500" b="1" u="none" kern="1200" dirty="0"/>
            <a:t>Beneficjent powinien wykazać, że organizacyjnie jest zdolny do zidentyfikowania ryzyk, oszacowania ich wpływu na projekt oraz podjęcia odpowiednich działań zaradczych</a:t>
          </a:r>
          <a:r>
            <a:rPr lang="pl-PL" sz="1500" b="0" u="none" kern="1200" dirty="0"/>
            <a:t>. </a:t>
          </a:r>
        </a:p>
        <a:p>
          <a:pPr marL="0" lvl="0" indent="0" algn="l" defTabSz="666750">
            <a:lnSpc>
              <a:spcPct val="90000"/>
            </a:lnSpc>
            <a:spcBef>
              <a:spcPct val="0"/>
            </a:spcBef>
            <a:spcAft>
              <a:spcPct val="35000"/>
            </a:spcAft>
            <a:buNone/>
          </a:pPr>
          <a:r>
            <a:rPr lang="pl-PL" sz="1500" b="0" u="none" kern="1200" dirty="0"/>
            <a:t>W tym celu, można skorzystać np. z JASPERS, </a:t>
          </a:r>
          <a:r>
            <a:rPr lang="pl-PL" sz="1500" b="0" i="1" u="none" kern="1200" dirty="0"/>
            <a:t>Niebieska Księga, Sektor kolejowy. Infrastruktura kolejowa</a:t>
          </a:r>
          <a:r>
            <a:rPr lang="pl-PL" sz="1500" b="0" u="none" kern="1200" dirty="0"/>
            <a:t>, Wrzesień 2015. Zaproponowana w Niebieskiej Księdze analiza ryzyka obejmuje następujące etapy:</a:t>
          </a:r>
        </a:p>
        <a:p>
          <a:pPr marL="0" lvl="0" indent="0" algn="l" defTabSz="666750">
            <a:lnSpc>
              <a:spcPct val="90000"/>
            </a:lnSpc>
            <a:spcBef>
              <a:spcPct val="0"/>
            </a:spcBef>
            <a:spcAft>
              <a:spcPct val="35000"/>
            </a:spcAft>
            <a:buNone/>
          </a:pPr>
          <a:r>
            <a:rPr lang="pl-PL" sz="1500" b="0" u="none" kern="1200" dirty="0"/>
            <a:t>- identyfikację ryzyk, </a:t>
          </a:r>
        </a:p>
        <a:p>
          <a:pPr marL="0" lvl="0" indent="0" algn="l" defTabSz="666750">
            <a:lnSpc>
              <a:spcPct val="90000"/>
            </a:lnSpc>
            <a:spcBef>
              <a:spcPct val="0"/>
            </a:spcBef>
            <a:spcAft>
              <a:spcPct val="35000"/>
            </a:spcAft>
            <a:buNone/>
          </a:pPr>
          <a:r>
            <a:rPr lang="pl-PL" sz="1500" b="0" u="none" kern="1200" dirty="0"/>
            <a:t>-  określenie skali prawdopodobieństwa wystąpienia ryzyk,</a:t>
          </a:r>
        </a:p>
        <a:p>
          <a:pPr marL="0" lvl="0" indent="0" algn="l" defTabSz="666750">
            <a:lnSpc>
              <a:spcPct val="90000"/>
            </a:lnSpc>
            <a:spcBef>
              <a:spcPct val="0"/>
            </a:spcBef>
            <a:spcAft>
              <a:spcPct val="35000"/>
            </a:spcAft>
            <a:buNone/>
          </a:pPr>
          <a:r>
            <a:rPr lang="pl-PL" sz="1500" b="0" u="none" kern="1200" dirty="0"/>
            <a:t>-  określenie skali siły oddziaływania ryzyk na projekt, </a:t>
          </a:r>
        </a:p>
        <a:p>
          <a:pPr marL="0" lvl="0" indent="0" algn="l" defTabSz="666750">
            <a:lnSpc>
              <a:spcPct val="90000"/>
            </a:lnSpc>
            <a:spcBef>
              <a:spcPct val="0"/>
            </a:spcBef>
            <a:spcAft>
              <a:spcPct val="35000"/>
            </a:spcAft>
            <a:buNone/>
          </a:pPr>
          <a:r>
            <a:rPr lang="pl-PL" sz="1500" b="0" u="none" kern="1200" dirty="0"/>
            <a:t>- opracowanie matrycy poziomu ryzyka</a:t>
          </a:r>
        </a:p>
        <a:p>
          <a:pPr marL="0" lvl="0" indent="0" algn="l" defTabSz="666750">
            <a:lnSpc>
              <a:spcPct val="90000"/>
            </a:lnSpc>
            <a:spcBef>
              <a:spcPct val="0"/>
            </a:spcBef>
            <a:spcAft>
              <a:spcPct val="35000"/>
            </a:spcAft>
            <a:buNone/>
          </a:pPr>
          <a:r>
            <a:rPr lang="pl-PL" sz="1500" b="0" u="none" kern="1200" dirty="0"/>
            <a:t>Niebieska Księga dostępna jest pod linkiem: </a:t>
          </a:r>
          <a:r>
            <a:rPr lang="pl-PL" sz="1500" b="0" u="none" kern="1200" dirty="0">
              <a:solidFill>
                <a:srgbClr val="FFFF00"/>
              </a:solidFill>
              <a:hlinkClick xmlns:r="http://schemas.openxmlformats.org/officeDocument/2006/relationships" r:id="rId1">
                <a:extLst>
                  <a:ext uri="{A12FA001-AC4F-418D-AE19-62706E023703}">
                    <ahyp:hlinkClr xmlns:ahyp="http://schemas.microsoft.com/office/drawing/2018/hyperlinkcolor" val="tx"/>
                  </a:ext>
                </a:extLst>
              </a:hlinkClick>
            </a:rPr>
            <a:t>https://www.pois.gov.pl/strony/o-programie/dokumenty/niebieskie-ksiegi-dla-projektow-w-sektorze-transportu-publicznego-infrastruktury-drogowej-oraz-kolejowej/</a:t>
          </a:r>
          <a:endParaRPr lang="pl-PL" sz="1500" b="0" u="none" kern="1200" dirty="0"/>
        </a:p>
        <a:p>
          <a:pPr marL="0" lvl="0" indent="0" algn="l" defTabSz="666750">
            <a:lnSpc>
              <a:spcPct val="90000"/>
            </a:lnSpc>
            <a:spcBef>
              <a:spcPct val="0"/>
            </a:spcBef>
            <a:spcAft>
              <a:spcPct val="35000"/>
            </a:spcAft>
            <a:buNone/>
          </a:pPr>
          <a:r>
            <a:rPr lang="pl-PL" sz="1500" b="0" u="none" kern="1200" dirty="0"/>
            <a:t>Dodatkowo, należy wskazać plan zarządzania ryzykiem, czyli wskazać właścicieli poszczególnych ryzyk w strukturze projektowej. </a:t>
          </a:r>
          <a:endParaRPr lang="pl-PL" sz="1500" b="0" kern="1200" dirty="0"/>
        </a:p>
      </dsp:txBody>
      <dsp:txXfrm>
        <a:off x="224749" y="226999"/>
        <a:ext cx="7745340" cy="4154512"/>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265F8F-CC01-4394-8CE5-B33D74B2A61A}">
      <dsp:nvSpPr>
        <dsp:cNvPr id="0" name=""/>
        <dsp:cNvSpPr/>
      </dsp:nvSpPr>
      <dsp:spPr>
        <a:xfrm>
          <a:off x="0" y="106921"/>
          <a:ext cx="8194838" cy="4180826"/>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pl-PL" sz="1600" b="1" u="sng" kern="1200" dirty="0" err="1"/>
            <a:t>Risk</a:t>
          </a:r>
          <a:r>
            <a:rPr lang="pl-PL" sz="1600" b="1" u="sng" kern="1200" dirty="0"/>
            <a:t> management (punkt 3.4 wniosku):</a:t>
          </a:r>
        </a:p>
        <a:p>
          <a:pPr marL="0" lvl="0" indent="0" algn="l" defTabSz="711200">
            <a:lnSpc>
              <a:spcPct val="90000"/>
            </a:lnSpc>
            <a:spcBef>
              <a:spcPct val="0"/>
            </a:spcBef>
            <a:spcAft>
              <a:spcPct val="35000"/>
            </a:spcAft>
            <a:buNone/>
          </a:pPr>
          <a:endParaRPr lang="pl-PL" sz="1600" b="1" u="sng" kern="1200" dirty="0"/>
        </a:p>
        <a:p>
          <a:pPr marL="0" lvl="0" indent="0" algn="l" defTabSz="711200">
            <a:lnSpc>
              <a:spcPct val="90000"/>
            </a:lnSpc>
            <a:spcBef>
              <a:spcPct val="0"/>
            </a:spcBef>
            <a:spcAft>
              <a:spcPct val="35000"/>
            </a:spcAft>
            <a:buNone/>
          </a:pPr>
          <a:r>
            <a:rPr lang="pl-PL" sz="1600" b="1" u="sng" kern="1200" dirty="0" err="1"/>
            <a:t>Risk</a:t>
          </a:r>
          <a:r>
            <a:rPr lang="pl-PL" sz="1600" b="1" u="sng" kern="1200" dirty="0"/>
            <a:t> </a:t>
          </a:r>
          <a:r>
            <a:rPr lang="pl-PL" sz="1600" b="1" u="sng" kern="1200" dirty="0" err="1"/>
            <a:t>assessment</a:t>
          </a:r>
          <a:r>
            <a:rPr lang="pl-PL" sz="1600" b="1" u="sng" kern="1200" dirty="0"/>
            <a:t> </a:t>
          </a:r>
          <a:r>
            <a:rPr lang="pl-PL" sz="1600" b="1" u="sng" kern="1200" dirty="0" err="1"/>
            <a:t>grid</a:t>
          </a:r>
          <a:r>
            <a:rPr lang="pl-PL" sz="1600" b="1" u="sng" kern="1200" dirty="0"/>
            <a:t>:</a:t>
          </a:r>
          <a:r>
            <a:rPr lang="pl-PL" sz="1600" b="0" u="none" kern="1200" dirty="0"/>
            <a:t> w tej części należy zaprezentować (w formie tabelarycznej) </a:t>
          </a:r>
          <a:r>
            <a:rPr lang="pl-PL" sz="1600" b="0" u="sng" kern="1200" dirty="0"/>
            <a:t>szczegółowo każde ze zidentyfikowanych ryzyk. </a:t>
          </a:r>
        </a:p>
        <a:p>
          <a:pPr marL="0" lvl="0" indent="0" algn="l" defTabSz="711200">
            <a:lnSpc>
              <a:spcPct val="90000"/>
            </a:lnSpc>
            <a:spcBef>
              <a:spcPct val="0"/>
            </a:spcBef>
            <a:spcAft>
              <a:spcPct val="35000"/>
            </a:spcAft>
            <a:buNone/>
          </a:pPr>
          <a:r>
            <a:rPr lang="pl-PL" sz="1600" b="0" u="none" kern="1200" dirty="0"/>
            <a:t>Każde z ryzyk powinno zostać syntetycznie opisane, wraz ze wskazaniem  prawdopodobieństwa jego wystąpienia oraz określeniem siły oddziaływania ryzyk na projekt. </a:t>
          </a:r>
        </a:p>
        <a:p>
          <a:pPr marL="0" lvl="0" indent="0" algn="l" defTabSz="711200">
            <a:lnSpc>
              <a:spcPct val="90000"/>
            </a:lnSpc>
            <a:spcBef>
              <a:spcPct val="0"/>
            </a:spcBef>
            <a:spcAft>
              <a:spcPct val="35000"/>
            </a:spcAft>
            <a:buNone/>
          </a:pPr>
          <a:r>
            <a:rPr lang="pl-PL" sz="1600" b="0" u="none" kern="1200" dirty="0"/>
            <a:t>Każde z ryzyk powinno zostać również przypisane do grupy zadań wyróżnionych w projekcie (konieczność przypisania poszczególnych ryzyk do </a:t>
          </a:r>
          <a:r>
            <a:rPr lang="pl-PL" sz="1600" b="0" u="none" kern="1200" dirty="0" err="1"/>
            <a:t>Work</a:t>
          </a:r>
          <a:r>
            <a:rPr lang="pl-PL" sz="1600" b="0" u="none" kern="1200" dirty="0"/>
            <a:t> </a:t>
          </a:r>
          <a:r>
            <a:rPr lang="pl-PL" sz="1600" b="0" u="none" kern="1200" dirty="0" err="1"/>
            <a:t>Packages</a:t>
          </a:r>
          <a:r>
            <a:rPr lang="pl-PL" sz="1600" b="0" u="none" kern="1200" dirty="0"/>
            <a:t>). </a:t>
          </a:r>
        </a:p>
        <a:p>
          <a:pPr marL="0" lvl="0" indent="0" algn="l" defTabSz="711200">
            <a:lnSpc>
              <a:spcPct val="90000"/>
            </a:lnSpc>
            <a:spcBef>
              <a:spcPct val="0"/>
            </a:spcBef>
            <a:spcAft>
              <a:spcPct val="35000"/>
            </a:spcAft>
            <a:buNone/>
          </a:pPr>
          <a:r>
            <a:rPr lang="pl-PL" sz="1600" b="0" u="none" kern="1200" dirty="0"/>
            <a:t>Dla każdego z ryzyk powinny zostać zidentyfikowane możliwe do podjęcia działania zaradcze. </a:t>
          </a:r>
        </a:p>
        <a:p>
          <a:pPr marL="0" lvl="0" indent="0" algn="l" defTabSz="711200">
            <a:lnSpc>
              <a:spcPct val="90000"/>
            </a:lnSpc>
            <a:spcBef>
              <a:spcPct val="0"/>
            </a:spcBef>
            <a:spcAft>
              <a:spcPct val="35000"/>
            </a:spcAft>
            <a:buNone/>
          </a:pPr>
          <a:r>
            <a:rPr lang="pl-PL" sz="1600" b="0" u="none" kern="1200" dirty="0"/>
            <a:t>Dodatkowo, należy wskazać plan zarządzania ryzykiem, czyli wskazać właścicieli poszczególnych ryzyk w strukturze projektowej (w ramach zespołu projektowego), a w razie potrzeby również w całej strukturze organizacyjnej Beneficjenta. </a:t>
          </a:r>
          <a:endParaRPr lang="pl-PL" sz="1600" b="0" kern="1200" dirty="0"/>
        </a:p>
      </dsp:txBody>
      <dsp:txXfrm>
        <a:off x="204091" y="311012"/>
        <a:ext cx="7786656" cy="3772644"/>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265F8F-CC01-4394-8CE5-B33D74B2A61A}">
      <dsp:nvSpPr>
        <dsp:cNvPr id="0" name=""/>
        <dsp:cNvSpPr/>
      </dsp:nvSpPr>
      <dsp:spPr>
        <a:xfrm>
          <a:off x="0" y="2390"/>
          <a:ext cx="8595103" cy="4891762"/>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pl-PL" sz="1600" b="1" u="sng" kern="1200" dirty="0" err="1">
              <a:solidFill>
                <a:prstClr val="white"/>
              </a:solidFill>
            </a:rPr>
            <a:t>Communication</a:t>
          </a:r>
          <a:r>
            <a:rPr lang="pl-PL" sz="1600" b="1" u="sng" kern="1200" dirty="0">
              <a:solidFill>
                <a:prstClr val="white"/>
              </a:solidFill>
            </a:rPr>
            <a:t> and </a:t>
          </a:r>
          <a:r>
            <a:rPr lang="pl-PL" sz="1600" b="1" u="sng" kern="1200" dirty="0" err="1">
              <a:solidFill>
                <a:prstClr val="white"/>
              </a:solidFill>
            </a:rPr>
            <a:t>visibility</a:t>
          </a:r>
          <a:r>
            <a:rPr lang="pl-PL" sz="1600" b="1" u="sng" kern="1200" dirty="0">
              <a:solidFill>
                <a:prstClr val="white"/>
              </a:solidFill>
            </a:rPr>
            <a:t> (punkt 3.5 wniosku):</a:t>
          </a:r>
        </a:p>
        <a:p>
          <a:pPr marL="0" lvl="0" indent="0" algn="l" defTabSz="711200">
            <a:lnSpc>
              <a:spcPct val="90000"/>
            </a:lnSpc>
            <a:spcBef>
              <a:spcPct val="0"/>
            </a:spcBef>
            <a:spcAft>
              <a:spcPct val="35000"/>
            </a:spcAft>
            <a:buNone/>
          </a:pPr>
          <a:endParaRPr lang="pl-PL" sz="1600" b="1" u="sng" kern="1200" dirty="0">
            <a:solidFill>
              <a:prstClr val="white"/>
            </a:solidFill>
          </a:endParaRPr>
        </a:p>
        <a:p>
          <a:pPr marL="0" lvl="0" indent="0" algn="l" defTabSz="711200">
            <a:lnSpc>
              <a:spcPct val="90000"/>
            </a:lnSpc>
            <a:spcBef>
              <a:spcPct val="0"/>
            </a:spcBef>
            <a:spcAft>
              <a:spcPct val="35000"/>
            </a:spcAft>
            <a:buNone/>
          </a:pPr>
          <a:r>
            <a:rPr lang="pl-PL" sz="1600" b="1" kern="1200" dirty="0">
              <a:solidFill>
                <a:prstClr val="white"/>
              </a:solidFill>
            </a:rPr>
            <a:t>Plan informowania społeczeństwa o projekcie jest ważnym, integralnym elementem projektu współfinansowanego z CEF.</a:t>
          </a:r>
        </a:p>
        <a:p>
          <a:pPr marL="0" lvl="0" indent="0" algn="l" defTabSz="711200">
            <a:lnSpc>
              <a:spcPct val="90000"/>
            </a:lnSpc>
            <a:spcBef>
              <a:spcPct val="0"/>
            </a:spcBef>
            <a:spcAft>
              <a:spcPct val="35000"/>
            </a:spcAft>
            <a:buNone/>
          </a:pPr>
          <a:r>
            <a:rPr lang="pl-PL" sz="1600" kern="1200" dirty="0">
              <a:solidFill>
                <a:prstClr val="white"/>
              </a:solidFill>
            </a:rPr>
            <a:t>Należy przedstawić informacje o zaplanowanych działaniach informacyjnych dotyczących projektu. Działania mogą obejmować kampanie informacyjne prowadzone za pośrednictwem np.: billboardów, stron internetowych, broszur, ulotek informacyjnych, raportów, newsletterów, artykułów prasowych, prezentacji, konferencji, oficjalnych spotkań itp. </a:t>
          </a:r>
        </a:p>
        <a:p>
          <a:pPr marL="0" lvl="0" indent="0" algn="l" defTabSz="711200">
            <a:lnSpc>
              <a:spcPct val="90000"/>
            </a:lnSpc>
            <a:spcBef>
              <a:spcPct val="0"/>
            </a:spcBef>
            <a:spcAft>
              <a:spcPct val="35000"/>
            </a:spcAft>
            <a:buNone/>
          </a:pPr>
          <a:r>
            <a:rPr lang="pl-PL" sz="1600" kern="1200" dirty="0">
              <a:solidFill>
                <a:prstClr val="white"/>
              </a:solidFill>
            </a:rPr>
            <a:t>Należy również wskazać adres strony internetowej oraz wskazać media społecznościowe, za pomocą których dostępny będzie przekaz dla strony społecznej na temat projektu. </a:t>
          </a:r>
        </a:p>
        <a:p>
          <a:pPr marL="0" lvl="0" indent="0" algn="l" defTabSz="711200">
            <a:lnSpc>
              <a:spcPct val="90000"/>
            </a:lnSpc>
            <a:spcBef>
              <a:spcPct val="0"/>
            </a:spcBef>
            <a:spcAft>
              <a:spcPct val="35000"/>
            </a:spcAft>
            <a:buNone/>
          </a:pPr>
          <a:r>
            <a:rPr lang="pl-PL" sz="1600" b="1" kern="1200" dirty="0">
              <a:solidFill>
                <a:prstClr val="white"/>
              </a:solidFill>
            </a:rPr>
            <a:t>UWAGA: Koszty tworzenia i utrzymywania stron internetowych, których Beneficjent nie jest hostem nie są kwalifikowalne. </a:t>
          </a:r>
          <a:r>
            <a:rPr lang="pl-PL" sz="1600" kern="1200" dirty="0">
              <a:solidFill>
                <a:prstClr val="white"/>
              </a:solidFill>
            </a:rPr>
            <a:t>Kwalifikowalne jest natomiast np. utworzenie podstrony o projekcie zlokalizowanej na głównej stronie internetowej Beneficjenta. </a:t>
          </a:r>
        </a:p>
        <a:p>
          <a:pPr marL="0" lvl="0" indent="0" algn="l" defTabSz="711200">
            <a:lnSpc>
              <a:spcPct val="90000"/>
            </a:lnSpc>
            <a:spcBef>
              <a:spcPct val="0"/>
            </a:spcBef>
            <a:spcAft>
              <a:spcPct val="35000"/>
            </a:spcAft>
            <a:buNone/>
          </a:pPr>
          <a:r>
            <a:rPr lang="pl-PL" sz="1600" kern="1200" dirty="0">
              <a:solidFill>
                <a:prstClr val="white"/>
              </a:solidFill>
            </a:rPr>
            <a:t>We wniosku warto również wskazać podmioty (np. komórki organizacyjne, osoby w strukturze projektowej), które będą odpowiedzialne za obsługę mediów społecznościowych/realizację działań informacyjnych dotyczących projektu. </a:t>
          </a:r>
        </a:p>
        <a:p>
          <a:pPr marL="0" lvl="0" indent="0" algn="l" defTabSz="711200">
            <a:lnSpc>
              <a:spcPct val="90000"/>
            </a:lnSpc>
            <a:spcBef>
              <a:spcPct val="0"/>
            </a:spcBef>
            <a:spcAft>
              <a:spcPct val="35000"/>
            </a:spcAft>
            <a:buNone/>
          </a:pPr>
          <a:r>
            <a:rPr lang="pl-PL" sz="1600" b="1" u="sng" kern="1200" dirty="0">
              <a:solidFill>
                <a:srgbClr val="FFFF00"/>
              </a:solidFill>
            </a:rPr>
            <a:t>Wszystkie działania informacyjne i ich produkty muszą być opatrzone odpowiednim logo, informującym odbiorców o współfinansowaniu projektu ze środków CEF. </a:t>
          </a:r>
          <a:endParaRPr lang="pl-PL" sz="1600" b="0" kern="1200" dirty="0"/>
        </a:p>
      </dsp:txBody>
      <dsp:txXfrm>
        <a:off x="238796" y="241186"/>
        <a:ext cx="8117511" cy="4414170"/>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265F8F-CC01-4394-8CE5-B33D74B2A61A}">
      <dsp:nvSpPr>
        <dsp:cNvPr id="0" name=""/>
        <dsp:cNvSpPr/>
      </dsp:nvSpPr>
      <dsp:spPr>
        <a:xfrm>
          <a:off x="0" y="0"/>
          <a:ext cx="8595103" cy="4891762"/>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rtl="0">
            <a:lnSpc>
              <a:spcPct val="90000"/>
            </a:lnSpc>
            <a:spcBef>
              <a:spcPct val="0"/>
            </a:spcBef>
            <a:spcAft>
              <a:spcPct val="35000"/>
            </a:spcAft>
            <a:buNone/>
          </a:pPr>
          <a:r>
            <a:rPr lang="en-US" sz="1500" b="1" u="sng" kern="1200" dirty="0"/>
            <a:t>Sustainability and maintenance strategy</a:t>
          </a:r>
          <a:r>
            <a:rPr lang="pl-PL" sz="1500" b="1" u="sng" kern="1200" dirty="0"/>
            <a:t> (punkt 3.6 wniosku):</a:t>
          </a:r>
        </a:p>
        <a:p>
          <a:pPr marL="0" lvl="0" indent="0" algn="l" defTabSz="666750">
            <a:lnSpc>
              <a:spcPct val="90000"/>
            </a:lnSpc>
            <a:spcBef>
              <a:spcPct val="0"/>
            </a:spcBef>
            <a:spcAft>
              <a:spcPct val="35000"/>
            </a:spcAft>
            <a:buNone/>
          </a:pPr>
          <a:r>
            <a:rPr lang="pl-PL" sz="1500" b="0" u="none" kern="1200" dirty="0"/>
            <a:t>Beneficjent powinien potwierdzić, że posiada pomysł na późniejsze utrzymanie wybudowanej infrastruktury. </a:t>
          </a:r>
          <a:r>
            <a:rPr lang="pl-PL" sz="1500" b="0" u="sng" kern="1200" dirty="0"/>
            <a:t>Konieczne jest również udokumentowanie konkretnego planu na jej wykorzystanie, utrzymanie, konserwację itp. finansowanie bieżącego utrzymania. </a:t>
          </a:r>
          <a:endParaRPr lang="pl-PL" sz="1500" b="0" u="none" kern="1200" dirty="0"/>
        </a:p>
        <a:p>
          <a:pPr marL="0" lvl="0" indent="0" algn="l" defTabSz="666750">
            <a:lnSpc>
              <a:spcPct val="90000"/>
            </a:lnSpc>
            <a:spcBef>
              <a:spcPct val="0"/>
            </a:spcBef>
            <a:spcAft>
              <a:spcPct val="35000"/>
            </a:spcAft>
            <a:buNone/>
          </a:pPr>
          <a:r>
            <a:rPr lang="pl-PL" sz="1500" b="0" u="none" kern="1200" dirty="0"/>
            <a:t>Optymalnym rozwiązaniem jest wskazanie dokumentu, z którego będzie wynikało finansowanie utrzymania infrastruktury (np. zarządcy publicznie dostępnej infrastruktury kolejowej korzystają z </a:t>
          </a:r>
          <a:r>
            <a:rPr lang="pl-PL" sz="1500" b="0" i="1" u="none" kern="1200" dirty="0"/>
            <a:t>Rządowego Programu wsparcia zadań zarządców infrastruktury kolejowej, w tym w zakresie utrzymania i remontów, do 2023 roku</a:t>
          </a:r>
          <a:r>
            <a:rPr lang="pl-PL" sz="1500" b="0" i="0" u="none" kern="1200" dirty="0"/>
            <a:t>). </a:t>
          </a:r>
        </a:p>
        <a:p>
          <a:pPr marL="0" lvl="0" indent="0" algn="l" defTabSz="666750">
            <a:lnSpc>
              <a:spcPct val="90000"/>
            </a:lnSpc>
            <a:spcBef>
              <a:spcPct val="0"/>
            </a:spcBef>
            <a:spcAft>
              <a:spcPct val="35000"/>
            </a:spcAft>
            <a:buNone/>
          </a:pPr>
          <a:r>
            <a:rPr lang="pl-PL" sz="1500" b="0" u="none" kern="1200" dirty="0"/>
            <a:t>W innych przypadkach, należy wyjaśnić:</a:t>
          </a:r>
        </a:p>
        <a:p>
          <a:pPr marL="0" lvl="0" indent="0" algn="l" defTabSz="666750">
            <a:lnSpc>
              <a:spcPct val="90000"/>
            </a:lnSpc>
            <a:spcBef>
              <a:spcPct val="0"/>
            </a:spcBef>
            <a:spcAft>
              <a:spcPct val="35000"/>
            </a:spcAft>
            <a:buNone/>
          </a:pPr>
          <a:r>
            <a:rPr lang="pl-PL" sz="1500" b="0" u="none" kern="1200" dirty="0"/>
            <a:t>- kto będzie właścicielem produktów projektu (dokumentacji, infrastruktury)</a:t>
          </a:r>
        </a:p>
        <a:p>
          <a:pPr marL="0" lvl="0" indent="0" algn="l" defTabSz="666750">
            <a:lnSpc>
              <a:spcPct val="90000"/>
            </a:lnSpc>
            <a:spcBef>
              <a:spcPct val="0"/>
            </a:spcBef>
            <a:spcAft>
              <a:spcPct val="35000"/>
            </a:spcAft>
            <a:buNone/>
          </a:pPr>
          <a:r>
            <a:rPr lang="pl-PL" sz="1500" b="0" u="none" kern="1200" dirty="0"/>
            <a:t>- kto będzie miał obowiązek jej utrzymywania (wskazanie, czy konieczne będzie zawarcie dodatkowej umowy między właścicielem, a podmiotem odpowiedzialnym za utrzymanie – podwykonawcą)</a:t>
          </a:r>
        </a:p>
        <a:p>
          <a:pPr marL="0" lvl="0" indent="0" algn="l" defTabSz="666750">
            <a:lnSpc>
              <a:spcPct val="90000"/>
            </a:lnSpc>
            <a:spcBef>
              <a:spcPct val="0"/>
            </a:spcBef>
            <a:spcAft>
              <a:spcPct val="35000"/>
            </a:spcAft>
            <a:buNone/>
          </a:pPr>
          <a:r>
            <a:rPr lang="pl-PL" sz="1500" b="0" u="none" kern="1200" dirty="0"/>
            <a:t>- kto będzie miał obowiązek zapewnienia finansowania utrzymania produktów projektu</a:t>
          </a:r>
        </a:p>
        <a:p>
          <a:pPr marL="0" lvl="0" indent="0" algn="l" defTabSz="666750">
            <a:lnSpc>
              <a:spcPct val="90000"/>
            </a:lnSpc>
            <a:spcBef>
              <a:spcPct val="0"/>
            </a:spcBef>
            <a:spcAft>
              <a:spcPct val="35000"/>
            </a:spcAft>
            <a:buNone/>
          </a:pPr>
          <a:r>
            <a:rPr lang="pl-PL" sz="1500" b="0" u="none" kern="1200" dirty="0"/>
            <a:t>- z jakich środków zostanie zapewnione utrzymanie (środki własne, przychody, kredyt itp.)</a:t>
          </a:r>
        </a:p>
        <a:p>
          <a:pPr marL="0" lvl="0" indent="0" algn="l" defTabSz="666750">
            <a:lnSpc>
              <a:spcPct val="90000"/>
            </a:lnSpc>
            <a:spcBef>
              <a:spcPct val="0"/>
            </a:spcBef>
            <a:spcAft>
              <a:spcPct val="35000"/>
            </a:spcAft>
            <a:buNone/>
          </a:pPr>
          <a:r>
            <a:rPr lang="pl-PL" sz="1500" b="0" u="none" kern="1200" dirty="0"/>
            <a:t>- jak często będą dokonywane przeglądy poszczególnych elementów wybudowanej infrastruktury </a:t>
          </a:r>
        </a:p>
        <a:p>
          <a:pPr marL="0" lvl="0" indent="0" algn="l" defTabSz="666750">
            <a:lnSpc>
              <a:spcPct val="90000"/>
            </a:lnSpc>
            <a:spcBef>
              <a:spcPct val="0"/>
            </a:spcBef>
            <a:spcAft>
              <a:spcPct val="35000"/>
            </a:spcAft>
            <a:buNone/>
          </a:pPr>
          <a:r>
            <a:rPr lang="pl-PL" sz="1500" b="1" u="sng" kern="1200" dirty="0"/>
            <a:t>Z tej części wniosku powinno jednoznacznie wynikać, że Beneficjent ma udokumentowane zasoby (rzeczowe, finansowe, ludzkie) pozwalające na ciągłość wykorzystania inwestycji po zakończeniu jej finansowania z CEF. </a:t>
          </a:r>
          <a:endParaRPr lang="pl-PL" sz="1500" b="0" kern="1200" dirty="0"/>
        </a:p>
      </dsp:txBody>
      <dsp:txXfrm>
        <a:off x="238796" y="238796"/>
        <a:ext cx="8117511" cy="4414170"/>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265F8F-CC01-4394-8CE5-B33D74B2A61A}">
      <dsp:nvSpPr>
        <dsp:cNvPr id="0" name=""/>
        <dsp:cNvSpPr/>
      </dsp:nvSpPr>
      <dsp:spPr>
        <a:xfrm>
          <a:off x="0" y="0"/>
          <a:ext cx="8595103" cy="5179512"/>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rtl="0">
            <a:lnSpc>
              <a:spcPct val="90000"/>
            </a:lnSpc>
            <a:spcBef>
              <a:spcPct val="0"/>
            </a:spcBef>
            <a:spcAft>
              <a:spcPct val="35000"/>
            </a:spcAft>
            <a:buNone/>
          </a:pPr>
          <a:r>
            <a:rPr lang="pl-PL" sz="1500" b="1" u="sng" kern="1200" dirty="0">
              <a:solidFill>
                <a:srgbClr val="FFFF00"/>
              </a:solidFill>
            </a:rPr>
            <a:t>   Podsumowanie</a:t>
          </a:r>
        </a:p>
        <a:p>
          <a:pPr marL="0" lvl="0" indent="0" algn="l" defTabSz="666750" rtl="0">
            <a:lnSpc>
              <a:spcPct val="90000"/>
            </a:lnSpc>
            <a:spcBef>
              <a:spcPct val="0"/>
            </a:spcBef>
            <a:spcAft>
              <a:spcPct val="35000"/>
            </a:spcAft>
            <a:buNone/>
          </a:pPr>
          <a:r>
            <a:rPr lang="pl-PL" sz="1500" b="1" u="sng" kern="1200" dirty="0"/>
            <a:t>- projekty powinny wpisywać się w kryteria danego naboru</a:t>
          </a:r>
        </a:p>
        <a:p>
          <a:pPr marL="0" lvl="0" indent="0" algn="l" defTabSz="666750" rtl="0">
            <a:lnSpc>
              <a:spcPct val="90000"/>
            </a:lnSpc>
            <a:spcBef>
              <a:spcPct val="0"/>
            </a:spcBef>
            <a:spcAft>
              <a:spcPct val="35000"/>
            </a:spcAft>
            <a:buNone/>
          </a:pPr>
          <a:r>
            <a:rPr lang="pl-PL" sz="1500" b="1" u="sng" kern="1200" dirty="0"/>
            <a:t>- należy składać projekty dojrzałe, gotowe do rozpoczęcia w roku naboru, a nie w kolejnych latach obowiązywania perspektywy UE 2021-2027</a:t>
          </a:r>
        </a:p>
        <a:p>
          <a:pPr marL="0" lvl="0" indent="0" algn="l" defTabSz="666750" rtl="0">
            <a:lnSpc>
              <a:spcPct val="90000"/>
            </a:lnSpc>
            <a:spcBef>
              <a:spcPct val="0"/>
            </a:spcBef>
            <a:spcAft>
              <a:spcPct val="35000"/>
            </a:spcAft>
            <a:buNone/>
          </a:pPr>
          <a:r>
            <a:rPr lang="pl-PL" sz="1500" b="1" u="sng" kern="1200" dirty="0"/>
            <a:t>- należy składać projekty o mniejszej wartości i nieskomplikowanym, ale spójnym zakresie</a:t>
          </a:r>
        </a:p>
        <a:p>
          <a:pPr marL="0" lvl="0" indent="0" algn="l" defTabSz="666750" rtl="0">
            <a:lnSpc>
              <a:spcPct val="90000"/>
            </a:lnSpc>
            <a:spcBef>
              <a:spcPct val="0"/>
            </a:spcBef>
            <a:spcAft>
              <a:spcPct val="35000"/>
            </a:spcAft>
            <a:buNone/>
          </a:pPr>
          <a:r>
            <a:rPr lang="pl-PL" sz="1500" b="1" u="sng" kern="1200" dirty="0"/>
            <a:t>- kosztorysy powinny być realne (uzasadnione/udokumentowane) i niezawyżone</a:t>
          </a:r>
        </a:p>
        <a:p>
          <a:pPr marL="0" lvl="0" indent="0" algn="l" defTabSz="666750" rtl="0">
            <a:lnSpc>
              <a:spcPct val="90000"/>
            </a:lnSpc>
            <a:spcBef>
              <a:spcPct val="0"/>
            </a:spcBef>
            <a:spcAft>
              <a:spcPct val="35000"/>
            </a:spcAft>
            <a:buNone/>
          </a:pPr>
          <a:r>
            <a:rPr lang="pl-PL" sz="1500" b="1" u="sng" kern="1200" dirty="0"/>
            <a:t>- harmonogramy powinny być wykonalne, z uwzględnieniem realnego czasu trwania procedury zamówień publicznych i procedur administracyjnych</a:t>
          </a:r>
        </a:p>
        <a:p>
          <a:pPr marL="0" lvl="0" indent="0" algn="l" defTabSz="666750" rtl="0">
            <a:lnSpc>
              <a:spcPct val="90000"/>
            </a:lnSpc>
            <a:spcBef>
              <a:spcPct val="0"/>
            </a:spcBef>
            <a:spcAft>
              <a:spcPct val="35000"/>
            </a:spcAft>
            <a:buNone/>
          </a:pPr>
          <a:r>
            <a:rPr lang="pl-PL" sz="1500" b="1" u="sng" kern="1200" dirty="0"/>
            <a:t>- składanie projektów dużych, wielofazowych i wieloletnich, gdzie część końcowych zadań jest niedojrzała (niegotowa do realizacji w roku naboru) obniża ogólną ocenę całego projektu</a:t>
          </a:r>
        </a:p>
        <a:p>
          <a:pPr marL="0" lvl="0" indent="0" algn="l" defTabSz="666750" rtl="0">
            <a:lnSpc>
              <a:spcPct val="90000"/>
            </a:lnSpc>
            <a:spcBef>
              <a:spcPct val="0"/>
            </a:spcBef>
            <a:spcAft>
              <a:spcPct val="35000"/>
            </a:spcAft>
            <a:buNone/>
          </a:pPr>
          <a:r>
            <a:rPr lang="pl-PL" sz="1500" b="1" u="sng" kern="1200" dirty="0"/>
            <a:t>- celowa jest (sugerowana przez CINEA) </a:t>
          </a:r>
          <a:r>
            <a:rPr lang="pl-PL" sz="1500" b="1" u="sng" kern="1200" dirty="0" err="1"/>
            <a:t>priorytetyzacja</a:t>
          </a:r>
          <a:r>
            <a:rPr lang="pl-PL" sz="1500" b="1" u="sng" kern="1200" dirty="0"/>
            <a:t> projektów: podział dużych projektów na części, składanie wniosków dotyczących najbardziej dojrzałych części, o krótszym horyzoncie czasowym ich realizacji, mniej kosztownych oraz najbardziej pilnych i koniecznych do realizacji</a:t>
          </a:r>
          <a:r>
            <a:rPr lang="pl-PL" sz="1500" b="1" u="sng" kern="1200" dirty="0">
              <a:solidFill>
                <a:srgbClr val="FFFF00"/>
              </a:solidFill>
            </a:rPr>
            <a:t> (z punktu widzenia potrzeb rozwoju sieci TEN-T)</a:t>
          </a:r>
        </a:p>
        <a:p>
          <a:pPr marL="0" lvl="0" indent="0" algn="l" defTabSz="666750" rtl="0">
            <a:lnSpc>
              <a:spcPct val="90000"/>
            </a:lnSpc>
            <a:spcBef>
              <a:spcPct val="0"/>
            </a:spcBef>
            <a:spcAft>
              <a:spcPct val="35000"/>
            </a:spcAft>
            <a:buNone/>
          </a:pPr>
          <a:r>
            <a:rPr lang="pl-PL" sz="1500" b="1" u="sng" kern="1200" dirty="0"/>
            <a:t>- konkurs służy rozbudowie sieci TEN-T, a potrzeby inwestycyjne Beneficjentów powinny się wpisywać w konieczność tej rozbudowy</a:t>
          </a:r>
        </a:p>
        <a:p>
          <a:pPr marL="0" lvl="0" indent="0" algn="l" defTabSz="666750" rtl="0">
            <a:lnSpc>
              <a:spcPct val="90000"/>
            </a:lnSpc>
            <a:spcBef>
              <a:spcPct val="0"/>
            </a:spcBef>
            <a:spcAft>
              <a:spcPct val="35000"/>
            </a:spcAft>
            <a:buNone/>
          </a:pPr>
          <a:r>
            <a:rPr lang="pl-PL" sz="1500" b="1" u="sng" kern="1200" dirty="0"/>
            <a:t>- priorytetem są projekty z europejską wartością dodaną (EU </a:t>
          </a:r>
          <a:r>
            <a:rPr lang="pl-PL" sz="1500" b="1" u="sng" kern="1200" dirty="0" err="1"/>
            <a:t>added</a:t>
          </a:r>
          <a:r>
            <a:rPr lang="pl-PL" sz="1500" b="1" u="sng" kern="1200" dirty="0"/>
            <a:t> </a:t>
          </a:r>
          <a:r>
            <a:rPr lang="pl-PL" sz="1500" b="1" u="sng" kern="1200" dirty="0" err="1"/>
            <a:t>value</a:t>
          </a:r>
          <a:r>
            <a:rPr lang="pl-PL" sz="1500" b="1" u="sng" kern="1200" dirty="0"/>
            <a:t>) i projekty typu cross-</a:t>
          </a:r>
          <a:r>
            <a:rPr lang="pl-PL" sz="1500" b="1" u="sng" kern="1200" dirty="0" err="1"/>
            <a:t>border</a:t>
          </a:r>
          <a:r>
            <a:rPr lang="pl-PL" sz="1500" b="1" u="sng" kern="1200" dirty="0"/>
            <a:t> (projekty o znaczeniu krajowym nie są wybierane) – ale nie każdy projekt zlokalizowany przy polskiej granicy ma charakter transgraniczny (załącznik do rozporządzenia CEF, cz. III, pkt 1 oraz pkt 2</a:t>
          </a:r>
          <a:endParaRPr lang="en-GB" sz="1500" b="1" u="sng" kern="1200" dirty="0"/>
        </a:p>
        <a:p>
          <a:pPr marL="0" lvl="0" indent="0" algn="l" defTabSz="666750">
            <a:lnSpc>
              <a:spcPct val="90000"/>
            </a:lnSpc>
            <a:spcBef>
              <a:spcPct val="0"/>
            </a:spcBef>
            <a:spcAft>
              <a:spcPct val="35000"/>
            </a:spcAft>
            <a:buNone/>
          </a:pPr>
          <a:endParaRPr lang="pl-PL" sz="1500" b="0" kern="1200" dirty="0"/>
        </a:p>
      </dsp:txBody>
      <dsp:txXfrm>
        <a:off x="252843" y="252843"/>
        <a:ext cx="8089417" cy="4673826"/>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B392F3-D8AE-48D5-AEF6-D6A310240C43}">
      <dsp:nvSpPr>
        <dsp:cNvPr id="0" name=""/>
        <dsp:cNvSpPr/>
      </dsp:nvSpPr>
      <dsp:spPr>
        <a:xfrm>
          <a:off x="2028" y="329954"/>
          <a:ext cx="2471091" cy="988436"/>
        </a:xfrm>
        <a:prstGeom prst="chevron">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pl-PL" sz="1300" u="none" kern="1200" dirty="0"/>
            <a:t>Luka finansowa</a:t>
          </a:r>
        </a:p>
      </dsp:txBody>
      <dsp:txXfrm>
        <a:off x="496246" y="329954"/>
        <a:ext cx="1482655" cy="988436"/>
      </dsp:txXfrm>
    </dsp:sp>
    <dsp:sp modelId="{F87840E4-A0EA-42FB-8F88-878098896820}">
      <dsp:nvSpPr>
        <dsp:cNvPr id="0" name=""/>
        <dsp:cNvSpPr/>
      </dsp:nvSpPr>
      <dsp:spPr>
        <a:xfrm>
          <a:off x="2226010" y="329954"/>
          <a:ext cx="2471091" cy="988436"/>
        </a:xfrm>
        <a:prstGeom prst="chevron">
          <a:avLst/>
        </a:prstGeom>
        <a:solidFill>
          <a:srgbClr val="ED9A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pl-PL" sz="1300" u="none" kern="1200" dirty="0"/>
            <a:t>Inwestycje publiczne i prywatne oraz dźwignia finansowa</a:t>
          </a:r>
        </a:p>
      </dsp:txBody>
      <dsp:txXfrm>
        <a:off x="2720228" y="329954"/>
        <a:ext cx="1482655" cy="988436"/>
      </dsp:txXfrm>
    </dsp:sp>
    <dsp:sp modelId="{40F6B8DA-0BE8-4C81-A17D-A66E9BFF8C00}">
      <dsp:nvSpPr>
        <dsp:cNvPr id="0" name=""/>
        <dsp:cNvSpPr/>
      </dsp:nvSpPr>
      <dsp:spPr>
        <a:xfrm>
          <a:off x="4445124" y="312232"/>
          <a:ext cx="2471091" cy="988436"/>
        </a:xfrm>
        <a:prstGeom prst="chevron">
          <a:avLst/>
        </a:prstGeom>
        <a:solidFill>
          <a:srgbClr val="F9C55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pl-PL" sz="1300" u="none" kern="1200" dirty="0"/>
            <a:t>Zaangażowanie interesariuszy</a:t>
          </a:r>
        </a:p>
      </dsp:txBody>
      <dsp:txXfrm>
        <a:off x="4939342" y="312232"/>
        <a:ext cx="1482655" cy="9884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A3A72B-F3C0-46D1-9891-378764493B0F}">
      <dsp:nvSpPr>
        <dsp:cNvPr id="0" name=""/>
        <dsp:cNvSpPr/>
      </dsp:nvSpPr>
      <dsp:spPr>
        <a:xfrm>
          <a:off x="-46275" y="-31439"/>
          <a:ext cx="6933327" cy="11721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pl-PL" sz="2400" b="0" i="0" kern="1200" dirty="0">
              <a:latin typeface="+mn-lt"/>
            </a:rPr>
            <a:t>Przekazywanie propozycji projektów – do 11.10.2022 (</a:t>
          </a:r>
          <a:r>
            <a:rPr lang="pl-PL" sz="2400" b="0" i="0" kern="1200" dirty="0">
              <a:latin typeface="+mn-lt"/>
              <a:hlinkClick xmlns:r="http://schemas.openxmlformats.org/officeDocument/2006/relationships" r:id="rId1"/>
            </a:rPr>
            <a:t>cef@mfipr.gov.pl</a:t>
          </a:r>
          <a:r>
            <a:rPr lang="pl-PL" sz="2400" b="0" i="0" kern="1200" dirty="0">
              <a:latin typeface="+mn-lt"/>
            </a:rPr>
            <a:t>) </a:t>
          </a:r>
        </a:p>
        <a:p>
          <a:pPr marL="0" lvl="0" indent="0" algn="l" defTabSz="1066800">
            <a:lnSpc>
              <a:spcPct val="90000"/>
            </a:lnSpc>
            <a:spcBef>
              <a:spcPct val="0"/>
            </a:spcBef>
            <a:spcAft>
              <a:spcPct val="35000"/>
            </a:spcAft>
            <a:buNone/>
          </a:pPr>
          <a:r>
            <a:rPr lang="pl-PL" sz="2400" b="0" i="0" kern="1200" dirty="0">
              <a:solidFill>
                <a:srgbClr val="FFFF00"/>
              </a:solidFill>
              <a:latin typeface="+mn-lt"/>
            </a:rPr>
            <a:t>W płynęło prawie 100 propozycji projektów!</a:t>
          </a:r>
          <a:endParaRPr lang="en-GB" sz="2400" b="0" i="0" kern="1200" dirty="0">
            <a:solidFill>
              <a:srgbClr val="FFFF00"/>
            </a:solidFill>
            <a:latin typeface="+mn-lt"/>
          </a:endParaRPr>
        </a:p>
      </dsp:txBody>
      <dsp:txXfrm>
        <a:off x="-11944" y="2892"/>
        <a:ext cx="5676674" cy="1103496"/>
      </dsp:txXfrm>
    </dsp:sp>
    <dsp:sp modelId="{1CC29BB9-2CC3-43D6-9FC1-5248A130CED4}">
      <dsp:nvSpPr>
        <dsp:cNvPr id="0" name=""/>
        <dsp:cNvSpPr/>
      </dsp:nvSpPr>
      <dsp:spPr>
        <a:xfrm>
          <a:off x="611439" y="1268096"/>
          <a:ext cx="6748224" cy="104640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pl-PL" sz="2300" b="0" i="0" kern="1200" dirty="0">
              <a:latin typeface="+mn-lt"/>
            </a:rPr>
            <a:t>Spotkanie informacyjne – 25.10.2022 </a:t>
          </a:r>
          <a:endParaRPr lang="en-GB" sz="2300" b="0" i="0" kern="1200" dirty="0">
            <a:latin typeface="+mn-lt"/>
          </a:endParaRPr>
        </a:p>
      </dsp:txBody>
      <dsp:txXfrm>
        <a:off x="642087" y="1298744"/>
        <a:ext cx="5441602" cy="985106"/>
      </dsp:txXfrm>
    </dsp:sp>
    <dsp:sp modelId="{1C806770-BAB3-4B06-B392-CE6DC558D559}">
      <dsp:nvSpPr>
        <dsp:cNvPr id="0" name=""/>
        <dsp:cNvSpPr/>
      </dsp:nvSpPr>
      <dsp:spPr>
        <a:xfrm>
          <a:off x="1152107" y="2520281"/>
          <a:ext cx="6748224" cy="104640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pl-PL" sz="2300" b="0" i="0" kern="1200" dirty="0">
              <a:latin typeface="+mn-lt"/>
            </a:rPr>
            <a:t>Przekazanie wniosku o dofinansowanie – w systemie i na skrzynkę CEF – do </a:t>
          </a:r>
          <a:r>
            <a:rPr lang="pl-PL" sz="2300" b="0" i="0" u="sng" kern="1200" dirty="0">
              <a:latin typeface="+mn-lt"/>
            </a:rPr>
            <a:t>01.12.2022</a:t>
          </a:r>
          <a:endParaRPr lang="en-GB" sz="2300" b="0" i="0" u="sng" kern="1200" dirty="0">
            <a:latin typeface="+mn-lt"/>
          </a:endParaRPr>
        </a:p>
      </dsp:txBody>
      <dsp:txXfrm>
        <a:off x="1182755" y="2550929"/>
        <a:ext cx="5450038" cy="985106"/>
      </dsp:txXfrm>
    </dsp:sp>
    <dsp:sp modelId="{EE6AD759-D5A1-47CC-861B-287DBDD7C13D}">
      <dsp:nvSpPr>
        <dsp:cNvPr id="0" name=""/>
        <dsp:cNvSpPr/>
      </dsp:nvSpPr>
      <dsp:spPr>
        <a:xfrm>
          <a:off x="1733331" y="3741410"/>
          <a:ext cx="6748224" cy="104640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pl-PL" sz="2300" b="0" i="0" kern="1200" dirty="0">
              <a:latin typeface="+mn-lt"/>
            </a:rPr>
            <a:t>kompletny wniosek złożony w systemie -  </a:t>
          </a:r>
          <a:r>
            <a:rPr lang="pl-PL" sz="2300" b="0" i="0" u="sng" kern="1200" dirty="0">
              <a:latin typeface="+mn-lt"/>
            </a:rPr>
            <a:t>18.01.2023 g. 17:00</a:t>
          </a:r>
          <a:endParaRPr lang="en-GB" sz="2300" b="0" i="0" u="sng" kern="1200" dirty="0">
            <a:latin typeface="+mn-lt"/>
          </a:endParaRPr>
        </a:p>
      </dsp:txBody>
      <dsp:txXfrm>
        <a:off x="1763979" y="3772058"/>
        <a:ext cx="5441602" cy="985106"/>
      </dsp:txXfrm>
    </dsp:sp>
    <dsp:sp modelId="{6A2744D4-871D-479D-AF9C-32C87CC5EEC3}">
      <dsp:nvSpPr>
        <dsp:cNvPr id="0" name=""/>
        <dsp:cNvSpPr/>
      </dsp:nvSpPr>
      <dsp:spPr>
        <a:xfrm>
          <a:off x="6114338" y="832888"/>
          <a:ext cx="680161" cy="680161"/>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GB" sz="3100" b="0" i="0" kern="1200">
            <a:latin typeface="+mn-lt"/>
          </a:endParaRPr>
        </a:p>
      </dsp:txBody>
      <dsp:txXfrm>
        <a:off x="6267374" y="832888"/>
        <a:ext cx="374089" cy="511821"/>
      </dsp:txXfrm>
    </dsp:sp>
    <dsp:sp modelId="{D48900B9-932E-4C35-B618-2ECF38CE6DF3}">
      <dsp:nvSpPr>
        <dsp:cNvPr id="0" name=""/>
        <dsp:cNvSpPr/>
      </dsp:nvSpPr>
      <dsp:spPr>
        <a:xfrm>
          <a:off x="6679502" y="2069544"/>
          <a:ext cx="680161" cy="680161"/>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GB" sz="3100" b="0" i="0" kern="1200">
            <a:latin typeface="+mn-lt"/>
          </a:endParaRPr>
        </a:p>
      </dsp:txBody>
      <dsp:txXfrm>
        <a:off x="6832538" y="2069544"/>
        <a:ext cx="374089" cy="511821"/>
      </dsp:txXfrm>
    </dsp:sp>
    <dsp:sp modelId="{670BC126-91D8-42E7-BC46-6EFFEE080CE0}">
      <dsp:nvSpPr>
        <dsp:cNvPr id="0" name=""/>
        <dsp:cNvSpPr/>
      </dsp:nvSpPr>
      <dsp:spPr>
        <a:xfrm>
          <a:off x="7236230" y="3306201"/>
          <a:ext cx="680161" cy="680161"/>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GB" sz="3100" b="0" i="0" kern="1200">
            <a:latin typeface="+mn-lt"/>
          </a:endParaRPr>
        </a:p>
      </dsp:txBody>
      <dsp:txXfrm>
        <a:off x="7389266" y="3306201"/>
        <a:ext cx="374089" cy="51182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41D976-3E26-47EE-9B45-6C08ED86C2EC}">
      <dsp:nvSpPr>
        <dsp:cNvPr id="0" name=""/>
        <dsp:cNvSpPr/>
      </dsp:nvSpPr>
      <dsp:spPr>
        <a:xfrm rot="5400000">
          <a:off x="-663693" y="1103113"/>
          <a:ext cx="4088817" cy="272748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pl-PL" sz="2900" kern="1200" dirty="0"/>
            <a:t>analiza propozycji projektów </a:t>
          </a:r>
          <a:br>
            <a:rPr lang="pl-PL" sz="2900" kern="1200" dirty="0"/>
          </a:br>
          <a:r>
            <a:rPr lang="pl-PL" sz="2900" kern="1200" dirty="0"/>
            <a:t>- co sprawdzamy?</a:t>
          </a:r>
          <a:endParaRPr lang="en-GB" sz="2900" kern="1200" dirty="0"/>
        </a:p>
      </dsp:txBody>
      <dsp:txXfrm rot="-5400000">
        <a:off x="16976" y="1786184"/>
        <a:ext cx="2727480" cy="1361337"/>
      </dsp:txXfrm>
    </dsp:sp>
    <dsp:sp modelId="{1D283A24-16C7-41D7-9D8B-F81D46516AD9}">
      <dsp:nvSpPr>
        <dsp:cNvPr id="0" name=""/>
        <dsp:cNvSpPr/>
      </dsp:nvSpPr>
      <dsp:spPr>
        <a:xfrm rot="5400000">
          <a:off x="3734709" y="-205632"/>
          <a:ext cx="3521610" cy="543422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171450" marR="0" lvl="1" indent="0" algn="l" defTabSz="800100" eaLnBrk="1" fontAlgn="auto" latinLnBrk="0" hangingPunct="1">
            <a:lnSpc>
              <a:spcPct val="90000"/>
            </a:lnSpc>
            <a:spcBef>
              <a:spcPct val="0"/>
            </a:spcBef>
            <a:spcAft>
              <a:spcPct val="15000"/>
            </a:spcAft>
            <a:buClrTx/>
            <a:buSzTx/>
            <a:buFont typeface="Arial" panose="020B0604020202020204" pitchFamily="34" charset="0"/>
            <a:buChar char="•"/>
            <a:tabLst/>
            <a:defRPr/>
          </a:pPr>
          <a:r>
            <a:rPr lang="pl-PL" sz="2000" kern="1200" dirty="0">
              <a:solidFill>
                <a:srgbClr val="172C85"/>
              </a:solidFill>
            </a:rPr>
            <a:t> właściwość priorytetu, </a:t>
          </a:r>
          <a:r>
            <a:rPr lang="pl-PL" sz="2000" kern="1200" dirty="0">
              <a:solidFill>
                <a:srgbClr val="172C85"/>
              </a:solidFill>
              <a:hlinkClick xmlns:r="http://schemas.openxmlformats.org/officeDocument/2006/relationships" r:id="rId1">
                <a:extLst>
                  <a:ext uri="{A12FA001-AC4F-418D-AE19-62706E023703}">
                    <ahyp:hlinkClr xmlns:ahyp="http://schemas.microsoft.com/office/drawing/2018/hyperlinkcolor" val="tx"/>
                  </a:ext>
                </a:extLst>
              </a:hlinkClick>
            </a:rPr>
            <a:t>lokalizacja na TEN-T</a:t>
          </a:r>
          <a:endParaRPr lang="en-GB" sz="2000" kern="1200" dirty="0">
            <a:solidFill>
              <a:srgbClr val="172C85"/>
            </a:solidFill>
          </a:endParaRPr>
        </a:p>
        <a:p>
          <a:pPr marL="171450" lvl="1" indent="0" algn="l" defTabSz="800100">
            <a:lnSpc>
              <a:spcPct val="90000"/>
            </a:lnSpc>
            <a:spcBef>
              <a:spcPct val="0"/>
            </a:spcBef>
            <a:spcAft>
              <a:spcPct val="15000"/>
            </a:spcAft>
            <a:buChar char="•"/>
          </a:pPr>
          <a:r>
            <a:rPr lang="pl-PL" sz="2000" kern="1200" dirty="0">
              <a:solidFill>
                <a:srgbClr val="172C85"/>
              </a:solidFill>
            </a:rPr>
            <a:t> maksymalny okres realizacji, typ projektu</a:t>
          </a:r>
          <a:endParaRPr lang="en-GB" sz="2000" kern="1200" dirty="0">
            <a:solidFill>
              <a:srgbClr val="172C85"/>
            </a:solidFill>
          </a:endParaRPr>
        </a:p>
        <a:p>
          <a:pPr marL="171450" lvl="1" indent="0" algn="l" defTabSz="800100">
            <a:lnSpc>
              <a:spcPct val="90000"/>
            </a:lnSpc>
            <a:spcBef>
              <a:spcPct val="0"/>
            </a:spcBef>
            <a:spcAft>
              <a:spcPct val="15000"/>
            </a:spcAft>
            <a:buChar char="•"/>
          </a:pPr>
          <a:r>
            <a:rPr lang="pl-PL" sz="2000" kern="1200" dirty="0">
              <a:solidFill>
                <a:srgbClr val="172C85"/>
              </a:solidFill>
            </a:rPr>
            <a:t> zasady dla priorytetu i obszaru tematycznego</a:t>
          </a:r>
          <a:endParaRPr lang="en-GB" sz="2000" kern="1200" dirty="0">
            <a:solidFill>
              <a:srgbClr val="172C85"/>
            </a:solidFill>
          </a:endParaRPr>
        </a:p>
        <a:p>
          <a:pPr marL="171450" lvl="1" indent="0" algn="l" defTabSz="800100">
            <a:lnSpc>
              <a:spcPct val="90000"/>
            </a:lnSpc>
            <a:spcBef>
              <a:spcPct val="0"/>
            </a:spcBef>
            <a:spcAft>
              <a:spcPct val="15000"/>
            </a:spcAft>
            <a:buChar char="•"/>
          </a:pPr>
          <a:r>
            <a:rPr lang="pl-PL" sz="2000" kern="1200" dirty="0">
              <a:solidFill>
                <a:srgbClr val="172C85"/>
              </a:solidFill>
            </a:rPr>
            <a:t> zalecany poziom wsparcia z CEF &gt; 1 mln EUR</a:t>
          </a:r>
          <a:endParaRPr lang="en-GB" sz="2000" kern="1200" dirty="0">
            <a:solidFill>
              <a:srgbClr val="172C85"/>
            </a:solidFill>
          </a:endParaRPr>
        </a:p>
        <a:p>
          <a:pPr marL="171450" lvl="1" indent="0" algn="l" defTabSz="800100">
            <a:lnSpc>
              <a:spcPct val="90000"/>
            </a:lnSpc>
            <a:spcBef>
              <a:spcPct val="0"/>
            </a:spcBef>
            <a:spcAft>
              <a:spcPct val="15000"/>
            </a:spcAft>
            <a:buChar char="•"/>
          </a:pPr>
          <a:r>
            <a:rPr lang="pl-PL" sz="2000" kern="1200" dirty="0">
              <a:solidFill>
                <a:srgbClr val="172C85"/>
              </a:solidFill>
            </a:rPr>
            <a:t> pula ogólna/kohezyjna (</a:t>
          </a:r>
          <a:r>
            <a:rPr lang="pl-PL" sz="2000" kern="1200" dirty="0">
              <a:solidFill>
                <a:srgbClr val="172C85"/>
              </a:solidFill>
              <a:hlinkClick xmlns:r="http://schemas.openxmlformats.org/officeDocument/2006/relationships" r:id="rId2">
                <a:extLst>
                  <a:ext uri="{A12FA001-AC4F-418D-AE19-62706E023703}">
                    <ahyp:hlinkClr xmlns:ahyp="http://schemas.microsoft.com/office/drawing/2018/hyperlinkcolor" val="tx"/>
                  </a:ext>
                </a:extLst>
              </a:hlinkClick>
            </a:rPr>
            <a:t>umowa partnerstwa</a:t>
          </a:r>
          <a:r>
            <a:rPr lang="pl-PL" sz="2000" kern="1200" dirty="0">
              <a:solidFill>
                <a:srgbClr val="172C85"/>
              </a:solidFill>
            </a:rPr>
            <a:t>)</a:t>
          </a:r>
          <a:endParaRPr lang="en-GB" sz="2000" kern="1200" dirty="0">
            <a:solidFill>
              <a:srgbClr val="172C85"/>
            </a:solidFill>
          </a:endParaRPr>
        </a:p>
        <a:p>
          <a:pPr marL="171450" lvl="1" indent="0" algn="l" defTabSz="800100">
            <a:lnSpc>
              <a:spcPct val="90000"/>
            </a:lnSpc>
            <a:spcBef>
              <a:spcPct val="0"/>
            </a:spcBef>
            <a:spcAft>
              <a:spcPct val="15000"/>
            </a:spcAft>
            <a:buChar char="•"/>
          </a:pPr>
          <a:r>
            <a:rPr lang="pl-PL" sz="2000" kern="1200" dirty="0">
              <a:solidFill>
                <a:srgbClr val="172C85"/>
              </a:solidFill>
            </a:rPr>
            <a:t> dojrzałość propozycji (konsultacje, ECF, AKK)</a:t>
          </a:r>
          <a:endParaRPr lang="en-GB" sz="2000" kern="1200" dirty="0">
            <a:solidFill>
              <a:srgbClr val="172C85"/>
            </a:solidFill>
          </a:endParaRPr>
        </a:p>
        <a:p>
          <a:pPr marL="171450" lvl="1" indent="0" algn="l" defTabSz="800100">
            <a:lnSpc>
              <a:spcPct val="90000"/>
            </a:lnSpc>
            <a:spcBef>
              <a:spcPct val="0"/>
            </a:spcBef>
            <a:spcAft>
              <a:spcPct val="15000"/>
            </a:spcAft>
            <a:buChar char="•"/>
          </a:pPr>
          <a:r>
            <a:rPr lang="pl-PL" sz="2000" kern="1200" dirty="0">
              <a:solidFill>
                <a:srgbClr val="172C85"/>
              </a:solidFill>
            </a:rPr>
            <a:t> kwalifikowalność zakresu wskazanego w fiszce </a:t>
          </a:r>
          <a:endParaRPr lang="en-GB" sz="2000" kern="1200" dirty="0">
            <a:solidFill>
              <a:srgbClr val="172C85"/>
            </a:solidFill>
          </a:endParaRPr>
        </a:p>
        <a:p>
          <a:pPr marL="171450" lvl="1" indent="0" algn="l" defTabSz="800100">
            <a:lnSpc>
              <a:spcPct val="90000"/>
            </a:lnSpc>
            <a:spcBef>
              <a:spcPct val="0"/>
            </a:spcBef>
            <a:spcAft>
              <a:spcPct val="15000"/>
            </a:spcAft>
            <a:buChar char="•"/>
          </a:pPr>
          <a:r>
            <a:rPr lang="pl-PL" sz="2000" kern="1200" dirty="0">
              <a:solidFill>
                <a:srgbClr val="172C85"/>
              </a:solidFill>
            </a:rPr>
            <a:t> realność harmonogramu, </a:t>
          </a:r>
          <a:endParaRPr lang="en-GB" sz="2000" kern="1200" dirty="0">
            <a:solidFill>
              <a:srgbClr val="172C85"/>
            </a:solidFill>
          </a:endParaRPr>
        </a:p>
        <a:p>
          <a:pPr marL="171450" lvl="1" indent="0" algn="l" defTabSz="800100">
            <a:lnSpc>
              <a:spcPct val="90000"/>
            </a:lnSpc>
            <a:spcBef>
              <a:spcPct val="0"/>
            </a:spcBef>
            <a:spcAft>
              <a:spcPct val="15000"/>
            </a:spcAft>
            <a:buChar char="•"/>
          </a:pPr>
          <a:r>
            <a:rPr lang="pl-PL" sz="2000" kern="1200" dirty="0">
              <a:solidFill>
                <a:srgbClr val="172C85"/>
              </a:solidFill>
            </a:rPr>
            <a:t> właściwość wnioskodawców</a:t>
          </a:r>
          <a:endParaRPr lang="en-GB" sz="2000" kern="1200" dirty="0">
            <a:solidFill>
              <a:srgbClr val="172C85"/>
            </a:solidFill>
          </a:endParaRPr>
        </a:p>
        <a:p>
          <a:pPr marL="171450" lvl="1" indent="0" algn="l" defTabSz="800100">
            <a:lnSpc>
              <a:spcPct val="90000"/>
            </a:lnSpc>
            <a:spcBef>
              <a:spcPct val="0"/>
            </a:spcBef>
            <a:spcAft>
              <a:spcPct val="15000"/>
            </a:spcAft>
            <a:buClrTx/>
            <a:buSzTx/>
            <a:buFont typeface="Arial" panose="020B0604020202020204" pitchFamily="34" charset="0"/>
            <a:buChar char="•"/>
          </a:pPr>
          <a:r>
            <a:rPr lang="pl-PL" sz="2000" kern="1200" dirty="0">
              <a:solidFill>
                <a:srgbClr val="172C85"/>
              </a:solidFill>
            </a:rPr>
            <a:t> wyjaśnienia + FAQ, 3 priorytety dla UE</a:t>
          </a:r>
          <a:endParaRPr lang="en-GB" sz="2000" kern="1200" dirty="0">
            <a:solidFill>
              <a:srgbClr val="172C85"/>
            </a:solidFill>
          </a:endParaRPr>
        </a:p>
      </dsp:txBody>
      <dsp:txXfrm rot="-5400000">
        <a:off x="2778405" y="922583"/>
        <a:ext cx="5262309" cy="317778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75D301-9BB5-4FB2-931D-EB22F3D3DFA6}">
      <dsp:nvSpPr>
        <dsp:cNvPr id="0" name=""/>
        <dsp:cNvSpPr/>
      </dsp:nvSpPr>
      <dsp:spPr>
        <a:xfrm>
          <a:off x="6" y="0"/>
          <a:ext cx="2083731" cy="1379895"/>
        </a:xfrm>
        <a:prstGeom prst="roundRect">
          <a:avLst>
            <a:gd name="adj" fmla="val 10000"/>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l-PL" sz="2000" i="1" kern="1200" dirty="0"/>
            <a:t>otrzymanie wstępnej analizy z MFiPR</a:t>
          </a:r>
          <a:endParaRPr lang="en-GB" sz="2000" i="1" kern="1200" dirty="0"/>
        </a:p>
      </dsp:txBody>
      <dsp:txXfrm>
        <a:off x="40422" y="40416"/>
        <a:ext cx="2002899" cy="1299063"/>
      </dsp:txXfrm>
    </dsp:sp>
    <dsp:sp modelId="{0B22EEDC-6EE9-44FF-8AF7-DD42BFBC60C8}">
      <dsp:nvSpPr>
        <dsp:cNvPr id="0" name=""/>
        <dsp:cNvSpPr/>
      </dsp:nvSpPr>
      <dsp:spPr>
        <a:xfrm>
          <a:off x="2437263" y="2871"/>
          <a:ext cx="2083731" cy="1379895"/>
        </a:xfrm>
        <a:prstGeom prst="roundRect">
          <a:avLst>
            <a:gd name="adj" fmla="val 10000"/>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pl-PL" sz="1900" kern="1200" dirty="0"/>
            <a:t>założenie projektu w systemie, pobranie dokumentów</a:t>
          </a:r>
          <a:endParaRPr lang="en-GB" sz="1900" kern="1200" dirty="0"/>
        </a:p>
      </dsp:txBody>
      <dsp:txXfrm>
        <a:off x="2477679" y="43287"/>
        <a:ext cx="2002899" cy="1299063"/>
      </dsp:txXfrm>
    </dsp:sp>
    <dsp:sp modelId="{EA076469-D4D8-4EDA-937A-8F487B0FCD03}">
      <dsp:nvSpPr>
        <dsp:cNvPr id="0" name=""/>
        <dsp:cNvSpPr/>
      </dsp:nvSpPr>
      <dsp:spPr>
        <a:xfrm>
          <a:off x="4871062" y="2871"/>
          <a:ext cx="4342496" cy="1379895"/>
        </a:xfrm>
        <a:prstGeom prst="roundRect">
          <a:avLst>
            <a:gd name="adj" fmla="val 10000"/>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pl-PL" sz="1900" kern="1200" dirty="0"/>
            <a:t>Zapoznanie z materiałami i wytycznymi w portalu, praca nad szczegółowym opisem projektu i załącznikami </a:t>
          </a:r>
          <a:endParaRPr lang="en-GB" sz="1900" kern="1200" dirty="0"/>
        </a:p>
      </dsp:txBody>
      <dsp:txXfrm>
        <a:off x="4911478" y="43287"/>
        <a:ext cx="4261664" cy="1299063"/>
      </dsp:txXfrm>
    </dsp:sp>
    <dsp:sp modelId="{D5F275E6-BF6C-40F7-91E6-46BAA87E07D2}">
      <dsp:nvSpPr>
        <dsp:cNvPr id="0" name=""/>
        <dsp:cNvSpPr/>
      </dsp:nvSpPr>
      <dsp:spPr>
        <a:xfrm>
          <a:off x="4871062" y="1542300"/>
          <a:ext cx="2083731" cy="1379895"/>
        </a:xfrm>
        <a:prstGeom prst="roundRect">
          <a:avLst>
            <a:gd name="adj" fmla="val 10000"/>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pl-PL" sz="1900" kern="1200"/>
            <a:t>przygotowanie </a:t>
          </a:r>
          <a:r>
            <a:rPr lang="pl-PL" sz="1900" kern="1200" dirty="0"/>
            <a:t>wniosków o deklarację RDOŚ i RZGW</a:t>
          </a:r>
          <a:endParaRPr lang="en-GB" sz="1900" kern="1200" dirty="0"/>
        </a:p>
      </dsp:txBody>
      <dsp:txXfrm>
        <a:off x="4911478" y="1582716"/>
        <a:ext cx="2002899" cy="1299063"/>
      </dsp:txXfrm>
    </dsp:sp>
    <dsp:sp modelId="{5E117F2B-ACBB-442C-A4F5-4FB504F54A57}">
      <dsp:nvSpPr>
        <dsp:cNvPr id="0" name=""/>
        <dsp:cNvSpPr/>
      </dsp:nvSpPr>
      <dsp:spPr>
        <a:xfrm>
          <a:off x="7129827" y="1542300"/>
          <a:ext cx="2083731" cy="1379895"/>
        </a:xfrm>
        <a:prstGeom prst="roundRect">
          <a:avLst>
            <a:gd name="adj" fmla="val 10000"/>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pl-PL" sz="1900" kern="1200" dirty="0"/>
            <a:t>przekazanie projektu i oświadczenia na skrzynkę CEF</a:t>
          </a:r>
          <a:endParaRPr lang="en-GB" sz="1900" kern="1200" dirty="0"/>
        </a:p>
      </dsp:txBody>
      <dsp:txXfrm>
        <a:off x="7170243" y="1582716"/>
        <a:ext cx="2002899" cy="1299063"/>
      </dsp:txXfrm>
    </dsp:sp>
    <dsp:sp modelId="{6EDEFBCD-040C-4F90-B212-83BA8079E41C}">
      <dsp:nvSpPr>
        <dsp:cNvPr id="0" name=""/>
        <dsp:cNvSpPr/>
      </dsp:nvSpPr>
      <dsp:spPr>
        <a:xfrm>
          <a:off x="7129827" y="3081730"/>
          <a:ext cx="2083731" cy="1379895"/>
        </a:xfrm>
        <a:prstGeom prst="roundRect">
          <a:avLst>
            <a:gd name="adj" fmla="val 10000"/>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pl-PL" sz="1900" kern="1200" dirty="0"/>
            <a:t>nadanie dostępu do projektu pracownikom MFiPR</a:t>
          </a:r>
          <a:endParaRPr lang="en-GB" sz="1900" kern="1200" dirty="0"/>
        </a:p>
      </dsp:txBody>
      <dsp:txXfrm>
        <a:off x="7170243" y="3122146"/>
        <a:ext cx="2002899" cy="129906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8CEE7C-9A68-49B0-9FC5-036BE465177D}">
      <dsp:nvSpPr>
        <dsp:cNvPr id="0" name=""/>
        <dsp:cNvSpPr/>
      </dsp:nvSpPr>
      <dsp:spPr>
        <a:xfrm>
          <a:off x="638046" y="0"/>
          <a:ext cx="7231194" cy="5224536"/>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5EB9FD-8DE1-4972-AB74-8E0CC1348CA4}">
      <dsp:nvSpPr>
        <dsp:cNvPr id="0" name=""/>
        <dsp:cNvSpPr/>
      </dsp:nvSpPr>
      <dsp:spPr>
        <a:xfrm>
          <a:off x="2331" y="1359810"/>
          <a:ext cx="1453332" cy="2504914"/>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pl-PL" sz="1700" kern="1200" dirty="0"/>
            <a:t>konsultacje z CUPT – AKK, ECF, część part B</a:t>
          </a:r>
          <a:endParaRPr lang="en-GB" sz="1700" kern="1200" dirty="0"/>
        </a:p>
      </dsp:txBody>
      <dsp:txXfrm>
        <a:off x="73277" y="1430756"/>
        <a:ext cx="1311440" cy="2363022"/>
      </dsp:txXfrm>
    </dsp:sp>
    <dsp:sp modelId="{0B802B10-EC2E-4BD2-B55E-59B3B5A8BF95}">
      <dsp:nvSpPr>
        <dsp:cNvPr id="0" name=""/>
        <dsp:cNvSpPr/>
      </dsp:nvSpPr>
      <dsp:spPr>
        <a:xfrm>
          <a:off x="1637814" y="1359810"/>
          <a:ext cx="1453332" cy="2504914"/>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pl-PL" sz="1700" kern="1200" dirty="0"/>
            <a:t>konsultacje z właściwymi resortami (np. MI)</a:t>
          </a:r>
          <a:endParaRPr lang="en-GB" sz="1700" kern="1200" dirty="0"/>
        </a:p>
      </dsp:txBody>
      <dsp:txXfrm>
        <a:off x="1708760" y="1430756"/>
        <a:ext cx="1311440" cy="2363022"/>
      </dsp:txXfrm>
    </dsp:sp>
    <dsp:sp modelId="{EDBB0F3A-F082-428F-A208-9A33515960E3}">
      <dsp:nvSpPr>
        <dsp:cNvPr id="0" name=""/>
        <dsp:cNvSpPr/>
      </dsp:nvSpPr>
      <dsp:spPr>
        <a:xfrm>
          <a:off x="3273298" y="1359810"/>
          <a:ext cx="1826067" cy="2504914"/>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pl-PL" sz="1700" kern="1200" dirty="0"/>
            <a:t>przekazywanie propozycji uzupełnień, ew. dodatkowe konsultacje z CUPT i resortami</a:t>
          </a:r>
          <a:endParaRPr lang="en-GB" sz="1700" kern="1200" dirty="0"/>
        </a:p>
      </dsp:txBody>
      <dsp:txXfrm>
        <a:off x="3362439" y="1448951"/>
        <a:ext cx="1647785" cy="2326632"/>
      </dsp:txXfrm>
    </dsp:sp>
    <dsp:sp modelId="{06E51600-FE95-4482-AD68-837B0173B276}">
      <dsp:nvSpPr>
        <dsp:cNvPr id="0" name=""/>
        <dsp:cNvSpPr/>
      </dsp:nvSpPr>
      <dsp:spPr>
        <a:xfrm>
          <a:off x="5281516" y="1359810"/>
          <a:ext cx="1587956" cy="2504914"/>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pl-PL" sz="1700" kern="1200" dirty="0"/>
            <a:t>robocze uzgodnienia zmian w projekcie, ew. spotkania online</a:t>
          </a:r>
          <a:endParaRPr lang="en-GB" sz="1700" kern="1200" dirty="0"/>
        </a:p>
      </dsp:txBody>
      <dsp:txXfrm>
        <a:off x="5359034" y="1437328"/>
        <a:ext cx="1432920" cy="2349878"/>
      </dsp:txXfrm>
    </dsp:sp>
    <dsp:sp modelId="{46462C81-DAFE-47D0-A5AA-A0E33C4A748B}">
      <dsp:nvSpPr>
        <dsp:cNvPr id="0" name=""/>
        <dsp:cNvSpPr/>
      </dsp:nvSpPr>
      <dsp:spPr>
        <a:xfrm>
          <a:off x="7051624" y="1359810"/>
          <a:ext cx="1453332" cy="2504914"/>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pl-PL" sz="1700" kern="1200" dirty="0"/>
            <a:t>weryfikacja </a:t>
          </a:r>
          <a:r>
            <a:rPr lang="pl-PL" sz="1700" u="sng" kern="1200" dirty="0"/>
            <a:t>kompletności ostatecznej </a:t>
          </a:r>
          <a:r>
            <a:rPr lang="pl-PL" sz="1600" kern="1200" dirty="0"/>
            <a:t>dokumentacji </a:t>
          </a:r>
          <a:br>
            <a:rPr lang="pl-PL" sz="1700" kern="1200" dirty="0"/>
          </a:br>
          <a:r>
            <a:rPr lang="pl-PL" sz="1700" kern="1200" dirty="0"/>
            <a:t>(Portal)</a:t>
          </a:r>
          <a:endParaRPr lang="en-GB" sz="1700" kern="1200" dirty="0"/>
        </a:p>
      </dsp:txBody>
      <dsp:txXfrm>
        <a:off x="7122570" y="1430756"/>
        <a:ext cx="1311440" cy="236302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D658EF-E4BE-401A-B63F-62232D4B6630}">
      <dsp:nvSpPr>
        <dsp:cNvPr id="0" name=""/>
        <dsp:cNvSpPr/>
      </dsp:nvSpPr>
      <dsp:spPr>
        <a:xfrm rot="5400000">
          <a:off x="3988381" y="-1067396"/>
          <a:ext cx="1585912" cy="411728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pl-PL" sz="1600" kern="1200" dirty="0"/>
            <a:t>koleje</a:t>
          </a:r>
        </a:p>
        <a:p>
          <a:pPr marL="171450" lvl="1" indent="-171450" algn="l" defTabSz="711200">
            <a:lnSpc>
              <a:spcPct val="90000"/>
            </a:lnSpc>
            <a:spcBef>
              <a:spcPct val="0"/>
            </a:spcBef>
            <a:spcAft>
              <a:spcPct val="15000"/>
            </a:spcAft>
            <a:buChar char="•"/>
          </a:pPr>
          <a:r>
            <a:rPr lang="pl-PL" sz="1600" kern="1200" dirty="0"/>
            <a:t>śródlądowe drogi wodne</a:t>
          </a:r>
        </a:p>
        <a:p>
          <a:pPr marL="171450" lvl="1" indent="-171450" algn="l" defTabSz="711200">
            <a:lnSpc>
              <a:spcPct val="90000"/>
            </a:lnSpc>
            <a:spcBef>
              <a:spcPct val="0"/>
            </a:spcBef>
            <a:spcAft>
              <a:spcPct val="15000"/>
            </a:spcAft>
            <a:buChar char="•"/>
          </a:pPr>
          <a:r>
            <a:rPr lang="pl-PL" sz="1600" kern="1200" dirty="0"/>
            <a:t>porty morskie i śródlądowe</a:t>
          </a:r>
        </a:p>
        <a:p>
          <a:pPr marL="171450" lvl="1" indent="-171450" algn="l" defTabSz="711200">
            <a:lnSpc>
              <a:spcPct val="90000"/>
            </a:lnSpc>
            <a:spcBef>
              <a:spcPct val="0"/>
            </a:spcBef>
            <a:spcAft>
              <a:spcPct val="15000"/>
            </a:spcAft>
            <a:buChar char="•"/>
          </a:pPr>
          <a:r>
            <a:rPr lang="pl-PL" sz="1600" kern="1200" dirty="0"/>
            <a:t>drogi</a:t>
          </a:r>
        </a:p>
        <a:p>
          <a:pPr marL="171450" lvl="1" indent="-171450" algn="l" defTabSz="711200">
            <a:lnSpc>
              <a:spcPct val="90000"/>
            </a:lnSpc>
            <a:spcBef>
              <a:spcPct val="0"/>
            </a:spcBef>
            <a:spcAft>
              <a:spcPct val="15000"/>
            </a:spcAft>
            <a:buChar char="•"/>
          </a:pPr>
          <a:r>
            <a:rPr lang="pl-PL" sz="1600" kern="1200" dirty="0"/>
            <a:t>terminale drogowo – kolejowe</a:t>
          </a:r>
        </a:p>
        <a:p>
          <a:pPr marL="171450" lvl="1" indent="-171450" algn="l" defTabSz="711200">
            <a:lnSpc>
              <a:spcPct val="90000"/>
            </a:lnSpc>
            <a:spcBef>
              <a:spcPct val="0"/>
            </a:spcBef>
            <a:spcAft>
              <a:spcPct val="15000"/>
            </a:spcAft>
            <a:buChar char="•"/>
          </a:pPr>
          <a:r>
            <a:rPr lang="pl-PL" sz="1600" kern="1200" dirty="0"/>
            <a:t> multimodalne platformy logistyczne</a:t>
          </a:r>
        </a:p>
      </dsp:txBody>
      <dsp:txXfrm rot="-5400000">
        <a:off x="2722696" y="275707"/>
        <a:ext cx="4039864" cy="1431076"/>
      </dsp:txXfrm>
    </dsp:sp>
    <dsp:sp modelId="{12DC80DA-026F-4FE4-867C-6DC1575FE213}">
      <dsp:nvSpPr>
        <dsp:cNvPr id="0" name=""/>
        <dsp:cNvSpPr/>
      </dsp:nvSpPr>
      <dsp:spPr>
        <a:xfrm>
          <a:off x="781" y="49"/>
          <a:ext cx="2721914" cy="19823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pl-PL" sz="2200" kern="1200" dirty="0"/>
            <a:t>Projekty infrastrukturalne w ramach sieci bazowej i kompleksowej TEN-T </a:t>
          </a:r>
        </a:p>
      </dsp:txBody>
      <dsp:txXfrm>
        <a:off x="97553" y="96821"/>
        <a:ext cx="2528370" cy="1788846"/>
      </dsp:txXfrm>
    </dsp:sp>
    <dsp:sp modelId="{9916F909-ED87-4796-91AD-F82B42D3459C}">
      <dsp:nvSpPr>
        <dsp:cNvPr id="0" name=""/>
        <dsp:cNvSpPr/>
      </dsp:nvSpPr>
      <dsp:spPr>
        <a:xfrm rot="5400000">
          <a:off x="4000648" y="1029078"/>
          <a:ext cx="1585912" cy="408735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pl-PL" sz="1600" kern="1200" dirty="0"/>
            <a:t>ERTMS</a:t>
          </a:r>
        </a:p>
        <a:p>
          <a:pPr marL="171450" lvl="1" indent="-171450" algn="l" defTabSz="711200">
            <a:lnSpc>
              <a:spcPct val="90000"/>
            </a:lnSpc>
            <a:spcBef>
              <a:spcPct val="0"/>
            </a:spcBef>
            <a:spcAft>
              <a:spcPct val="15000"/>
            </a:spcAft>
            <a:buChar char="•"/>
          </a:pPr>
          <a:r>
            <a:rPr lang="pl-PL" sz="1600" kern="1200" dirty="0"/>
            <a:t>ITS</a:t>
          </a:r>
        </a:p>
        <a:p>
          <a:pPr marL="171450" lvl="1" indent="-171450" algn="l" defTabSz="711200">
            <a:lnSpc>
              <a:spcPct val="90000"/>
            </a:lnSpc>
            <a:spcBef>
              <a:spcPct val="0"/>
            </a:spcBef>
            <a:spcAft>
              <a:spcPct val="15000"/>
            </a:spcAft>
            <a:buChar char="•"/>
          </a:pPr>
          <a:r>
            <a:rPr lang="pl-PL" sz="1600" kern="1200" dirty="0"/>
            <a:t>SESAR</a:t>
          </a:r>
        </a:p>
        <a:p>
          <a:pPr marL="171450" lvl="1" indent="-171450" algn="l" defTabSz="711200">
            <a:lnSpc>
              <a:spcPct val="90000"/>
            </a:lnSpc>
            <a:spcBef>
              <a:spcPct val="0"/>
            </a:spcBef>
            <a:spcAft>
              <a:spcPct val="15000"/>
            </a:spcAft>
            <a:buChar char="•"/>
          </a:pPr>
          <a:r>
            <a:rPr lang="pl-PL" sz="1600" kern="1200" dirty="0"/>
            <a:t>RIS </a:t>
          </a:r>
        </a:p>
      </dsp:txBody>
      <dsp:txXfrm rot="-5400000">
        <a:off x="2749927" y="2357217"/>
        <a:ext cx="4009936" cy="1431076"/>
      </dsp:txXfrm>
    </dsp:sp>
    <dsp:sp modelId="{A4D389C0-5474-40F4-8B80-E0425B0CEF96}">
      <dsp:nvSpPr>
        <dsp:cNvPr id="0" name=""/>
        <dsp:cNvSpPr/>
      </dsp:nvSpPr>
      <dsp:spPr>
        <a:xfrm>
          <a:off x="781" y="2081559"/>
          <a:ext cx="2749146" cy="19823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pl-PL" sz="2200" kern="1200" dirty="0"/>
            <a:t>Inteligentne aplikacje dla transportu </a:t>
          </a:r>
        </a:p>
      </dsp:txBody>
      <dsp:txXfrm>
        <a:off x="97553" y="2178331"/>
        <a:ext cx="2555602" cy="178884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7B9F04-D634-4462-B452-F8492406AB5B}">
      <dsp:nvSpPr>
        <dsp:cNvPr id="0" name=""/>
        <dsp:cNvSpPr/>
      </dsp:nvSpPr>
      <dsp:spPr>
        <a:xfrm>
          <a:off x="206847" y="33"/>
          <a:ext cx="2304222" cy="138253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l-PL" sz="1600" kern="1200" dirty="0"/>
            <a:t>Redukcja hałasu kolejowego transportu towarowego</a:t>
          </a:r>
        </a:p>
      </dsp:txBody>
      <dsp:txXfrm>
        <a:off x="206847" y="33"/>
        <a:ext cx="2304222" cy="1382533"/>
      </dsp:txXfrm>
    </dsp:sp>
    <dsp:sp modelId="{A319623D-571D-48F3-B84F-DBFEF40DA905}">
      <dsp:nvSpPr>
        <dsp:cNvPr id="0" name=""/>
        <dsp:cNvSpPr/>
      </dsp:nvSpPr>
      <dsp:spPr>
        <a:xfrm>
          <a:off x="2741492" y="0"/>
          <a:ext cx="2304222" cy="138253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l-PL" sz="1600" kern="1200" dirty="0"/>
            <a:t>Autostrady morskie</a:t>
          </a:r>
        </a:p>
      </dsp:txBody>
      <dsp:txXfrm>
        <a:off x="2741492" y="0"/>
        <a:ext cx="2304222" cy="1382533"/>
      </dsp:txXfrm>
    </dsp:sp>
    <dsp:sp modelId="{5706B9AD-C8CB-4332-B992-B824021E1C23}">
      <dsp:nvSpPr>
        <dsp:cNvPr id="0" name=""/>
        <dsp:cNvSpPr/>
      </dsp:nvSpPr>
      <dsp:spPr>
        <a:xfrm>
          <a:off x="5276137" y="33"/>
          <a:ext cx="2304222" cy="138253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l-PL" sz="1600" kern="1200" dirty="0"/>
            <a:t>Multimodalne węzły pasażerskie </a:t>
          </a:r>
        </a:p>
        <a:p>
          <a:pPr marL="0" lvl="0" indent="0" algn="ctr" defTabSz="711200">
            <a:lnSpc>
              <a:spcPct val="90000"/>
            </a:lnSpc>
            <a:spcBef>
              <a:spcPct val="0"/>
            </a:spcBef>
            <a:spcAft>
              <a:spcPct val="35000"/>
            </a:spcAft>
            <a:buNone/>
          </a:pPr>
          <a:r>
            <a:rPr lang="pl-PL" sz="1600" kern="1200" dirty="0"/>
            <a:t>(projekty studyjne</a:t>
          </a:r>
          <a:r>
            <a:rPr lang="pl-PL" sz="1300" kern="1200" dirty="0"/>
            <a:t>)</a:t>
          </a:r>
        </a:p>
      </dsp:txBody>
      <dsp:txXfrm>
        <a:off x="5276137" y="33"/>
        <a:ext cx="2304222" cy="1382533"/>
      </dsp:txXfrm>
    </dsp:sp>
    <dsp:sp modelId="{D0E63260-DBDD-4816-A8BA-1C6C9456A169}">
      <dsp:nvSpPr>
        <dsp:cNvPr id="0" name=""/>
        <dsp:cNvSpPr/>
      </dsp:nvSpPr>
      <dsp:spPr>
        <a:xfrm>
          <a:off x="206847" y="1612989"/>
          <a:ext cx="2304222" cy="138253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l-PL" sz="1600" kern="1200" dirty="0"/>
            <a:t>Poprawa odporności infrastruktury transportowej</a:t>
          </a:r>
        </a:p>
      </dsp:txBody>
      <dsp:txXfrm>
        <a:off x="206847" y="1612989"/>
        <a:ext cx="2304222" cy="1382533"/>
      </dsp:txXfrm>
    </dsp:sp>
    <dsp:sp modelId="{B455EFC4-1148-44A5-996D-AD7913A0102B}">
      <dsp:nvSpPr>
        <dsp:cNvPr id="0" name=""/>
        <dsp:cNvSpPr/>
      </dsp:nvSpPr>
      <dsp:spPr>
        <a:xfrm>
          <a:off x="2741492" y="1612989"/>
          <a:ext cx="2304222" cy="138253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pl-PL" sz="1700" kern="1200" dirty="0"/>
            <a:t>Bezpieczna mobilność (np. infrastruktura parkingowa, bezpieczeństwo drogowe)</a:t>
          </a:r>
        </a:p>
      </dsp:txBody>
      <dsp:txXfrm>
        <a:off x="2741492" y="1612989"/>
        <a:ext cx="2304222" cy="1382533"/>
      </dsp:txXfrm>
    </dsp:sp>
    <dsp:sp modelId="{EEEEF289-6B16-4BD9-842A-B6725A668B1E}">
      <dsp:nvSpPr>
        <dsp:cNvPr id="0" name=""/>
        <dsp:cNvSpPr/>
      </dsp:nvSpPr>
      <dsp:spPr>
        <a:xfrm>
          <a:off x="5276137" y="1612989"/>
          <a:ext cx="2304222" cy="138253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pl-PL" sz="1700" kern="1200" dirty="0"/>
            <a:t>Dostosowanie infrastruktury transportowej do celów kontroli na granicach zewnętrznych UE</a:t>
          </a:r>
        </a:p>
      </dsp:txBody>
      <dsp:txXfrm>
        <a:off x="5276137" y="1612989"/>
        <a:ext cx="2304222" cy="1382533"/>
      </dsp:txXfrm>
    </dsp:sp>
    <dsp:sp modelId="{E0C089A9-FAFA-4046-AFAF-A7603DA7F2F8}">
      <dsp:nvSpPr>
        <dsp:cNvPr id="0" name=""/>
        <dsp:cNvSpPr/>
      </dsp:nvSpPr>
      <dsp:spPr>
        <a:xfrm>
          <a:off x="206847" y="3225945"/>
          <a:ext cx="2304222" cy="138253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pl-PL" sz="1700" kern="1200" dirty="0"/>
            <a:t>Nowe technologie i innowacje (projekty studyjne)</a:t>
          </a:r>
        </a:p>
      </dsp:txBody>
      <dsp:txXfrm>
        <a:off x="206847" y="3225945"/>
        <a:ext cx="2304222" cy="1382533"/>
      </dsp:txXfrm>
    </dsp:sp>
    <dsp:sp modelId="{07946332-F56E-449A-879D-A619D99A286B}">
      <dsp:nvSpPr>
        <dsp:cNvPr id="0" name=""/>
        <dsp:cNvSpPr/>
      </dsp:nvSpPr>
      <dsp:spPr>
        <a:xfrm>
          <a:off x="2741492" y="3225945"/>
          <a:ext cx="2304222" cy="138253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pl-PL" sz="1700" kern="1200" dirty="0"/>
            <a:t>Interoperacyjność </a:t>
          </a:r>
        </a:p>
        <a:p>
          <a:pPr marL="0" lvl="0" indent="0" algn="ctr" defTabSz="755650">
            <a:lnSpc>
              <a:spcPct val="90000"/>
            </a:lnSpc>
            <a:spcBef>
              <a:spcPct val="0"/>
            </a:spcBef>
            <a:spcAft>
              <a:spcPct val="35000"/>
            </a:spcAft>
            <a:buNone/>
          </a:pPr>
          <a:r>
            <a:rPr lang="pl-PL" sz="1700" kern="1200" dirty="0"/>
            <a:t>transportu</a:t>
          </a:r>
        </a:p>
      </dsp:txBody>
      <dsp:txXfrm>
        <a:off x="2741492" y="3225945"/>
        <a:ext cx="2304222" cy="1382533"/>
      </dsp:txXfrm>
    </dsp:sp>
    <dsp:sp modelId="{A04DBFBA-E4B7-4ABB-ABB2-2682329B896E}">
      <dsp:nvSpPr>
        <dsp:cNvPr id="0" name=""/>
        <dsp:cNvSpPr/>
      </dsp:nvSpPr>
      <dsp:spPr>
        <a:xfrm>
          <a:off x="5276137" y="3225945"/>
          <a:ext cx="2304222" cy="138253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pl-PL" sz="1700" kern="1200" dirty="0"/>
            <a:t>Cyfryzacja oraz zarządzanie danymi dot. transportu</a:t>
          </a:r>
        </a:p>
      </dsp:txBody>
      <dsp:txXfrm>
        <a:off x="5276137" y="3225945"/>
        <a:ext cx="2304222" cy="138253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74D039-62F1-4809-9F00-B859DFEEA0F4}">
      <dsp:nvSpPr>
        <dsp:cNvPr id="0" name=""/>
        <dsp:cNvSpPr/>
      </dsp:nvSpPr>
      <dsp:spPr>
        <a:xfrm>
          <a:off x="109299" y="833"/>
          <a:ext cx="2503437" cy="1502062"/>
        </a:xfrm>
        <a:prstGeom prst="rect">
          <a:avLst/>
        </a:prstGeom>
        <a:solidFill>
          <a:srgbClr val="172C8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pl-PL" sz="1700" kern="1200" dirty="0"/>
            <a:t>inwestycje w dworce kolejowe </a:t>
          </a:r>
        </a:p>
      </dsp:txBody>
      <dsp:txXfrm>
        <a:off x="109299" y="833"/>
        <a:ext cx="2503437" cy="1502062"/>
      </dsp:txXfrm>
    </dsp:sp>
    <dsp:sp modelId="{665E4ACB-5367-406E-B665-F5612E12B87D}">
      <dsp:nvSpPr>
        <dsp:cNvPr id="0" name=""/>
        <dsp:cNvSpPr/>
      </dsp:nvSpPr>
      <dsp:spPr>
        <a:xfrm>
          <a:off x="2863081" y="833"/>
          <a:ext cx="2503437" cy="150206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pl-PL" sz="1700" kern="1200" dirty="0"/>
            <a:t> zakup taboru kolejowego </a:t>
          </a:r>
        </a:p>
      </dsp:txBody>
      <dsp:txXfrm>
        <a:off x="2863081" y="833"/>
        <a:ext cx="2503437" cy="1502062"/>
      </dsp:txXfrm>
    </dsp:sp>
    <dsp:sp modelId="{EB76502D-F035-4E22-B7BE-3CB29463B537}">
      <dsp:nvSpPr>
        <dsp:cNvPr id="0" name=""/>
        <dsp:cNvSpPr/>
      </dsp:nvSpPr>
      <dsp:spPr>
        <a:xfrm>
          <a:off x="5616862" y="833"/>
          <a:ext cx="2503437" cy="1502062"/>
        </a:xfrm>
        <a:prstGeom prst="rect">
          <a:avLst/>
        </a:prstGeom>
        <a:solidFill>
          <a:srgbClr val="172C8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pl-PL" sz="1700" kern="1200" dirty="0"/>
            <a:t>budynki, magazyny, obiekty składowe w terminalach i multimodalnych platformach logistycznych </a:t>
          </a:r>
        </a:p>
      </dsp:txBody>
      <dsp:txXfrm>
        <a:off x="5616862" y="833"/>
        <a:ext cx="2503437" cy="1502062"/>
      </dsp:txXfrm>
    </dsp:sp>
    <dsp:sp modelId="{74B26D0D-D5E1-4256-8385-DD12C02E107A}">
      <dsp:nvSpPr>
        <dsp:cNvPr id="0" name=""/>
        <dsp:cNvSpPr/>
      </dsp:nvSpPr>
      <dsp:spPr>
        <a:xfrm>
          <a:off x="109299" y="1753239"/>
          <a:ext cx="2503437" cy="150206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pl-PL" sz="1700" kern="1200" dirty="0"/>
            <a:t>wydatki obejmujące zabudowę narodowych systemów łączności kolejowej (tzw. systemy łączności klasy B)</a:t>
          </a:r>
        </a:p>
      </dsp:txBody>
      <dsp:txXfrm>
        <a:off x="109299" y="1753239"/>
        <a:ext cx="2503437" cy="1502062"/>
      </dsp:txXfrm>
    </dsp:sp>
    <dsp:sp modelId="{753008BA-B7FF-48C5-BA2E-6D8C84ED9788}">
      <dsp:nvSpPr>
        <dsp:cNvPr id="0" name=""/>
        <dsp:cNvSpPr/>
      </dsp:nvSpPr>
      <dsp:spPr>
        <a:xfrm>
          <a:off x="2863081" y="1753239"/>
          <a:ext cx="2503437" cy="1502062"/>
        </a:xfrm>
        <a:prstGeom prst="rect">
          <a:avLst/>
        </a:prstGeom>
        <a:solidFill>
          <a:srgbClr val="172C8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pl-PL" sz="1700" kern="1200" dirty="0"/>
            <a:t>dostęp drogowy do portów morskich (gdy jest dostęp kolejowy)</a:t>
          </a:r>
        </a:p>
      </dsp:txBody>
      <dsp:txXfrm>
        <a:off x="2863081" y="1753239"/>
        <a:ext cx="2503437" cy="1502062"/>
      </dsp:txXfrm>
    </dsp:sp>
    <dsp:sp modelId="{AD7D3BCB-20DD-4C4A-9EC2-E61A31EFC734}">
      <dsp:nvSpPr>
        <dsp:cNvPr id="0" name=""/>
        <dsp:cNvSpPr/>
      </dsp:nvSpPr>
      <dsp:spPr>
        <a:xfrm>
          <a:off x="5616862" y="1753239"/>
          <a:ext cx="2503437" cy="150206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pl-PL" sz="1700" kern="1200" dirty="0"/>
            <a:t>montaż pokładowego ERTMS w nowych lokomotywach (tylko w oddanych do eksploatacji przed 31.12.2020)</a:t>
          </a:r>
        </a:p>
      </dsp:txBody>
      <dsp:txXfrm>
        <a:off x="5616862" y="1753239"/>
        <a:ext cx="2503437" cy="150206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ymbol zastępczy nagłówka 1">
            <a:extLst>
              <a:ext uri="{FF2B5EF4-FFF2-40B4-BE49-F238E27FC236}">
                <a16:creationId xmlns:a16="http://schemas.microsoft.com/office/drawing/2014/main" id="{4D87D339-AE72-41FC-BFDB-76D6FF372E92}"/>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cs typeface="Arial" pitchFamily="34" charset="0"/>
              </a:defRPr>
            </a:lvl1pPr>
          </a:lstStyle>
          <a:p>
            <a:pPr>
              <a:defRPr/>
            </a:pPr>
            <a:endParaRPr lang="pl-PL"/>
          </a:p>
        </p:txBody>
      </p:sp>
      <p:sp>
        <p:nvSpPr>
          <p:cNvPr id="3" name="Symbol zastępczy daty 2">
            <a:extLst>
              <a:ext uri="{FF2B5EF4-FFF2-40B4-BE49-F238E27FC236}">
                <a16:creationId xmlns:a16="http://schemas.microsoft.com/office/drawing/2014/main" id="{A55B96CF-D233-4537-AC25-60E81E0DDA45}"/>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cs typeface="Arial" pitchFamily="34" charset="0"/>
              </a:defRPr>
            </a:lvl1pPr>
          </a:lstStyle>
          <a:p>
            <a:pPr>
              <a:defRPr/>
            </a:pPr>
            <a:fld id="{77A017C4-3F6A-41C5-ABCF-03DF77B3B4D0}" type="datetimeFigureOut">
              <a:rPr lang="pl-PL"/>
              <a:pPr>
                <a:defRPr/>
              </a:pPr>
              <a:t>2026-06-24</a:t>
            </a:fld>
            <a:endParaRPr lang="pl-PL"/>
          </a:p>
        </p:txBody>
      </p:sp>
      <p:sp>
        <p:nvSpPr>
          <p:cNvPr id="4" name="Symbol zastępczy obrazu slajdu 3">
            <a:extLst>
              <a:ext uri="{FF2B5EF4-FFF2-40B4-BE49-F238E27FC236}">
                <a16:creationId xmlns:a16="http://schemas.microsoft.com/office/drawing/2014/main" id="{2B692857-503F-44B9-85FC-84A4CBA5F169}"/>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pl-PL" noProof="0"/>
          </a:p>
        </p:txBody>
      </p:sp>
      <p:sp>
        <p:nvSpPr>
          <p:cNvPr id="5" name="Symbol zastępczy notatek 4">
            <a:extLst>
              <a:ext uri="{FF2B5EF4-FFF2-40B4-BE49-F238E27FC236}">
                <a16:creationId xmlns:a16="http://schemas.microsoft.com/office/drawing/2014/main" id="{0C7BD0B8-A7DB-40A4-8A5F-C6DEE444E4C3}"/>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l-PL" noProof="0"/>
              <a:t>Kliknij, aby edytować style wzorca tekstu</a:t>
            </a:r>
          </a:p>
          <a:p>
            <a:pPr lvl="1"/>
            <a:r>
              <a:rPr lang="pl-PL" noProof="0"/>
              <a:t>Drugi poziom</a:t>
            </a:r>
          </a:p>
          <a:p>
            <a:pPr lvl="2"/>
            <a:r>
              <a:rPr lang="pl-PL" noProof="0"/>
              <a:t>Trzeci poziom</a:t>
            </a:r>
          </a:p>
          <a:p>
            <a:pPr lvl="3"/>
            <a:r>
              <a:rPr lang="pl-PL" noProof="0"/>
              <a:t>Czwarty poziom</a:t>
            </a:r>
          </a:p>
          <a:p>
            <a:pPr lvl="4"/>
            <a:r>
              <a:rPr lang="pl-PL" noProof="0"/>
              <a:t>Piąty poziom</a:t>
            </a:r>
          </a:p>
        </p:txBody>
      </p:sp>
      <p:sp>
        <p:nvSpPr>
          <p:cNvPr id="6" name="Symbol zastępczy stopki 5">
            <a:extLst>
              <a:ext uri="{FF2B5EF4-FFF2-40B4-BE49-F238E27FC236}">
                <a16:creationId xmlns:a16="http://schemas.microsoft.com/office/drawing/2014/main" id="{CC1A8425-5E94-4161-ABE4-249509AA86E5}"/>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cs typeface="Arial" pitchFamily="34" charset="0"/>
              </a:defRPr>
            </a:lvl1pPr>
          </a:lstStyle>
          <a:p>
            <a:pPr>
              <a:defRPr/>
            </a:pPr>
            <a:endParaRPr lang="pl-PL"/>
          </a:p>
        </p:txBody>
      </p:sp>
      <p:sp>
        <p:nvSpPr>
          <p:cNvPr id="7" name="Symbol zastępczy numeru slajdu 6">
            <a:extLst>
              <a:ext uri="{FF2B5EF4-FFF2-40B4-BE49-F238E27FC236}">
                <a16:creationId xmlns:a16="http://schemas.microsoft.com/office/drawing/2014/main" id="{A4B3F455-10A2-4FA6-BC78-423444135603}"/>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0A3A547-CDF6-4050-B257-42509F657D0E}" type="slidenum">
              <a:rPr lang="pl-PL" altLang="en-US"/>
              <a:pPr>
                <a:defRPr/>
              </a:pPr>
              <a:t>‹#›</a:t>
            </a:fld>
            <a:endParaRPr lang="pl-PL"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ymbol zastępczy obrazu slajdu 1">
            <a:extLst>
              <a:ext uri="{FF2B5EF4-FFF2-40B4-BE49-F238E27FC236}">
                <a16:creationId xmlns:a16="http://schemas.microsoft.com/office/drawing/2014/main" id="{5F52DA64-CCBE-4AD6-9AC2-BB0AE0DAF85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Symbol zastępczy notatek 2">
            <a:extLst>
              <a:ext uri="{FF2B5EF4-FFF2-40B4-BE49-F238E27FC236}">
                <a16:creationId xmlns:a16="http://schemas.microsoft.com/office/drawing/2014/main" id="{904BEF12-4B52-4423-8DF7-A581EEE9A1D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pl-PL" altLang="pl-PL"/>
              <a:t>W przypadku Polski, o środki transferowane z FS do CEF</a:t>
            </a:r>
          </a:p>
          <a:p>
            <a:r>
              <a:rPr lang="pl-PL" altLang="pl-PL"/>
              <a:t>Transport ubiegać się będą zarządcy publicznej infrastruktury transportowej położonej w sieci TEN-T we</a:t>
            </a:r>
          </a:p>
          <a:p>
            <a:r>
              <a:rPr lang="pl-PL" altLang="pl-PL"/>
              <a:t>właściwych gałęziach transportu, tj. PKP Polskie Linie Kolejowe S.A., Centralny Port Komunikacyjny sp. z</a:t>
            </a:r>
          </a:p>
          <a:p>
            <a:r>
              <a:rPr lang="pl-PL" altLang="pl-PL"/>
              <a:t>o.o., Generalna Dyrekcja Dróg Krajowych i Autostrad, zarządcy portów morskich, urzędy morskie oraz PGW</a:t>
            </a:r>
          </a:p>
          <a:p>
            <a:r>
              <a:rPr lang="pl-PL" altLang="pl-PL"/>
              <a:t>„Wody Polskie”, jak również projekty dotyczące budowy i rozbudowy podziemnego transportu szynowego,</a:t>
            </a:r>
          </a:p>
          <a:p>
            <a:r>
              <a:rPr lang="pl-PL" altLang="pl-PL"/>
              <a:t>w zależności od priorytetów określonych w konkretnych naborach. W ramach naboru wniosków o</a:t>
            </a:r>
          </a:p>
          <a:p>
            <a:r>
              <a:rPr lang="pl-PL" altLang="pl-PL"/>
              <a:t>dofinansowanie CEF w okresie 2021-2023 w obszarze dotyczącym infrastruktury dla paliw alternatywnych</a:t>
            </a:r>
          </a:p>
          <a:p>
            <a:r>
              <a:rPr lang="pl-PL" altLang="pl-PL"/>
              <a:t>(Alternative Fuels Infrastructure Facility) możliwe jest ubieganie się o środki transferowane z FS do CEF</a:t>
            </a:r>
          </a:p>
          <a:p>
            <a:r>
              <a:rPr lang="pl-PL" altLang="pl-PL"/>
              <a:t>Transport przez innych wnioskodawców, niż wymienieni powyżej.</a:t>
            </a:r>
          </a:p>
        </p:txBody>
      </p:sp>
      <p:sp>
        <p:nvSpPr>
          <p:cNvPr id="15364" name="Symbol zastępczy numeru slajdu 3">
            <a:extLst>
              <a:ext uri="{FF2B5EF4-FFF2-40B4-BE49-F238E27FC236}">
                <a16:creationId xmlns:a16="http://schemas.microsoft.com/office/drawing/2014/main" id="{AC3171A4-541B-4390-9B72-919695E0CFA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2A5B29B-F94C-4B2F-8AA7-910658486FDE}" type="slidenum">
              <a:rPr lang="pl-PL" altLang="en-US" smtClean="0"/>
              <a:pPr/>
              <a:t>9</a:t>
            </a:fld>
            <a:endParaRPr lang="pl-PL"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ymbol zastępczy obrazu slajdu 1">
            <a:extLst>
              <a:ext uri="{FF2B5EF4-FFF2-40B4-BE49-F238E27FC236}">
                <a16:creationId xmlns:a16="http://schemas.microsoft.com/office/drawing/2014/main" id="{C91B67B2-0152-4D92-AABD-7295079896F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Symbol zastępczy notatek 2">
            <a:extLst>
              <a:ext uri="{FF2B5EF4-FFF2-40B4-BE49-F238E27FC236}">
                <a16:creationId xmlns:a16="http://schemas.microsoft.com/office/drawing/2014/main" id="{C766372B-B343-4041-8EE9-E824A5863EE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2772" name="Symbol zastępczy numeru slajdu 3">
            <a:extLst>
              <a:ext uri="{FF2B5EF4-FFF2-40B4-BE49-F238E27FC236}">
                <a16:creationId xmlns:a16="http://schemas.microsoft.com/office/drawing/2014/main" id="{C6FDB1AA-921E-4BC7-A0A0-43348F10633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E9F50D7-4E00-40E6-BD9A-2671769BC9E0}" type="slidenum">
              <a:rPr lang="pl-PL" altLang="en-US" smtClean="0">
                <a:solidFill>
                  <a:srgbClr val="000000"/>
                </a:solidFill>
              </a:rPr>
              <a:pPr/>
              <a:t>25</a:t>
            </a:fld>
            <a:endParaRPr lang="pl-PL" altLang="en-US">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ymbol zastępczy obrazu slajdu 1">
            <a:extLst>
              <a:ext uri="{FF2B5EF4-FFF2-40B4-BE49-F238E27FC236}">
                <a16:creationId xmlns:a16="http://schemas.microsoft.com/office/drawing/2014/main" id="{5D2E0E95-08EC-488C-AD4D-7A744D66E11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Symbol zastępczy notatek 2">
            <a:extLst>
              <a:ext uri="{FF2B5EF4-FFF2-40B4-BE49-F238E27FC236}">
                <a16:creationId xmlns:a16="http://schemas.microsoft.com/office/drawing/2014/main" id="{6D614324-A00C-430D-9268-F84C645A61A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l-PL" altLang="pl-PL"/>
          </a:p>
        </p:txBody>
      </p:sp>
      <p:sp>
        <p:nvSpPr>
          <p:cNvPr id="78852" name="Symbol zastępczy numeru slajdu 3">
            <a:extLst>
              <a:ext uri="{FF2B5EF4-FFF2-40B4-BE49-F238E27FC236}">
                <a16:creationId xmlns:a16="http://schemas.microsoft.com/office/drawing/2014/main" id="{8ACA20EE-A5C9-4488-8B04-53EE84F97E8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DB1A148-8A15-409F-8F13-ABB90AEB30B8}" type="slidenum">
              <a:rPr lang="pl-PL" altLang="en-US" smtClean="0"/>
              <a:pPr/>
              <a:t>69</a:t>
            </a:fld>
            <a:endParaRPr lang="pl-PL"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p>
        </p:txBody>
      </p:sp>
      <p:sp>
        <p:nvSpPr>
          <p:cNvPr id="4" name="Symbol zastępczy daty 3">
            <a:extLst>
              <a:ext uri="{FF2B5EF4-FFF2-40B4-BE49-F238E27FC236}">
                <a16:creationId xmlns:a16="http://schemas.microsoft.com/office/drawing/2014/main" id="{9063BD99-39A4-4AE7-BA49-0C67882E4CE0}"/>
              </a:ext>
            </a:extLst>
          </p:cNvPr>
          <p:cNvSpPr>
            <a:spLocks noGrp="1"/>
          </p:cNvSpPr>
          <p:nvPr>
            <p:ph type="dt" sz="half" idx="10"/>
          </p:nvPr>
        </p:nvSpPr>
        <p:spPr/>
        <p:txBody>
          <a:bodyPr/>
          <a:lstStyle>
            <a:lvl1pPr>
              <a:defRPr/>
            </a:lvl1pPr>
          </a:lstStyle>
          <a:p>
            <a:pPr>
              <a:defRPr/>
            </a:pPr>
            <a:fld id="{E54163AD-4AFA-47A8-81E4-16CFBAAFAA8D}" type="datetimeFigureOut">
              <a:rPr lang="pl-PL"/>
              <a:pPr>
                <a:defRPr/>
              </a:pPr>
              <a:t>2026-06-24</a:t>
            </a:fld>
            <a:endParaRPr lang="pl-PL" dirty="0"/>
          </a:p>
        </p:txBody>
      </p:sp>
      <p:sp>
        <p:nvSpPr>
          <p:cNvPr id="5" name="Symbol zastępczy stopki 4">
            <a:extLst>
              <a:ext uri="{FF2B5EF4-FFF2-40B4-BE49-F238E27FC236}">
                <a16:creationId xmlns:a16="http://schemas.microsoft.com/office/drawing/2014/main" id="{C68558B0-FD6E-4D45-B686-05149722AEE7}"/>
              </a:ext>
            </a:extLst>
          </p:cNvPr>
          <p:cNvSpPr>
            <a:spLocks noGrp="1"/>
          </p:cNvSpPr>
          <p:nvPr>
            <p:ph type="ftr" sz="quarter" idx="11"/>
          </p:nvPr>
        </p:nvSpPr>
        <p:spPr/>
        <p:txBody>
          <a:bodyPr/>
          <a:lstStyle>
            <a:lvl1pPr>
              <a:defRPr/>
            </a:lvl1pPr>
          </a:lstStyle>
          <a:p>
            <a:pPr>
              <a:defRPr/>
            </a:pPr>
            <a:endParaRPr lang="pl-PL"/>
          </a:p>
        </p:txBody>
      </p:sp>
      <p:sp>
        <p:nvSpPr>
          <p:cNvPr id="6" name="Symbol zastępczy numeru slajdu 5">
            <a:extLst>
              <a:ext uri="{FF2B5EF4-FFF2-40B4-BE49-F238E27FC236}">
                <a16:creationId xmlns:a16="http://schemas.microsoft.com/office/drawing/2014/main" id="{2961DB39-2373-4D7D-A0D4-B4D410CDC241}"/>
              </a:ext>
            </a:extLst>
          </p:cNvPr>
          <p:cNvSpPr>
            <a:spLocks noGrp="1"/>
          </p:cNvSpPr>
          <p:nvPr>
            <p:ph type="sldNum" sz="quarter" idx="12"/>
          </p:nvPr>
        </p:nvSpPr>
        <p:spPr/>
        <p:txBody>
          <a:bodyPr/>
          <a:lstStyle>
            <a:lvl1pPr>
              <a:defRPr/>
            </a:lvl1pPr>
          </a:lstStyle>
          <a:p>
            <a:pPr>
              <a:defRPr/>
            </a:pPr>
            <a:fld id="{7520A88A-919B-4933-A8E1-0C4A40D7AA4A}" type="slidenum">
              <a:rPr lang="pl-PL" altLang="pl-PL"/>
              <a:pPr>
                <a:defRPr/>
              </a:pPr>
              <a:t>‹#›</a:t>
            </a:fld>
            <a:endParaRPr lang="pl-PL" altLang="pl-PL" dirty="0"/>
          </a:p>
        </p:txBody>
      </p:sp>
    </p:spTree>
    <p:extLst>
      <p:ext uri="{BB962C8B-B14F-4D97-AF65-F5344CB8AC3E}">
        <p14:creationId xmlns:p14="http://schemas.microsoft.com/office/powerpoint/2010/main" val="2759115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6ADA34A4-74BA-45F9-BE0F-1F388464ACCD}"/>
              </a:ext>
            </a:extLst>
          </p:cNvPr>
          <p:cNvSpPr>
            <a:spLocks noGrp="1"/>
          </p:cNvSpPr>
          <p:nvPr>
            <p:ph type="dt" sz="half" idx="10"/>
          </p:nvPr>
        </p:nvSpPr>
        <p:spPr/>
        <p:txBody>
          <a:bodyPr/>
          <a:lstStyle>
            <a:lvl1pPr>
              <a:defRPr/>
            </a:lvl1pPr>
          </a:lstStyle>
          <a:p>
            <a:pPr>
              <a:defRPr/>
            </a:pPr>
            <a:fld id="{DF589584-2D1A-4AE4-83DB-9A1583D3C5DF}" type="datetimeFigureOut">
              <a:rPr lang="pl-PL"/>
              <a:pPr>
                <a:defRPr/>
              </a:pPr>
              <a:t>2026-06-24</a:t>
            </a:fld>
            <a:endParaRPr lang="pl-PL" dirty="0"/>
          </a:p>
        </p:txBody>
      </p:sp>
      <p:sp>
        <p:nvSpPr>
          <p:cNvPr id="5" name="Symbol zastępczy stopki 4">
            <a:extLst>
              <a:ext uri="{FF2B5EF4-FFF2-40B4-BE49-F238E27FC236}">
                <a16:creationId xmlns:a16="http://schemas.microsoft.com/office/drawing/2014/main" id="{008A5226-DB27-4444-8856-5399F6ED85EB}"/>
              </a:ext>
            </a:extLst>
          </p:cNvPr>
          <p:cNvSpPr>
            <a:spLocks noGrp="1"/>
          </p:cNvSpPr>
          <p:nvPr>
            <p:ph type="ftr" sz="quarter" idx="11"/>
          </p:nvPr>
        </p:nvSpPr>
        <p:spPr/>
        <p:txBody>
          <a:bodyPr/>
          <a:lstStyle>
            <a:lvl1pPr>
              <a:defRPr/>
            </a:lvl1pPr>
          </a:lstStyle>
          <a:p>
            <a:pPr>
              <a:defRPr/>
            </a:pPr>
            <a:endParaRPr lang="pl-PL"/>
          </a:p>
        </p:txBody>
      </p:sp>
      <p:sp>
        <p:nvSpPr>
          <p:cNvPr id="6" name="Symbol zastępczy numeru slajdu 5">
            <a:extLst>
              <a:ext uri="{FF2B5EF4-FFF2-40B4-BE49-F238E27FC236}">
                <a16:creationId xmlns:a16="http://schemas.microsoft.com/office/drawing/2014/main" id="{A3F0C392-E6E1-4DBD-8C82-16386B2DC8DD}"/>
              </a:ext>
            </a:extLst>
          </p:cNvPr>
          <p:cNvSpPr>
            <a:spLocks noGrp="1"/>
          </p:cNvSpPr>
          <p:nvPr>
            <p:ph type="sldNum" sz="quarter" idx="12"/>
          </p:nvPr>
        </p:nvSpPr>
        <p:spPr/>
        <p:txBody>
          <a:bodyPr/>
          <a:lstStyle>
            <a:lvl1pPr>
              <a:defRPr/>
            </a:lvl1pPr>
          </a:lstStyle>
          <a:p>
            <a:pPr>
              <a:defRPr/>
            </a:pPr>
            <a:fld id="{3E3E8679-1E05-4450-8F73-687AB12673B2}" type="slidenum">
              <a:rPr lang="pl-PL" altLang="pl-PL"/>
              <a:pPr>
                <a:defRPr/>
              </a:pPr>
              <a:t>‹#›</a:t>
            </a:fld>
            <a:endParaRPr lang="pl-PL" altLang="pl-PL" dirty="0"/>
          </a:p>
        </p:txBody>
      </p:sp>
    </p:spTree>
    <p:extLst>
      <p:ext uri="{BB962C8B-B14F-4D97-AF65-F5344CB8AC3E}">
        <p14:creationId xmlns:p14="http://schemas.microsoft.com/office/powerpoint/2010/main" val="3173140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2DA50BE1-F937-4DEB-AA73-998743C23453}"/>
              </a:ext>
            </a:extLst>
          </p:cNvPr>
          <p:cNvSpPr>
            <a:spLocks noGrp="1"/>
          </p:cNvSpPr>
          <p:nvPr>
            <p:ph type="dt" sz="half" idx="10"/>
          </p:nvPr>
        </p:nvSpPr>
        <p:spPr/>
        <p:txBody>
          <a:bodyPr/>
          <a:lstStyle>
            <a:lvl1pPr>
              <a:defRPr/>
            </a:lvl1pPr>
          </a:lstStyle>
          <a:p>
            <a:pPr>
              <a:defRPr/>
            </a:pPr>
            <a:fld id="{FEA3F5FF-7261-45D9-8D1B-82B745F4290D}" type="datetimeFigureOut">
              <a:rPr lang="pl-PL"/>
              <a:pPr>
                <a:defRPr/>
              </a:pPr>
              <a:t>2026-06-24</a:t>
            </a:fld>
            <a:endParaRPr lang="pl-PL" dirty="0"/>
          </a:p>
        </p:txBody>
      </p:sp>
      <p:sp>
        <p:nvSpPr>
          <p:cNvPr id="5" name="Symbol zastępczy stopki 4">
            <a:extLst>
              <a:ext uri="{FF2B5EF4-FFF2-40B4-BE49-F238E27FC236}">
                <a16:creationId xmlns:a16="http://schemas.microsoft.com/office/drawing/2014/main" id="{72F504A7-723D-4929-9EB3-487D215024ED}"/>
              </a:ext>
            </a:extLst>
          </p:cNvPr>
          <p:cNvSpPr>
            <a:spLocks noGrp="1"/>
          </p:cNvSpPr>
          <p:nvPr>
            <p:ph type="ftr" sz="quarter" idx="11"/>
          </p:nvPr>
        </p:nvSpPr>
        <p:spPr/>
        <p:txBody>
          <a:bodyPr/>
          <a:lstStyle>
            <a:lvl1pPr>
              <a:defRPr/>
            </a:lvl1pPr>
          </a:lstStyle>
          <a:p>
            <a:pPr>
              <a:defRPr/>
            </a:pPr>
            <a:endParaRPr lang="pl-PL"/>
          </a:p>
        </p:txBody>
      </p:sp>
      <p:sp>
        <p:nvSpPr>
          <p:cNvPr id="6" name="Symbol zastępczy numeru slajdu 5">
            <a:extLst>
              <a:ext uri="{FF2B5EF4-FFF2-40B4-BE49-F238E27FC236}">
                <a16:creationId xmlns:a16="http://schemas.microsoft.com/office/drawing/2014/main" id="{11B202D8-ADA0-4CE3-AB86-50A90782C177}"/>
              </a:ext>
            </a:extLst>
          </p:cNvPr>
          <p:cNvSpPr>
            <a:spLocks noGrp="1"/>
          </p:cNvSpPr>
          <p:nvPr>
            <p:ph type="sldNum" sz="quarter" idx="12"/>
          </p:nvPr>
        </p:nvSpPr>
        <p:spPr/>
        <p:txBody>
          <a:bodyPr/>
          <a:lstStyle>
            <a:lvl1pPr>
              <a:defRPr/>
            </a:lvl1pPr>
          </a:lstStyle>
          <a:p>
            <a:pPr>
              <a:defRPr/>
            </a:pPr>
            <a:fld id="{4ECD917B-A903-4AA8-B33E-69292AC8349E}" type="slidenum">
              <a:rPr lang="pl-PL" altLang="pl-PL"/>
              <a:pPr>
                <a:defRPr/>
              </a:pPr>
              <a:t>‹#›</a:t>
            </a:fld>
            <a:endParaRPr lang="pl-PL" altLang="pl-PL" dirty="0"/>
          </a:p>
        </p:txBody>
      </p:sp>
    </p:spTree>
    <p:extLst>
      <p:ext uri="{BB962C8B-B14F-4D97-AF65-F5344CB8AC3E}">
        <p14:creationId xmlns:p14="http://schemas.microsoft.com/office/powerpoint/2010/main" val="33841982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p>
        </p:txBody>
      </p:sp>
      <p:sp>
        <p:nvSpPr>
          <p:cNvPr id="4" name="Symbol zastępczy daty 3">
            <a:extLst>
              <a:ext uri="{FF2B5EF4-FFF2-40B4-BE49-F238E27FC236}">
                <a16:creationId xmlns:a16="http://schemas.microsoft.com/office/drawing/2014/main" id="{51F5DF20-12A1-4C0A-A420-1A72CFC1D70A}"/>
              </a:ext>
            </a:extLst>
          </p:cNvPr>
          <p:cNvSpPr>
            <a:spLocks noGrp="1"/>
          </p:cNvSpPr>
          <p:nvPr>
            <p:ph type="dt" sz="half" idx="10"/>
          </p:nvPr>
        </p:nvSpPr>
        <p:spPr/>
        <p:txBody>
          <a:bodyPr/>
          <a:lstStyle>
            <a:lvl1pPr>
              <a:defRPr/>
            </a:lvl1pPr>
          </a:lstStyle>
          <a:p>
            <a:pPr>
              <a:defRPr/>
            </a:pPr>
            <a:fld id="{0098D944-1443-4C1E-909C-2EE0C37F70AF}" type="datetimeFigureOut">
              <a:rPr lang="pl-PL"/>
              <a:pPr>
                <a:defRPr/>
              </a:pPr>
              <a:t>2026-06-24</a:t>
            </a:fld>
            <a:endParaRPr lang="pl-PL" dirty="0"/>
          </a:p>
        </p:txBody>
      </p:sp>
      <p:sp>
        <p:nvSpPr>
          <p:cNvPr id="5" name="Symbol zastępczy stopki 4">
            <a:extLst>
              <a:ext uri="{FF2B5EF4-FFF2-40B4-BE49-F238E27FC236}">
                <a16:creationId xmlns:a16="http://schemas.microsoft.com/office/drawing/2014/main" id="{57EDBCDE-8953-4B78-BD7A-AB2CFF3C9A63}"/>
              </a:ext>
            </a:extLst>
          </p:cNvPr>
          <p:cNvSpPr>
            <a:spLocks noGrp="1"/>
          </p:cNvSpPr>
          <p:nvPr>
            <p:ph type="ftr" sz="quarter" idx="11"/>
          </p:nvPr>
        </p:nvSpPr>
        <p:spPr/>
        <p:txBody>
          <a:bodyPr/>
          <a:lstStyle>
            <a:lvl1pPr>
              <a:defRPr/>
            </a:lvl1pPr>
          </a:lstStyle>
          <a:p>
            <a:pPr>
              <a:defRPr/>
            </a:pPr>
            <a:endParaRPr lang="pl-PL"/>
          </a:p>
        </p:txBody>
      </p:sp>
      <p:sp>
        <p:nvSpPr>
          <p:cNvPr id="6" name="Symbol zastępczy numeru slajdu 5">
            <a:extLst>
              <a:ext uri="{FF2B5EF4-FFF2-40B4-BE49-F238E27FC236}">
                <a16:creationId xmlns:a16="http://schemas.microsoft.com/office/drawing/2014/main" id="{D0502F1E-D2C8-4C95-9E99-4614323BFD17}"/>
              </a:ext>
            </a:extLst>
          </p:cNvPr>
          <p:cNvSpPr>
            <a:spLocks noGrp="1"/>
          </p:cNvSpPr>
          <p:nvPr>
            <p:ph type="sldNum" sz="quarter" idx="12"/>
          </p:nvPr>
        </p:nvSpPr>
        <p:spPr/>
        <p:txBody>
          <a:bodyPr/>
          <a:lstStyle>
            <a:lvl1pPr>
              <a:defRPr/>
            </a:lvl1pPr>
          </a:lstStyle>
          <a:p>
            <a:pPr>
              <a:defRPr/>
            </a:pPr>
            <a:fld id="{08F9BA69-AD29-4184-BA78-6EE75D2CE8BC}" type="slidenum">
              <a:rPr lang="pl-PL" altLang="pl-PL"/>
              <a:pPr>
                <a:defRPr/>
              </a:pPr>
              <a:t>‹#›</a:t>
            </a:fld>
            <a:endParaRPr lang="pl-PL" altLang="pl-PL" dirty="0"/>
          </a:p>
        </p:txBody>
      </p:sp>
    </p:spTree>
    <p:extLst>
      <p:ext uri="{BB962C8B-B14F-4D97-AF65-F5344CB8AC3E}">
        <p14:creationId xmlns:p14="http://schemas.microsoft.com/office/powerpoint/2010/main" val="6555674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C9A61570-9BD8-4852-AD9F-E8FA2D928634}"/>
              </a:ext>
            </a:extLst>
          </p:cNvPr>
          <p:cNvSpPr>
            <a:spLocks noGrp="1"/>
          </p:cNvSpPr>
          <p:nvPr>
            <p:ph type="dt" sz="half" idx="10"/>
          </p:nvPr>
        </p:nvSpPr>
        <p:spPr/>
        <p:txBody>
          <a:bodyPr/>
          <a:lstStyle>
            <a:lvl1pPr>
              <a:defRPr/>
            </a:lvl1pPr>
          </a:lstStyle>
          <a:p>
            <a:pPr>
              <a:defRPr/>
            </a:pPr>
            <a:fld id="{552E778E-2F26-421B-A56F-72E9EC4B89AC}" type="datetimeFigureOut">
              <a:rPr lang="pl-PL"/>
              <a:pPr>
                <a:defRPr/>
              </a:pPr>
              <a:t>2026-06-24</a:t>
            </a:fld>
            <a:endParaRPr lang="pl-PL" dirty="0"/>
          </a:p>
        </p:txBody>
      </p:sp>
      <p:sp>
        <p:nvSpPr>
          <p:cNvPr id="5" name="Symbol zastępczy stopki 4">
            <a:extLst>
              <a:ext uri="{FF2B5EF4-FFF2-40B4-BE49-F238E27FC236}">
                <a16:creationId xmlns:a16="http://schemas.microsoft.com/office/drawing/2014/main" id="{051486F1-147D-4268-B637-EFD6F2122C6E}"/>
              </a:ext>
            </a:extLst>
          </p:cNvPr>
          <p:cNvSpPr>
            <a:spLocks noGrp="1"/>
          </p:cNvSpPr>
          <p:nvPr>
            <p:ph type="ftr" sz="quarter" idx="11"/>
          </p:nvPr>
        </p:nvSpPr>
        <p:spPr/>
        <p:txBody>
          <a:bodyPr/>
          <a:lstStyle>
            <a:lvl1pPr>
              <a:defRPr/>
            </a:lvl1pPr>
          </a:lstStyle>
          <a:p>
            <a:pPr>
              <a:defRPr/>
            </a:pPr>
            <a:endParaRPr lang="pl-PL"/>
          </a:p>
        </p:txBody>
      </p:sp>
      <p:sp>
        <p:nvSpPr>
          <p:cNvPr id="6" name="Symbol zastępczy numeru slajdu 5">
            <a:extLst>
              <a:ext uri="{FF2B5EF4-FFF2-40B4-BE49-F238E27FC236}">
                <a16:creationId xmlns:a16="http://schemas.microsoft.com/office/drawing/2014/main" id="{FE93A37A-358F-459D-8DD0-67452AD09C68}"/>
              </a:ext>
            </a:extLst>
          </p:cNvPr>
          <p:cNvSpPr>
            <a:spLocks noGrp="1"/>
          </p:cNvSpPr>
          <p:nvPr>
            <p:ph type="sldNum" sz="quarter" idx="12"/>
          </p:nvPr>
        </p:nvSpPr>
        <p:spPr/>
        <p:txBody>
          <a:bodyPr/>
          <a:lstStyle>
            <a:lvl1pPr>
              <a:defRPr/>
            </a:lvl1pPr>
          </a:lstStyle>
          <a:p>
            <a:pPr>
              <a:defRPr/>
            </a:pPr>
            <a:fld id="{6579E8FD-B0CD-4E95-AF31-62689D103C8E}" type="slidenum">
              <a:rPr lang="pl-PL" altLang="pl-PL"/>
              <a:pPr>
                <a:defRPr/>
              </a:pPr>
              <a:t>‹#›</a:t>
            </a:fld>
            <a:endParaRPr lang="pl-PL" altLang="pl-PL" dirty="0"/>
          </a:p>
        </p:txBody>
      </p:sp>
    </p:spTree>
    <p:extLst>
      <p:ext uri="{BB962C8B-B14F-4D97-AF65-F5344CB8AC3E}">
        <p14:creationId xmlns:p14="http://schemas.microsoft.com/office/powerpoint/2010/main" val="22755959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A0A82A49-E65E-4710-99AA-BFE50998F9F0}"/>
              </a:ext>
            </a:extLst>
          </p:cNvPr>
          <p:cNvSpPr>
            <a:spLocks noGrp="1"/>
          </p:cNvSpPr>
          <p:nvPr>
            <p:ph type="dt" sz="half" idx="10"/>
          </p:nvPr>
        </p:nvSpPr>
        <p:spPr/>
        <p:txBody>
          <a:bodyPr/>
          <a:lstStyle>
            <a:lvl1pPr>
              <a:defRPr/>
            </a:lvl1pPr>
          </a:lstStyle>
          <a:p>
            <a:pPr>
              <a:defRPr/>
            </a:pPr>
            <a:fld id="{FA35DA5F-F817-4675-BA49-29CA393183E7}" type="datetimeFigureOut">
              <a:rPr lang="pl-PL"/>
              <a:pPr>
                <a:defRPr/>
              </a:pPr>
              <a:t>2026-06-24</a:t>
            </a:fld>
            <a:endParaRPr lang="pl-PL" dirty="0"/>
          </a:p>
        </p:txBody>
      </p:sp>
      <p:sp>
        <p:nvSpPr>
          <p:cNvPr id="5" name="Symbol zastępczy stopki 4">
            <a:extLst>
              <a:ext uri="{FF2B5EF4-FFF2-40B4-BE49-F238E27FC236}">
                <a16:creationId xmlns:a16="http://schemas.microsoft.com/office/drawing/2014/main" id="{289E767E-AF18-4C53-863D-21A26183C99E}"/>
              </a:ext>
            </a:extLst>
          </p:cNvPr>
          <p:cNvSpPr>
            <a:spLocks noGrp="1"/>
          </p:cNvSpPr>
          <p:nvPr>
            <p:ph type="ftr" sz="quarter" idx="11"/>
          </p:nvPr>
        </p:nvSpPr>
        <p:spPr/>
        <p:txBody>
          <a:bodyPr/>
          <a:lstStyle>
            <a:lvl1pPr>
              <a:defRPr/>
            </a:lvl1pPr>
          </a:lstStyle>
          <a:p>
            <a:pPr>
              <a:defRPr/>
            </a:pPr>
            <a:endParaRPr lang="pl-PL"/>
          </a:p>
        </p:txBody>
      </p:sp>
      <p:sp>
        <p:nvSpPr>
          <p:cNvPr id="6" name="Symbol zastępczy numeru slajdu 5">
            <a:extLst>
              <a:ext uri="{FF2B5EF4-FFF2-40B4-BE49-F238E27FC236}">
                <a16:creationId xmlns:a16="http://schemas.microsoft.com/office/drawing/2014/main" id="{4F6E9F24-70A9-4E4C-8052-4AB459B6D496}"/>
              </a:ext>
            </a:extLst>
          </p:cNvPr>
          <p:cNvSpPr>
            <a:spLocks noGrp="1"/>
          </p:cNvSpPr>
          <p:nvPr>
            <p:ph type="sldNum" sz="quarter" idx="12"/>
          </p:nvPr>
        </p:nvSpPr>
        <p:spPr/>
        <p:txBody>
          <a:bodyPr/>
          <a:lstStyle>
            <a:lvl1pPr>
              <a:defRPr/>
            </a:lvl1pPr>
          </a:lstStyle>
          <a:p>
            <a:pPr>
              <a:defRPr/>
            </a:pPr>
            <a:fld id="{00E905FD-DEC4-4420-92E4-5E10863C972A}" type="slidenum">
              <a:rPr lang="pl-PL" altLang="pl-PL"/>
              <a:pPr>
                <a:defRPr/>
              </a:pPr>
              <a:t>‹#›</a:t>
            </a:fld>
            <a:endParaRPr lang="pl-PL" altLang="pl-PL" dirty="0"/>
          </a:p>
        </p:txBody>
      </p:sp>
    </p:spTree>
    <p:extLst>
      <p:ext uri="{BB962C8B-B14F-4D97-AF65-F5344CB8AC3E}">
        <p14:creationId xmlns:p14="http://schemas.microsoft.com/office/powerpoint/2010/main" val="7620115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3">
            <a:extLst>
              <a:ext uri="{FF2B5EF4-FFF2-40B4-BE49-F238E27FC236}">
                <a16:creationId xmlns:a16="http://schemas.microsoft.com/office/drawing/2014/main" id="{470A5AD9-7032-476A-9A5E-6D060427AB75}"/>
              </a:ext>
            </a:extLst>
          </p:cNvPr>
          <p:cNvSpPr>
            <a:spLocks noGrp="1"/>
          </p:cNvSpPr>
          <p:nvPr>
            <p:ph type="dt" sz="half" idx="10"/>
          </p:nvPr>
        </p:nvSpPr>
        <p:spPr/>
        <p:txBody>
          <a:bodyPr/>
          <a:lstStyle>
            <a:lvl1pPr>
              <a:defRPr/>
            </a:lvl1pPr>
          </a:lstStyle>
          <a:p>
            <a:pPr>
              <a:defRPr/>
            </a:pPr>
            <a:fld id="{BA7524EB-B7DB-48DC-8126-FEC7A16BD0D0}" type="datetimeFigureOut">
              <a:rPr lang="pl-PL"/>
              <a:pPr>
                <a:defRPr/>
              </a:pPr>
              <a:t>2026-06-24</a:t>
            </a:fld>
            <a:endParaRPr lang="pl-PL" dirty="0"/>
          </a:p>
        </p:txBody>
      </p:sp>
      <p:sp>
        <p:nvSpPr>
          <p:cNvPr id="6" name="Symbol zastępczy stopki 4">
            <a:extLst>
              <a:ext uri="{FF2B5EF4-FFF2-40B4-BE49-F238E27FC236}">
                <a16:creationId xmlns:a16="http://schemas.microsoft.com/office/drawing/2014/main" id="{02EE7190-D093-447F-9AB9-E63687C8EE9E}"/>
              </a:ext>
            </a:extLst>
          </p:cNvPr>
          <p:cNvSpPr>
            <a:spLocks noGrp="1"/>
          </p:cNvSpPr>
          <p:nvPr>
            <p:ph type="ftr" sz="quarter" idx="11"/>
          </p:nvPr>
        </p:nvSpPr>
        <p:spPr/>
        <p:txBody>
          <a:bodyPr/>
          <a:lstStyle>
            <a:lvl1pPr>
              <a:defRPr/>
            </a:lvl1pPr>
          </a:lstStyle>
          <a:p>
            <a:pPr>
              <a:defRPr/>
            </a:pPr>
            <a:endParaRPr lang="pl-PL"/>
          </a:p>
        </p:txBody>
      </p:sp>
      <p:sp>
        <p:nvSpPr>
          <p:cNvPr id="7" name="Symbol zastępczy numeru slajdu 5">
            <a:extLst>
              <a:ext uri="{FF2B5EF4-FFF2-40B4-BE49-F238E27FC236}">
                <a16:creationId xmlns:a16="http://schemas.microsoft.com/office/drawing/2014/main" id="{662DE669-96DA-4571-9BC6-1344A01AD2E5}"/>
              </a:ext>
            </a:extLst>
          </p:cNvPr>
          <p:cNvSpPr>
            <a:spLocks noGrp="1"/>
          </p:cNvSpPr>
          <p:nvPr>
            <p:ph type="sldNum" sz="quarter" idx="12"/>
          </p:nvPr>
        </p:nvSpPr>
        <p:spPr/>
        <p:txBody>
          <a:bodyPr/>
          <a:lstStyle>
            <a:lvl1pPr>
              <a:defRPr/>
            </a:lvl1pPr>
          </a:lstStyle>
          <a:p>
            <a:pPr>
              <a:defRPr/>
            </a:pPr>
            <a:fld id="{7E0D19A0-AF0C-467F-9FC1-8921893589FB}" type="slidenum">
              <a:rPr lang="pl-PL" altLang="pl-PL"/>
              <a:pPr>
                <a:defRPr/>
              </a:pPr>
              <a:t>‹#›</a:t>
            </a:fld>
            <a:endParaRPr lang="pl-PL" altLang="pl-PL" dirty="0"/>
          </a:p>
        </p:txBody>
      </p:sp>
    </p:spTree>
    <p:extLst>
      <p:ext uri="{BB962C8B-B14F-4D97-AF65-F5344CB8AC3E}">
        <p14:creationId xmlns:p14="http://schemas.microsoft.com/office/powerpoint/2010/main" val="42893706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3">
            <a:extLst>
              <a:ext uri="{FF2B5EF4-FFF2-40B4-BE49-F238E27FC236}">
                <a16:creationId xmlns:a16="http://schemas.microsoft.com/office/drawing/2014/main" id="{6D9B1714-35C9-44E7-89F0-4148E93B84CC}"/>
              </a:ext>
            </a:extLst>
          </p:cNvPr>
          <p:cNvSpPr>
            <a:spLocks noGrp="1"/>
          </p:cNvSpPr>
          <p:nvPr>
            <p:ph type="dt" sz="half" idx="10"/>
          </p:nvPr>
        </p:nvSpPr>
        <p:spPr/>
        <p:txBody>
          <a:bodyPr/>
          <a:lstStyle>
            <a:lvl1pPr>
              <a:defRPr/>
            </a:lvl1pPr>
          </a:lstStyle>
          <a:p>
            <a:pPr>
              <a:defRPr/>
            </a:pPr>
            <a:fld id="{B557A54B-3517-45F2-9CAC-721258D96ACC}" type="datetimeFigureOut">
              <a:rPr lang="pl-PL"/>
              <a:pPr>
                <a:defRPr/>
              </a:pPr>
              <a:t>2026-06-24</a:t>
            </a:fld>
            <a:endParaRPr lang="pl-PL" dirty="0"/>
          </a:p>
        </p:txBody>
      </p:sp>
      <p:sp>
        <p:nvSpPr>
          <p:cNvPr id="8" name="Symbol zastępczy stopki 4">
            <a:extLst>
              <a:ext uri="{FF2B5EF4-FFF2-40B4-BE49-F238E27FC236}">
                <a16:creationId xmlns:a16="http://schemas.microsoft.com/office/drawing/2014/main" id="{A0CAD320-0963-43FD-9B71-A5F4FBCA5C23}"/>
              </a:ext>
            </a:extLst>
          </p:cNvPr>
          <p:cNvSpPr>
            <a:spLocks noGrp="1"/>
          </p:cNvSpPr>
          <p:nvPr>
            <p:ph type="ftr" sz="quarter" idx="11"/>
          </p:nvPr>
        </p:nvSpPr>
        <p:spPr/>
        <p:txBody>
          <a:bodyPr/>
          <a:lstStyle>
            <a:lvl1pPr>
              <a:defRPr/>
            </a:lvl1pPr>
          </a:lstStyle>
          <a:p>
            <a:pPr>
              <a:defRPr/>
            </a:pPr>
            <a:endParaRPr lang="pl-PL"/>
          </a:p>
        </p:txBody>
      </p:sp>
      <p:sp>
        <p:nvSpPr>
          <p:cNvPr id="9" name="Symbol zastępczy numeru slajdu 5">
            <a:extLst>
              <a:ext uri="{FF2B5EF4-FFF2-40B4-BE49-F238E27FC236}">
                <a16:creationId xmlns:a16="http://schemas.microsoft.com/office/drawing/2014/main" id="{762E07B5-A89B-4AAA-99CD-826AC87D9219}"/>
              </a:ext>
            </a:extLst>
          </p:cNvPr>
          <p:cNvSpPr>
            <a:spLocks noGrp="1"/>
          </p:cNvSpPr>
          <p:nvPr>
            <p:ph type="sldNum" sz="quarter" idx="12"/>
          </p:nvPr>
        </p:nvSpPr>
        <p:spPr/>
        <p:txBody>
          <a:bodyPr/>
          <a:lstStyle>
            <a:lvl1pPr>
              <a:defRPr/>
            </a:lvl1pPr>
          </a:lstStyle>
          <a:p>
            <a:pPr>
              <a:defRPr/>
            </a:pPr>
            <a:fld id="{8492ADA2-430D-4B86-AA39-E3B0DEC4C8F0}" type="slidenum">
              <a:rPr lang="pl-PL" altLang="pl-PL"/>
              <a:pPr>
                <a:defRPr/>
              </a:pPr>
              <a:t>‹#›</a:t>
            </a:fld>
            <a:endParaRPr lang="pl-PL" altLang="pl-PL" dirty="0"/>
          </a:p>
        </p:txBody>
      </p:sp>
    </p:spTree>
    <p:extLst>
      <p:ext uri="{BB962C8B-B14F-4D97-AF65-F5344CB8AC3E}">
        <p14:creationId xmlns:p14="http://schemas.microsoft.com/office/powerpoint/2010/main" val="39168991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3">
            <a:extLst>
              <a:ext uri="{FF2B5EF4-FFF2-40B4-BE49-F238E27FC236}">
                <a16:creationId xmlns:a16="http://schemas.microsoft.com/office/drawing/2014/main" id="{20C8C445-D3C7-4F1A-9CC6-D358C4BB4239}"/>
              </a:ext>
            </a:extLst>
          </p:cNvPr>
          <p:cNvSpPr>
            <a:spLocks noGrp="1"/>
          </p:cNvSpPr>
          <p:nvPr>
            <p:ph type="dt" sz="half" idx="10"/>
          </p:nvPr>
        </p:nvSpPr>
        <p:spPr/>
        <p:txBody>
          <a:bodyPr/>
          <a:lstStyle>
            <a:lvl1pPr>
              <a:defRPr/>
            </a:lvl1pPr>
          </a:lstStyle>
          <a:p>
            <a:pPr>
              <a:defRPr/>
            </a:pPr>
            <a:fld id="{D9157CD8-54A6-4D53-8565-257CDE3F4DA1}" type="datetimeFigureOut">
              <a:rPr lang="pl-PL"/>
              <a:pPr>
                <a:defRPr/>
              </a:pPr>
              <a:t>2026-06-24</a:t>
            </a:fld>
            <a:endParaRPr lang="pl-PL" dirty="0"/>
          </a:p>
        </p:txBody>
      </p:sp>
      <p:sp>
        <p:nvSpPr>
          <p:cNvPr id="4" name="Symbol zastępczy stopki 4">
            <a:extLst>
              <a:ext uri="{FF2B5EF4-FFF2-40B4-BE49-F238E27FC236}">
                <a16:creationId xmlns:a16="http://schemas.microsoft.com/office/drawing/2014/main" id="{5FB64292-34DF-4BFF-91D3-2549EFE05DA8}"/>
              </a:ext>
            </a:extLst>
          </p:cNvPr>
          <p:cNvSpPr>
            <a:spLocks noGrp="1"/>
          </p:cNvSpPr>
          <p:nvPr>
            <p:ph type="ftr" sz="quarter" idx="11"/>
          </p:nvPr>
        </p:nvSpPr>
        <p:spPr/>
        <p:txBody>
          <a:bodyPr/>
          <a:lstStyle>
            <a:lvl1pPr>
              <a:defRPr/>
            </a:lvl1pPr>
          </a:lstStyle>
          <a:p>
            <a:pPr>
              <a:defRPr/>
            </a:pPr>
            <a:endParaRPr lang="pl-PL"/>
          </a:p>
        </p:txBody>
      </p:sp>
      <p:sp>
        <p:nvSpPr>
          <p:cNvPr id="5" name="Symbol zastępczy numeru slajdu 5">
            <a:extLst>
              <a:ext uri="{FF2B5EF4-FFF2-40B4-BE49-F238E27FC236}">
                <a16:creationId xmlns:a16="http://schemas.microsoft.com/office/drawing/2014/main" id="{9CE5613C-5CB2-4ED0-9AF8-35F583A6EEBD}"/>
              </a:ext>
            </a:extLst>
          </p:cNvPr>
          <p:cNvSpPr>
            <a:spLocks noGrp="1"/>
          </p:cNvSpPr>
          <p:nvPr>
            <p:ph type="sldNum" sz="quarter" idx="12"/>
          </p:nvPr>
        </p:nvSpPr>
        <p:spPr/>
        <p:txBody>
          <a:bodyPr/>
          <a:lstStyle>
            <a:lvl1pPr>
              <a:defRPr/>
            </a:lvl1pPr>
          </a:lstStyle>
          <a:p>
            <a:pPr>
              <a:defRPr/>
            </a:pPr>
            <a:fld id="{9B4142CA-0827-4929-B905-99ADD6DAC953}" type="slidenum">
              <a:rPr lang="pl-PL" altLang="pl-PL"/>
              <a:pPr>
                <a:defRPr/>
              </a:pPr>
              <a:t>‹#›</a:t>
            </a:fld>
            <a:endParaRPr lang="pl-PL" altLang="pl-PL" dirty="0"/>
          </a:p>
        </p:txBody>
      </p:sp>
    </p:spTree>
    <p:extLst>
      <p:ext uri="{BB962C8B-B14F-4D97-AF65-F5344CB8AC3E}">
        <p14:creationId xmlns:p14="http://schemas.microsoft.com/office/powerpoint/2010/main" val="24771469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3">
            <a:extLst>
              <a:ext uri="{FF2B5EF4-FFF2-40B4-BE49-F238E27FC236}">
                <a16:creationId xmlns:a16="http://schemas.microsoft.com/office/drawing/2014/main" id="{82E670EC-3BF0-451F-A891-29099CBB254A}"/>
              </a:ext>
            </a:extLst>
          </p:cNvPr>
          <p:cNvSpPr>
            <a:spLocks noGrp="1"/>
          </p:cNvSpPr>
          <p:nvPr>
            <p:ph type="dt" sz="half" idx="10"/>
          </p:nvPr>
        </p:nvSpPr>
        <p:spPr/>
        <p:txBody>
          <a:bodyPr/>
          <a:lstStyle>
            <a:lvl1pPr>
              <a:defRPr/>
            </a:lvl1pPr>
          </a:lstStyle>
          <a:p>
            <a:pPr>
              <a:defRPr/>
            </a:pPr>
            <a:fld id="{954958D0-DF54-45F2-8571-FB4D600FA908}" type="datetimeFigureOut">
              <a:rPr lang="pl-PL"/>
              <a:pPr>
                <a:defRPr/>
              </a:pPr>
              <a:t>2026-06-24</a:t>
            </a:fld>
            <a:endParaRPr lang="pl-PL" dirty="0"/>
          </a:p>
        </p:txBody>
      </p:sp>
      <p:sp>
        <p:nvSpPr>
          <p:cNvPr id="3" name="Symbol zastępczy stopki 4">
            <a:extLst>
              <a:ext uri="{FF2B5EF4-FFF2-40B4-BE49-F238E27FC236}">
                <a16:creationId xmlns:a16="http://schemas.microsoft.com/office/drawing/2014/main" id="{6C8A8817-76E3-4E76-A652-D1A7CA4524D9}"/>
              </a:ext>
            </a:extLst>
          </p:cNvPr>
          <p:cNvSpPr>
            <a:spLocks noGrp="1"/>
          </p:cNvSpPr>
          <p:nvPr>
            <p:ph type="ftr" sz="quarter" idx="11"/>
          </p:nvPr>
        </p:nvSpPr>
        <p:spPr/>
        <p:txBody>
          <a:bodyPr/>
          <a:lstStyle>
            <a:lvl1pPr>
              <a:defRPr/>
            </a:lvl1pPr>
          </a:lstStyle>
          <a:p>
            <a:pPr>
              <a:defRPr/>
            </a:pPr>
            <a:endParaRPr lang="pl-PL"/>
          </a:p>
        </p:txBody>
      </p:sp>
      <p:sp>
        <p:nvSpPr>
          <p:cNvPr id="4" name="Symbol zastępczy numeru slajdu 5">
            <a:extLst>
              <a:ext uri="{FF2B5EF4-FFF2-40B4-BE49-F238E27FC236}">
                <a16:creationId xmlns:a16="http://schemas.microsoft.com/office/drawing/2014/main" id="{1B4515EC-093A-4834-BC22-07631874D312}"/>
              </a:ext>
            </a:extLst>
          </p:cNvPr>
          <p:cNvSpPr>
            <a:spLocks noGrp="1"/>
          </p:cNvSpPr>
          <p:nvPr>
            <p:ph type="sldNum" sz="quarter" idx="12"/>
          </p:nvPr>
        </p:nvSpPr>
        <p:spPr/>
        <p:txBody>
          <a:bodyPr/>
          <a:lstStyle>
            <a:lvl1pPr>
              <a:defRPr/>
            </a:lvl1pPr>
          </a:lstStyle>
          <a:p>
            <a:pPr>
              <a:defRPr/>
            </a:pPr>
            <a:fld id="{95E08AA9-D05C-474A-9487-A288500D5673}" type="slidenum">
              <a:rPr lang="pl-PL" altLang="pl-PL"/>
              <a:pPr>
                <a:defRPr/>
              </a:pPr>
              <a:t>‹#›</a:t>
            </a:fld>
            <a:endParaRPr lang="pl-PL" altLang="pl-PL" dirty="0"/>
          </a:p>
        </p:txBody>
      </p:sp>
    </p:spTree>
    <p:extLst>
      <p:ext uri="{BB962C8B-B14F-4D97-AF65-F5344CB8AC3E}">
        <p14:creationId xmlns:p14="http://schemas.microsoft.com/office/powerpoint/2010/main" val="5502395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3">
            <a:extLst>
              <a:ext uri="{FF2B5EF4-FFF2-40B4-BE49-F238E27FC236}">
                <a16:creationId xmlns:a16="http://schemas.microsoft.com/office/drawing/2014/main" id="{A7A97252-99D4-44A8-944C-678FC5F89B69}"/>
              </a:ext>
            </a:extLst>
          </p:cNvPr>
          <p:cNvSpPr>
            <a:spLocks noGrp="1"/>
          </p:cNvSpPr>
          <p:nvPr>
            <p:ph type="dt" sz="half" idx="10"/>
          </p:nvPr>
        </p:nvSpPr>
        <p:spPr/>
        <p:txBody>
          <a:bodyPr/>
          <a:lstStyle>
            <a:lvl1pPr>
              <a:defRPr/>
            </a:lvl1pPr>
          </a:lstStyle>
          <a:p>
            <a:pPr>
              <a:defRPr/>
            </a:pPr>
            <a:fld id="{C7554EAC-061D-4245-B856-7221B3E95A58}" type="datetimeFigureOut">
              <a:rPr lang="pl-PL"/>
              <a:pPr>
                <a:defRPr/>
              </a:pPr>
              <a:t>2026-06-24</a:t>
            </a:fld>
            <a:endParaRPr lang="pl-PL" dirty="0"/>
          </a:p>
        </p:txBody>
      </p:sp>
      <p:sp>
        <p:nvSpPr>
          <p:cNvPr id="6" name="Symbol zastępczy stopki 4">
            <a:extLst>
              <a:ext uri="{FF2B5EF4-FFF2-40B4-BE49-F238E27FC236}">
                <a16:creationId xmlns:a16="http://schemas.microsoft.com/office/drawing/2014/main" id="{C0336EA1-07CD-4511-88FC-14A85E174BD5}"/>
              </a:ext>
            </a:extLst>
          </p:cNvPr>
          <p:cNvSpPr>
            <a:spLocks noGrp="1"/>
          </p:cNvSpPr>
          <p:nvPr>
            <p:ph type="ftr" sz="quarter" idx="11"/>
          </p:nvPr>
        </p:nvSpPr>
        <p:spPr/>
        <p:txBody>
          <a:bodyPr/>
          <a:lstStyle>
            <a:lvl1pPr>
              <a:defRPr/>
            </a:lvl1pPr>
          </a:lstStyle>
          <a:p>
            <a:pPr>
              <a:defRPr/>
            </a:pPr>
            <a:endParaRPr lang="pl-PL"/>
          </a:p>
        </p:txBody>
      </p:sp>
      <p:sp>
        <p:nvSpPr>
          <p:cNvPr id="7" name="Symbol zastępczy numeru slajdu 5">
            <a:extLst>
              <a:ext uri="{FF2B5EF4-FFF2-40B4-BE49-F238E27FC236}">
                <a16:creationId xmlns:a16="http://schemas.microsoft.com/office/drawing/2014/main" id="{57BE9D32-2828-41D9-9EC9-2FA304C3240A}"/>
              </a:ext>
            </a:extLst>
          </p:cNvPr>
          <p:cNvSpPr>
            <a:spLocks noGrp="1"/>
          </p:cNvSpPr>
          <p:nvPr>
            <p:ph type="sldNum" sz="quarter" idx="12"/>
          </p:nvPr>
        </p:nvSpPr>
        <p:spPr/>
        <p:txBody>
          <a:bodyPr/>
          <a:lstStyle>
            <a:lvl1pPr>
              <a:defRPr/>
            </a:lvl1pPr>
          </a:lstStyle>
          <a:p>
            <a:pPr>
              <a:defRPr/>
            </a:pPr>
            <a:fld id="{3F0554B5-AB86-4477-9EC4-087BF7904C52}" type="slidenum">
              <a:rPr lang="pl-PL" altLang="pl-PL"/>
              <a:pPr>
                <a:defRPr/>
              </a:pPr>
              <a:t>‹#›</a:t>
            </a:fld>
            <a:endParaRPr lang="pl-PL" altLang="pl-PL" dirty="0"/>
          </a:p>
        </p:txBody>
      </p:sp>
    </p:spTree>
    <p:extLst>
      <p:ext uri="{BB962C8B-B14F-4D97-AF65-F5344CB8AC3E}">
        <p14:creationId xmlns:p14="http://schemas.microsoft.com/office/powerpoint/2010/main" val="656013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86C75B94-2645-4A2B-81FC-129B1B5D6FC3}"/>
              </a:ext>
            </a:extLst>
          </p:cNvPr>
          <p:cNvSpPr>
            <a:spLocks noGrp="1"/>
          </p:cNvSpPr>
          <p:nvPr>
            <p:ph type="dt" sz="half" idx="10"/>
          </p:nvPr>
        </p:nvSpPr>
        <p:spPr/>
        <p:txBody>
          <a:bodyPr/>
          <a:lstStyle>
            <a:lvl1pPr>
              <a:defRPr/>
            </a:lvl1pPr>
          </a:lstStyle>
          <a:p>
            <a:pPr>
              <a:defRPr/>
            </a:pPr>
            <a:fld id="{95827486-CEED-42BE-B219-6C7198E7B610}" type="datetimeFigureOut">
              <a:rPr lang="pl-PL"/>
              <a:pPr>
                <a:defRPr/>
              </a:pPr>
              <a:t>2026-06-24</a:t>
            </a:fld>
            <a:endParaRPr lang="pl-PL" dirty="0"/>
          </a:p>
        </p:txBody>
      </p:sp>
      <p:sp>
        <p:nvSpPr>
          <p:cNvPr id="5" name="Symbol zastępczy stopki 4">
            <a:extLst>
              <a:ext uri="{FF2B5EF4-FFF2-40B4-BE49-F238E27FC236}">
                <a16:creationId xmlns:a16="http://schemas.microsoft.com/office/drawing/2014/main" id="{C5675916-1D69-4F4A-8595-C58C618DDC9F}"/>
              </a:ext>
            </a:extLst>
          </p:cNvPr>
          <p:cNvSpPr>
            <a:spLocks noGrp="1"/>
          </p:cNvSpPr>
          <p:nvPr>
            <p:ph type="ftr" sz="quarter" idx="11"/>
          </p:nvPr>
        </p:nvSpPr>
        <p:spPr/>
        <p:txBody>
          <a:bodyPr/>
          <a:lstStyle>
            <a:lvl1pPr>
              <a:defRPr/>
            </a:lvl1pPr>
          </a:lstStyle>
          <a:p>
            <a:pPr>
              <a:defRPr/>
            </a:pPr>
            <a:endParaRPr lang="pl-PL"/>
          </a:p>
        </p:txBody>
      </p:sp>
      <p:sp>
        <p:nvSpPr>
          <p:cNvPr id="6" name="Symbol zastępczy numeru slajdu 5">
            <a:extLst>
              <a:ext uri="{FF2B5EF4-FFF2-40B4-BE49-F238E27FC236}">
                <a16:creationId xmlns:a16="http://schemas.microsoft.com/office/drawing/2014/main" id="{F5139DD2-49F5-44E0-A8CC-E8709A4DC052}"/>
              </a:ext>
            </a:extLst>
          </p:cNvPr>
          <p:cNvSpPr>
            <a:spLocks noGrp="1"/>
          </p:cNvSpPr>
          <p:nvPr>
            <p:ph type="sldNum" sz="quarter" idx="12"/>
          </p:nvPr>
        </p:nvSpPr>
        <p:spPr/>
        <p:txBody>
          <a:bodyPr/>
          <a:lstStyle>
            <a:lvl1pPr>
              <a:defRPr/>
            </a:lvl1pPr>
          </a:lstStyle>
          <a:p>
            <a:pPr>
              <a:defRPr/>
            </a:pPr>
            <a:fld id="{A4B03B10-0A71-4BE0-AE82-C2DBC257BC39}" type="slidenum">
              <a:rPr lang="pl-PL" altLang="pl-PL"/>
              <a:pPr>
                <a:defRPr/>
              </a:pPr>
              <a:t>‹#›</a:t>
            </a:fld>
            <a:endParaRPr lang="pl-PL" altLang="pl-PL" dirty="0"/>
          </a:p>
        </p:txBody>
      </p:sp>
    </p:spTree>
    <p:extLst>
      <p:ext uri="{BB962C8B-B14F-4D97-AF65-F5344CB8AC3E}">
        <p14:creationId xmlns:p14="http://schemas.microsoft.com/office/powerpoint/2010/main" val="31329584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dirty="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3">
            <a:extLst>
              <a:ext uri="{FF2B5EF4-FFF2-40B4-BE49-F238E27FC236}">
                <a16:creationId xmlns:a16="http://schemas.microsoft.com/office/drawing/2014/main" id="{440E824F-1052-460C-96A7-6DA61DCBEF59}"/>
              </a:ext>
            </a:extLst>
          </p:cNvPr>
          <p:cNvSpPr>
            <a:spLocks noGrp="1"/>
          </p:cNvSpPr>
          <p:nvPr>
            <p:ph type="dt" sz="half" idx="10"/>
          </p:nvPr>
        </p:nvSpPr>
        <p:spPr/>
        <p:txBody>
          <a:bodyPr/>
          <a:lstStyle>
            <a:lvl1pPr>
              <a:defRPr/>
            </a:lvl1pPr>
          </a:lstStyle>
          <a:p>
            <a:pPr>
              <a:defRPr/>
            </a:pPr>
            <a:fld id="{1C6DBD79-E29B-4D3A-8479-A41F274DA665}" type="datetimeFigureOut">
              <a:rPr lang="pl-PL"/>
              <a:pPr>
                <a:defRPr/>
              </a:pPr>
              <a:t>2026-06-24</a:t>
            </a:fld>
            <a:endParaRPr lang="pl-PL" dirty="0"/>
          </a:p>
        </p:txBody>
      </p:sp>
      <p:sp>
        <p:nvSpPr>
          <p:cNvPr id="6" name="Symbol zastępczy stopki 4">
            <a:extLst>
              <a:ext uri="{FF2B5EF4-FFF2-40B4-BE49-F238E27FC236}">
                <a16:creationId xmlns:a16="http://schemas.microsoft.com/office/drawing/2014/main" id="{BCAE36A3-1627-4986-84D1-687205D72DFA}"/>
              </a:ext>
            </a:extLst>
          </p:cNvPr>
          <p:cNvSpPr>
            <a:spLocks noGrp="1"/>
          </p:cNvSpPr>
          <p:nvPr>
            <p:ph type="ftr" sz="quarter" idx="11"/>
          </p:nvPr>
        </p:nvSpPr>
        <p:spPr/>
        <p:txBody>
          <a:bodyPr/>
          <a:lstStyle>
            <a:lvl1pPr>
              <a:defRPr/>
            </a:lvl1pPr>
          </a:lstStyle>
          <a:p>
            <a:pPr>
              <a:defRPr/>
            </a:pPr>
            <a:endParaRPr lang="pl-PL"/>
          </a:p>
        </p:txBody>
      </p:sp>
      <p:sp>
        <p:nvSpPr>
          <p:cNvPr id="7" name="Symbol zastępczy numeru slajdu 5">
            <a:extLst>
              <a:ext uri="{FF2B5EF4-FFF2-40B4-BE49-F238E27FC236}">
                <a16:creationId xmlns:a16="http://schemas.microsoft.com/office/drawing/2014/main" id="{A9745317-A07F-4086-9DEB-1867808A7E12}"/>
              </a:ext>
            </a:extLst>
          </p:cNvPr>
          <p:cNvSpPr>
            <a:spLocks noGrp="1"/>
          </p:cNvSpPr>
          <p:nvPr>
            <p:ph type="sldNum" sz="quarter" idx="12"/>
          </p:nvPr>
        </p:nvSpPr>
        <p:spPr/>
        <p:txBody>
          <a:bodyPr/>
          <a:lstStyle>
            <a:lvl1pPr>
              <a:defRPr/>
            </a:lvl1pPr>
          </a:lstStyle>
          <a:p>
            <a:pPr>
              <a:defRPr/>
            </a:pPr>
            <a:fld id="{E4912A97-5224-49DF-90DB-D500D4379B8B}" type="slidenum">
              <a:rPr lang="pl-PL" altLang="pl-PL"/>
              <a:pPr>
                <a:defRPr/>
              </a:pPr>
              <a:t>‹#›</a:t>
            </a:fld>
            <a:endParaRPr lang="pl-PL" altLang="pl-PL" dirty="0"/>
          </a:p>
        </p:txBody>
      </p:sp>
    </p:spTree>
    <p:extLst>
      <p:ext uri="{BB962C8B-B14F-4D97-AF65-F5344CB8AC3E}">
        <p14:creationId xmlns:p14="http://schemas.microsoft.com/office/powerpoint/2010/main" val="18197075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6A677AA1-EC76-4A25-BBA4-8F41C46A9770}"/>
              </a:ext>
            </a:extLst>
          </p:cNvPr>
          <p:cNvSpPr>
            <a:spLocks noGrp="1"/>
          </p:cNvSpPr>
          <p:nvPr>
            <p:ph type="dt" sz="half" idx="10"/>
          </p:nvPr>
        </p:nvSpPr>
        <p:spPr/>
        <p:txBody>
          <a:bodyPr/>
          <a:lstStyle>
            <a:lvl1pPr>
              <a:defRPr/>
            </a:lvl1pPr>
          </a:lstStyle>
          <a:p>
            <a:pPr>
              <a:defRPr/>
            </a:pPr>
            <a:fld id="{C490ECFD-11D1-489A-8A8F-ED7E9F26C5FD}" type="datetimeFigureOut">
              <a:rPr lang="pl-PL"/>
              <a:pPr>
                <a:defRPr/>
              </a:pPr>
              <a:t>2026-06-24</a:t>
            </a:fld>
            <a:endParaRPr lang="pl-PL" dirty="0"/>
          </a:p>
        </p:txBody>
      </p:sp>
      <p:sp>
        <p:nvSpPr>
          <p:cNvPr id="5" name="Symbol zastępczy stopki 4">
            <a:extLst>
              <a:ext uri="{FF2B5EF4-FFF2-40B4-BE49-F238E27FC236}">
                <a16:creationId xmlns:a16="http://schemas.microsoft.com/office/drawing/2014/main" id="{2894248E-02EA-4F2C-AD42-5FFA89FAEA87}"/>
              </a:ext>
            </a:extLst>
          </p:cNvPr>
          <p:cNvSpPr>
            <a:spLocks noGrp="1"/>
          </p:cNvSpPr>
          <p:nvPr>
            <p:ph type="ftr" sz="quarter" idx="11"/>
          </p:nvPr>
        </p:nvSpPr>
        <p:spPr/>
        <p:txBody>
          <a:bodyPr/>
          <a:lstStyle>
            <a:lvl1pPr>
              <a:defRPr/>
            </a:lvl1pPr>
          </a:lstStyle>
          <a:p>
            <a:pPr>
              <a:defRPr/>
            </a:pPr>
            <a:endParaRPr lang="pl-PL"/>
          </a:p>
        </p:txBody>
      </p:sp>
      <p:sp>
        <p:nvSpPr>
          <p:cNvPr id="6" name="Symbol zastępczy numeru slajdu 5">
            <a:extLst>
              <a:ext uri="{FF2B5EF4-FFF2-40B4-BE49-F238E27FC236}">
                <a16:creationId xmlns:a16="http://schemas.microsoft.com/office/drawing/2014/main" id="{D1740AB5-29C8-4094-9331-E51F132AD635}"/>
              </a:ext>
            </a:extLst>
          </p:cNvPr>
          <p:cNvSpPr>
            <a:spLocks noGrp="1"/>
          </p:cNvSpPr>
          <p:nvPr>
            <p:ph type="sldNum" sz="quarter" idx="12"/>
          </p:nvPr>
        </p:nvSpPr>
        <p:spPr/>
        <p:txBody>
          <a:bodyPr/>
          <a:lstStyle>
            <a:lvl1pPr>
              <a:defRPr/>
            </a:lvl1pPr>
          </a:lstStyle>
          <a:p>
            <a:pPr>
              <a:defRPr/>
            </a:pPr>
            <a:fld id="{F407D3A8-BF1B-4765-BD76-BCB1C910B4E5}" type="slidenum">
              <a:rPr lang="pl-PL" altLang="pl-PL"/>
              <a:pPr>
                <a:defRPr/>
              </a:pPr>
              <a:t>‹#›</a:t>
            </a:fld>
            <a:endParaRPr lang="pl-PL" altLang="pl-PL" dirty="0"/>
          </a:p>
        </p:txBody>
      </p:sp>
    </p:spTree>
    <p:extLst>
      <p:ext uri="{BB962C8B-B14F-4D97-AF65-F5344CB8AC3E}">
        <p14:creationId xmlns:p14="http://schemas.microsoft.com/office/powerpoint/2010/main" val="19043694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634050D6-912D-4D59-B35E-9EA2E8CF72DA}"/>
              </a:ext>
            </a:extLst>
          </p:cNvPr>
          <p:cNvSpPr>
            <a:spLocks noGrp="1"/>
          </p:cNvSpPr>
          <p:nvPr>
            <p:ph type="dt" sz="half" idx="10"/>
          </p:nvPr>
        </p:nvSpPr>
        <p:spPr/>
        <p:txBody>
          <a:bodyPr/>
          <a:lstStyle>
            <a:lvl1pPr>
              <a:defRPr/>
            </a:lvl1pPr>
          </a:lstStyle>
          <a:p>
            <a:pPr>
              <a:defRPr/>
            </a:pPr>
            <a:fld id="{0AD165D2-9CD4-4016-A68A-B22D0238B1AC}" type="datetimeFigureOut">
              <a:rPr lang="pl-PL"/>
              <a:pPr>
                <a:defRPr/>
              </a:pPr>
              <a:t>2026-06-24</a:t>
            </a:fld>
            <a:endParaRPr lang="pl-PL" dirty="0"/>
          </a:p>
        </p:txBody>
      </p:sp>
      <p:sp>
        <p:nvSpPr>
          <p:cNvPr id="5" name="Symbol zastępczy stopki 4">
            <a:extLst>
              <a:ext uri="{FF2B5EF4-FFF2-40B4-BE49-F238E27FC236}">
                <a16:creationId xmlns:a16="http://schemas.microsoft.com/office/drawing/2014/main" id="{3C606A3E-79F7-4120-B028-FF44E4366AC1}"/>
              </a:ext>
            </a:extLst>
          </p:cNvPr>
          <p:cNvSpPr>
            <a:spLocks noGrp="1"/>
          </p:cNvSpPr>
          <p:nvPr>
            <p:ph type="ftr" sz="quarter" idx="11"/>
          </p:nvPr>
        </p:nvSpPr>
        <p:spPr/>
        <p:txBody>
          <a:bodyPr/>
          <a:lstStyle>
            <a:lvl1pPr>
              <a:defRPr/>
            </a:lvl1pPr>
          </a:lstStyle>
          <a:p>
            <a:pPr>
              <a:defRPr/>
            </a:pPr>
            <a:endParaRPr lang="pl-PL"/>
          </a:p>
        </p:txBody>
      </p:sp>
      <p:sp>
        <p:nvSpPr>
          <p:cNvPr id="6" name="Symbol zastępczy numeru slajdu 5">
            <a:extLst>
              <a:ext uri="{FF2B5EF4-FFF2-40B4-BE49-F238E27FC236}">
                <a16:creationId xmlns:a16="http://schemas.microsoft.com/office/drawing/2014/main" id="{C1706703-0D5E-4868-BC02-37D7B6224154}"/>
              </a:ext>
            </a:extLst>
          </p:cNvPr>
          <p:cNvSpPr>
            <a:spLocks noGrp="1"/>
          </p:cNvSpPr>
          <p:nvPr>
            <p:ph type="sldNum" sz="quarter" idx="12"/>
          </p:nvPr>
        </p:nvSpPr>
        <p:spPr/>
        <p:txBody>
          <a:bodyPr/>
          <a:lstStyle>
            <a:lvl1pPr>
              <a:defRPr/>
            </a:lvl1pPr>
          </a:lstStyle>
          <a:p>
            <a:pPr>
              <a:defRPr/>
            </a:pPr>
            <a:fld id="{E96DB90F-4660-43CD-980A-8763A0331C54}" type="slidenum">
              <a:rPr lang="pl-PL" altLang="pl-PL"/>
              <a:pPr>
                <a:defRPr/>
              </a:pPr>
              <a:t>‹#›</a:t>
            </a:fld>
            <a:endParaRPr lang="pl-PL" altLang="pl-PL" dirty="0"/>
          </a:p>
        </p:txBody>
      </p:sp>
    </p:spTree>
    <p:extLst>
      <p:ext uri="{BB962C8B-B14F-4D97-AF65-F5344CB8AC3E}">
        <p14:creationId xmlns:p14="http://schemas.microsoft.com/office/powerpoint/2010/main" val="7402447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p>
        </p:txBody>
      </p:sp>
      <p:sp>
        <p:nvSpPr>
          <p:cNvPr id="4" name="Symbol zastępczy daty 3">
            <a:extLst>
              <a:ext uri="{FF2B5EF4-FFF2-40B4-BE49-F238E27FC236}">
                <a16:creationId xmlns:a16="http://schemas.microsoft.com/office/drawing/2014/main" id="{19E8D4A1-8CA3-4B43-A36F-8445408FEF9A}"/>
              </a:ext>
            </a:extLst>
          </p:cNvPr>
          <p:cNvSpPr>
            <a:spLocks noGrp="1"/>
          </p:cNvSpPr>
          <p:nvPr>
            <p:ph type="dt" sz="half" idx="10"/>
          </p:nvPr>
        </p:nvSpPr>
        <p:spPr/>
        <p:txBody>
          <a:bodyPr/>
          <a:lstStyle>
            <a:lvl1pPr>
              <a:defRPr/>
            </a:lvl1pPr>
          </a:lstStyle>
          <a:p>
            <a:pPr>
              <a:defRPr/>
            </a:pPr>
            <a:fld id="{D29DDB4A-C40C-4286-9A7D-ABEA3D625CBA}" type="datetimeFigureOut">
              <a:rPr lang="pl-PL"/>
              <a:pPr>
                <a:defRPr/>
              </a:pPr>
              <a:t>2026-06-24</a:t>
            </a:fld>
            <a:endParaRPr lang="pl-PL" dirty="0"/>
          </a:p>
        </p:txBody>
      </p:sp>
      <p:sp>
        <p:nvSpPr>
          <p:cNvPr id="5" name="Symbol zastępczy stopki 4">
            <a:extLst>
              <a:ext uri="{FF2B5EF4-FFF2-40B4-BE49-F238E27FC236}">
                <a16:creationId xmlns:a16="http://schemas.microsoft.com/office/drawing/2014/main" id="{2234917E-8063-4E9E-8961-2522B9032FE3}"/>
              </a:ext>
            </a:extLst>
          </p:cNvPr>
          <p:cNvSpPr>
            <a:spLocks noGrp="1"/>
          </p:cNvSpPr>
          <p:nvPr>
            <p:ph type="ftr" sz="quarter" idx="11"/>
          </p:nvPr>
        </p:nvSpPr>
        <p:spPr/>
        <p:txBody>
          <a:bodyPr/>
          <a:lstStyle>
            <a:lvl1pPr>
              <a:defRPr/>
            </a:lvl1pPr>
          </a:lstStyle>
          <a:p>
            <a:pPr>
              <a:defRPr/>
            </a:pPr>
            <a:endParaRPr lang="pl-PL"/>
          </a:p>
        </p:txBody>
      </p:sp>
      <p:sp>
        <p:nvSpPr>
          <p:cNvPr id="6" name="Symbol zastępczy numeru slajdu 5">
            <a:extLst>
              <a:ext uri="{FF2B5EF4-FFF2-40B4-BE49-F238E27FC236}">
                <a16:creationId xmlns:a16="http://schemas.microsoft.com/office/drawing/2014/main" id="{3E55AFE6-6353-4AD6-AA0F-3144C7361B98}"/>
              </a:ext>
            </a:extLst>
          </p:cNvPr>
          <p:cNvSpPr>
            <a:spLocks noGrp="1"/>
          </p:cNvSpPr>
          <p:nvPr>
            <p:ph type="sldNum" sz="quarter" idx="12"/>
          </p:nvPr>
        </p:nvSpPr>
        <p:spPr/>
        <p:txBody>
          <a:bodyPr/>
          <a:lstStyle>
            <a:lvl1pPr>
              <a:defRPr/>
            </a:lvl1pPr>
          </a:lstStyle>
          <a:p>
            <a:pPr>
              <a:defRPr/>
            </a:pPr>
            <a:fld id="{17F032C4-525C-431B-9242-DD44102BC73D}" type="slidenum">
              <a:rPr lang="pl-PL" altLang="pl-PL"/>
              <a:pPr>
                <a:defRPr/>
              </a:pPr>
              <a:t>‹#›</a:t>
            </a:fld>
            <a:endParaRPr lang="pl-PL" altLang="pl-PL" dirty="0"/>
          </a:p>
        </p:txBody>
      </p:sp>
    </p:spTree>
    <p:extLst>
      <p:ext uri="{BB962C8B-B14F-4D97-AF65-F5344CB8AC3E}">
        <p14:creationId xmlns:p14="http://schemas.microsoft.com/office/powerpoint/2010/main" val="18768689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41466CA8-8C97-49D7-A97C-A340F36E060F}"/>
              </a:ext>
            </a:extLst>
          </p:cNvPr>
          <p:cNvSpPr>
            <a:spLocks noGrp="1"/>
          </p:cNvSpPr>
          <p:nvPr>
            <p:ph type="dt" sz="half" idx="10"/>
          </p:nvPr>
        </p:nvSpPr>
        <p:spPr/>
        <p:txBody>
          <a:bodyPr/>
          <a:lstStyle>
            <a:lvl1pPr>
              <a:defRPr/>
            </a:lvl1pPr>
          </a:lstStyle>
          <a:p>
            <a:pPr>
              <a:defRPr/>
            </a:pPr>
            <a:fld id="{9E1AF954-3843-4164-83CF-260BF61FBDDF}" type="datetimeFigureOut">
              <a:rPr lang="pl-PL"/>
              <a:pPr>
                <a:defRPr/>
              </a:pPr>
              <a:t>2026-06-24</a:t>
            </a:fld>
            <a:endParaRPr lang="pl-PL" dirty="0"/>
          </a:p>
        </p:txBody>
      </p:sp>
      <p:sp>
        <p:nvSpPr>
          <p:cNvPr id="5" name="Symbol zastępczy stopki 4">
            <a:extLst>
              <a:ext uri="{FF2B5EF4-FFF2-40B4-BE49-F238E27FC236}">
                <a16:creationId xmlns:a16="http://schemas.microsoft.com/office/drawing/2014/main" id="{8C91B118-6694-43AE-9C86-2AB002AEB425}"/>
              </a:ext>
            </a:extLst>
          </p:cNvPr>
          <p:cNvSpPr>
            <a:spLocks noGrp="1"/>
          </p:cNvSpPr>
          <p:nvPr>
            <p:ph type="ftr" sz="quarter" idx="11"/>
          </p:nvPr>
        </p:nvSpPr>
        <p:spPr/>
        <p:txBody>
          <a:bodyPr/>
          <a:lstStyle>
            <a:lvl1pPr>
              <a:defRPr/>
            </a:lvl1pPr>
          </a:lstStyle>
          <a:p>
            <a:pPr>
              <a:defRPr/>
            </a:pPr>
            <a:endParaRPr lang="pl-PL"/>
          </a:p>
        </p:txBody>
      </p:sp>
      <p:sp>
        <p:nvSpPr>
          <p:cNvPr id="6" name="Symbol zastępczy numeru slajdu 5">
            <a:extLst>
              <a:ext uri="{FF2B5EF4-FFF2-40B4-BE49-F238E27FC236}">
                <a16:creationId xmlns:a16="http://schemas.microsoft.com/office/drawing/2014/main" id="{BB394069-B1C6-45F0-8171-26F1F1B5538D}"/>
              </a:ext>
            </a:extLst>
          </p:cNvPr>
          <p:cNvSpPr>
            <a:spLocks noGrp="1"/>
          </p:cNvSpPr>
          <p:nvPr>
            <p:ph type="sldNum" sz="quarter" idx="12"/>
          </p:nvPr>
        </p:nvSpPr>
        <p:spPr/>
        <p:txBody>
          <a:bodyPr/>
          <a:lstStyle>
            <a:lvl1pPr>
              <a:defRPr/>
            </a:lvl1pPr>
          </a:lstStyle>
          <a:p>
            <a:pPr>
              <a:defRPr/>
            </a:pPr>
            <a:fld id="{908A9092-AAF0-4179-967C-2291BEAF5CDC}" type="slidenum">
              <a:rPr lang="pl-PL" altLang="pl-PL"/>
              <a:pPr>
                <a:defRPr/>
              </a:pPr>
              <a:t>‹#›</a:t>
            </a:fld>
            <a:endParaRPr lang="pl-PL" altLang="pl-PL" dirty="0"/>
          </a:p>
        </p:txBody>
      </p:sp>
    </p:spTree>
    <p:extLst>
      <p:ext uri="{BB962C8B-B14F-4D97-AF65-F5344CB8AC3E}">
        <p14:creationId xmlns:p14="http://schemas.microsoft.com/office/powerpoint/2010/main" val="3238286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EA87E2D6-E77C-4BF7-B506-7244B7E90E68}"/>
              </a:ext>
            </a:extLst>
          </p:cNvPr>
          <p:cNvSpPr>
            <a:spLocks noGrp="1"/>
          </p:cNvSpPr>
          <p:nvPr>
            <p:ph type="dt" sz="half" idx="10"/>
          </p:nvPr>
        </p:nvSpPr>
        <p:spPr/>
        <p:txBody>
          <a:bodyPr/>
          <a:lstStyle>
            <a:lvl1pPr>
              <a:defRPr/>
            </a:lvl1pPr>
          </a:lstStyle>
          <a:p>
            <a:pPr>
              <a:defRPr/>
            </a:pPr>
            <a:fld id="{115DBB13-1323-43F8-B25C-CD7A57CAA49D}" type="datetimeFigureOut">
              <a:rPr lang="pl-PL"/>
              <a:pPr>
                <a:defRPr/>
              </a:pPr>
              <a:t>2026-06-24</a:t>
            </a:fld>
            <a:endParaRPr lang="pl-PL" dirty="0"/>
          </a:p>
        </p:txBody>
      </p:sp>
      <p:sp>
        <p:nvSpPr>
          <p:cNvPr id="5" name="Symbol zastępczy stopki 4">
            <a:extLst>
              <a:ext uri="{FF2B5EF4-FFF2-40B4-BE49-F238E27FC236}">
                <a16:creationId xmlns:a16="http://schemas.microsoft.com/office/drawing/2014/main" id="{F22A6D3B-96D2-4B47-AC1C-026B5BE6414F}"/>
              </a:ext>
            </a:extLst>
          </p:cNvPr>
          <p:cNvSpPr>
            <a:spLocks noGrp="1"/>
          </p:cNvSpPr>
          <p:nvPr>
            <p:ph type="ftr" sz="quarter" idx="11"/>
          </p:nvPr>
        </p:nvSpPr>
        <p:spPr/>
        <p:txBody>
          <a:bodyPr/>
          <a:lstStyle>
            <a:lvl1pPr>
              <a:defRPr/>
            </a:lvl1pPr>
          </a:lstStyle>
          <a:p>
            <a:pPr>
              <a:defRPr/>
            </a:pPr>
            <a:endParaRPr lang="pl-PL"/>
          </a:p>
        </p:txBody>
      </p:sp>
      <p:sp>
        <p:nvSpPr>
          <p:cNvPr id="6" name="Symbol zastępczy numeru slajdu 5">
            <a:extLst>
              <a:ext uri="{FF2B5EF4-FFF2-40B4-BE49-F238E27FC236}">
                <a16:creationId xmlns:a16="http://schemas.microsoft.com/office/drawing/2014/main" id="{315DDB48-F570-4481-8D88-78A400DA676A}"/>
              </a:ext>
            </a:extLst>
          </p:cNvPr>
          <p:cNvSpPr>
            <a:spLocks noGrp="1"/>
          </p:cNvSpPr>
          <p:nvPr>
            <p:ph type="sldNum" sz="quarter" idx="12"/>
          </p:nvPr>
        </p:nvSpPr>
        <p:spPr/>
        <p:txBody>
          <a:bodyPr/>
          <a:lstStyle>
            <a:lvl1pPr>
              <a:defRPr/>
            </a:lvl1pPr>
          </a:lstStyle>
          <a:p>
            <a:pPr>
              <a:defRPr/>
            </a:pPr>
            <a:fld id="{E5450AFA-EC09-4064-81F1-E73A79EA2F8C}" type="slidenum">
              <a:rPr lang="pl-PL" altLang="pl-PL"/>
              <a:pPr>
                <a:defRPr/>
              </a:pPr>
              <a:t>‹#›</a:t>
            </a:fld>
            <a:endParaRPr lang="pl-PL" altLang="pl-PL" dirty="0"/>
          </a:p>
        </p:txBody>
      </p:sp>
    </p:spTree>
    <p:extLst>
      <p:ext uri="{BB962C8B-B14F-4D97-AF65-F5344CB8AC3E}">
        <p14:creationId xmlns:p14="http://schemas.microsoft.com/office/powerpoint/2010/main" val="11275264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3">
            <a:extLst>
              <a:ext uri="{FF2B5EF4-FFF2-40B4-BE49-F238E27FC236}">
                <a16:creationId xmlns:a16="http://schemas.microsoft.com/office/drawing/2014/main" id="{E79E227E-50A8-4EA3-B872-2571F840EE6C}"/>
              </a:ext>
            </a:extLst>
          </p:cNvPr>
          <p:cNvSpPr>
            <a:spLocks noGrp="1"/>
          </p:cNvSpPr>
          <p:nvPr>
            <p:ph type="dt" sz="half" idx="10"/>
          </p:nvPr>
        </p:nvSpPr>
        <p:spPr/>
        <p:txBody>
          <a:bodyPr/>
          <a:lstStyle>
            <a:lvl1pPr>
              <a:defRPr/>
            </a:lvl1pPr>
          </a:lstStyle>
          <a:p>
            <a:pPr>
              <a:defRPr/>
            </a:pPr>
            <a:fld id="{D422CC05-A723-489D-8199-2A784ABF7C88}" type="datetimeFigureOut">
              <a:rPr lang="pl-PL"/>
              <a:pPr>
                <a:defRPr/>
              </a:pPr>
              <a:t>2026-06-24</a:t>
            </a:fld>
            <a:endParaRPr lang="pl-PL" dirty="0"/>
          </a:p>
        </p:txBody>
      </p:sp>
      <p:sp>
        <p:nvSpPr>
          <p:cNvPr id="6" name="Symbol zastępczy stopki 4">
            <a:extLst>
              <a:ext uri="{FF2B5EF4-FFF2-40B4-BE49-F238E27FC236}">
                <a16:creationId xmlns:a16="http://schemas.microsoft.com/office/drawing/2014/main" id="{003EDED6-54AF-4008-B984-EB4AB8BF74EA}"/>
              </a:ext>
            </a:extLst>
          </p:cNvPr>
          <p:cNvSpPr>
            <a:spLocks noGrp="1"/>
          </p:cNvSpPr>
          <p:nvPr>
            <p:ph type="ftr" sz="quarter" idx="11"/>
          </p:nvPr>
        </p:nvSpPr>
        <p:spPr/>
        <p:txBody>
          <a:bodyPr/>
          <a:lstStyle>
            <a:lvl1pPr>
              <a:defRPr/>
            </a:lvl1pPr>
          </a:lstStyle>
          <a:p>
            <a:pPr>
              <a:defRPr/>
            </a:pPr>
            <a:endParaRPr lang="pl-PL"/>
          </a:p>
        </p:txBody>
      </p:sp>
      <p:sp>
        <p:nvSpPr>
          <p:cNvPr id="7" name="Symbol zastępczy numeru slajdu 5">
            <a:extLst>
              <a:ext uri="{FF2B5EF4-FFF2-40B4-BE49-F238E27FC236}">
                <a16:creationId xmlns:a16="http://schemas.microsoft.com/office/drawing/2014/main" id="{63E28F43-2629-456C-8662-01E36C5838FC}"/>
              </a:ext>
            </a:extLst>
          </p:cNvPr>
          <p:cNvSpPr>
            <a:spLocks noGrp="1"/>
          </p:cNvSpPr>
          <p:nvPr>
            <p:ph type="sldNum" sz="quarter" idx="12"/>
          </p:nvPr>
        </p:nvSpPr>
        <p:spPr/>
        <p:txBody>
          <a:bodyPr/>
          <a:lstStyle>
            <a:lvl1pPr>
              <a:defRPr/>
            </a:lvl1pPr>
          </a:lstStyle>
          <a:p>
            <a:pPr>
              <a:defRPr/>
            </a:pPr>
            <a:fld id="{6210B03A-570F-4A48-BEDC-C99709E8F8A8}" type="slidenum">
              <a:rPr lang="pl-PL" altLang="pl-PL"/>
              <a:pPr>
                <a:defRPr/>
              </a:pPr>
              <a:t>‹#›</a:t>
            </a:fld>
            <a:endParaRPr lang="pl-PL" altLang="pl-PL" dirty="0"/>
          </a:p>
        </p:txBody>
      </p:sp>
    </p:spTree>
    <p:extLst>
      <p:ext uri="{BB962C8B-B14F-4D97-AF65-F5344CB8AC3E}">
        <p14:creationId xmlns:p14="http://schemas.microsoft.com/office/powerpoint/2010/main" val="7225788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3">
            <a:extLst>
              <a:ext uri="{FF2B5EF4-FFF2-40B4-BE49-F238E27FC236}">
                <a16:creationId xmlns:a16="http://schemas.microsoft.com/office/drawing/2014/main" id="{71EFDF9F-1AC7-435C-A074-48877D9A88C1}"/>
              </a:ext>
            </a:extLst>
          </p:cNvPr>
          <p:cNvSpPr>
            <a:spLocks noGrp="1"/>
          </p:cNvSpPr>
          <p:nvPr>
            <p:ph type="dt" sz="half" idx="10"/>
          </p:nvPr>
        </p:nvSpPr>
        <p:spPr/>
        <p:txBody>
          <a:bodyPr/>
          <a:lstStyle>
            <a:lvl1pPr>
              <a:defRPr/>
            </a:lvl1pPr>
          </a:lstStyle>
          <a:p>
            <a:pPr>
              <a:defRPr/>
            </a:pPr>
            <a:fld id="{5528DA28-FA4F-4196-A3D3-9B0938DBC6D6}" type="datetimeFigureOut">
              <a:rPr lang="pl-PL"/>
              <a:pPr>
                <a:defRPr/>
              </a:pPr>
              <a:t>2026-06-24</a:t>
            </a:fld>
            <a:endParaRPr lang="pl-PL" dirty="0"/>
          </a:p>
        </p:txBody>
      </p:sp>
      <p:sp>
        <p:nvSpPr>
          <p:cNvPr id="8" name="Symbol zastępczy stopki 4">
            <a:extLst>
              <a:ext uri="{FF2B5EF4-FFF2-40B4-BE49-F238E27FC236}">
                <a16:creationId xmlns:a16="http://schemas.microsoft.com/office/drawing/2014/main" id="{4989BAE4-B92A-42A5-B7CF-A6D9A7FA1106}"/>
              </a:ext>
            </a:extLst>
          </p:cNvPr>
          <p:cNvSpPr>
            <a:spLocks noGrp="1"/>
          </p:cNvSpPr>
          <p:nvPr>
            <p:ph type="ftr" sz="quarter" idx="11"/>
          </p:nvPr>
        </p:nvSpPr>
        <p:spPr/>
        <p:txBody>
          <a:bodyPr/>
          <a:lstStyle>
            <a:lvl1pPr>
              <a:defRPr/>
            </a:lvl1pPr>
          </a:lstStyle>
          <a:p>
            <a:pPr>
              <a:defRPr/>
            </a:pPr>
            <a:endParaRPr lang="pl-PL"/>
          </a:p>
        </p:txBody>
      </p:sp>
      <p:sp>
        <p:nvSpPr>
          <p:cNvPr id="9" name="Symbol zastępczy numeru slajdu 5">
            <a:extLst>
              <a:ext uri="{FF2B5EF4-FFF2-40B4-BE49-F238E27FC236}">
                <a16:creationId xmlns:a16="http://schemas.microsoft.com/office/drawing/2014/main" id="{79225B41-D652-45F7-AAEB-8958C1C2B777}"/>
              </a:ext>
            </a:extLst>
          </p:cNvPr>
          <p:cNvSpPr>
            <a:spLocks noGrp="1"/>
          </p:cNvSpPr>
          <p:nvPr>
            <p:ph type="sldNum" sz="quarter" idx="12"/>
          </p:nvPr>
        </p:nvSpPr>
        <p:spPr/>
        <p:txBody>
          <a:bodyPr/>
          <a:lstStyle>
            <a:lvl1pPr>
              <a:defRPr/>
            </a:lvl1pPr>
          </a:lstStyle>
          <a:p>
            <a:pPr>
              <a:defRPr/>
            </a:pPr>
            <a:fld id="{5B6B22C7-677A-48FA-AA66-08894B2E9FD3}" type="slidenum">
              <a:rPr lang="pl-PL" altLang="pl-PL"/>
              <a:pPr>
                <a:defRPr/>
              </a:pPr>
              <a:t>‹#›</a:t>
            </a:fld>
            <a:endParaRPr lang="pl-PL" altLang="pl-PL" dirty="0"/>
          </a:p>
        </p:txBody>
      </p:sp>
    </p:spTree>
    <p:extLst>
      <p:ext uri="{BB962C8B-B14F-4D97-AF65-F5344CB8AC3E}">
        <p14:creationId xmlns:p14="http://schemas.microsoft.com/office/powerpoint/2010/main" val="6902649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3">
            <a:extLst>
              <a:ext uri="{FF2B5EF4-FFF2-40B4-BE49-F238E27FC236}">
                <a16:creationId xmlns:a16="http://schemas.microsoft.com/office/drawing/2014/main" id="{C219B757-913C-453B-931B-58E4565C3248}"/>
              </a:ext>
            </a:extLst>
          </p:cNvPr>
          <p:cNvSpPr>
            <a:spLocks noGrp="1"/>
          </p:cNvSpPr>
          <p:nvPr>
            <p:ph type="dt" sz="half" idx="10"/>
          </p:nvPr>
        </p:nvSpPr>
        <p:spPr/>
        <p:txBody>
          <a:bodyPr/>
          <a:lstStyle>
            <a:lvl1pPr>
              <a:defRPr/>
            </a:lvl1pPr>
          </a:lstStyle>
          <a:p>
            <a:pPr>
              <a:defRPr/>
            </a:pPr>
            <a:fld id="{02C45808-D8A0-4630-A37A-3F135297FD0A}" type="datetimeFigureOut">
              <a:rPr lang="pl-PL"/>
              <a:pPr>
                <a:defRPr/>
              </a:pPr>
              <a:t>2026-06-24</a:t>
            </a:fld>
            <a:endParaRPr lang="pl-PL" dirty="0"/>
          </a:p>
        </p:txBody>
      </p:sp>
      <p:sp>
        <p:nvSpPr>
          <p:cNvPr id="4" name="Symbol zastępczy stopki 4">
            <a:extLst>
              <a:ext uri="{FF2B5EF4-FFF2-40B4-BE49-F238E27FC236}">
                <a16:creationId xmlns:a16="http://schemas.microsoft.com/office/drawing/2014/main" id="{7BF64627-4AC1-4439-920B-413FDE197319}"/>
              </a:ext>
            </a:extLst>
          </p:cNvPr>
          <p:cNvSpPr>
            <a:spLocks noGrp="1"/>
          </p:cNvSpPr>
          <p:nvPr>
            <p:ph type="ftr" sz="quarter" idx="11"/>
          </p:nvPr>
        </p:nvSpPr>
        <p:spPr/>
        <p:txBody>
          <a:bodyPr/>
          <a:lstStyle>
            <a:lvl1pPr>
              <a:defRPr/>
            </a:lvl1pPr>
          </a:lstStyle>
          <a:p>
            <a:pPr>
              <a:defRPr/>
            </a:pPr>
            <a:endParaRPr lang="pl-PL"/>
          </a:p>
        </p:txBody>
      </p:sp>
      <p:sp>
        <p:nvSpPr>
          <p:cNvPr id="5" name="Symbol zastępczy numeru slajdu 5">
            <a:extLst>
              <a:ext uri="{FF2B5EF4-FFF2-40B4-BE49-F238E27FC236}">
                <a16:creationId xmlns:a16="http://schemas.microsoft.com/office/drawing/2014/main" id="{B96A1036-59A1-4779-B8F5-AFF53CBC534F}"/>
              </a:ext>
            </a:extLst>
          </p:cNvPr>
          <p:cNvSpPr>
            <a:spLocks noGrp="1"/>
          </p:cNvSpPr>
          <p:nvPr>
            <p:ph type="sldNum" sz="quarter" idx="12"/>
          </p:nvPr>
        </p:nvSpPr>
        <p:spPr/>
        <p:txBody>
          <a:bodyPr/>
          <a:lstStyle>
            <a:lvl1pPr>
              <a:defRPr/>
            </a:lvl1pPr>
          </a:lstStyle>
          <a:p>
            <a:pPr>
              <a:defRPr/>
            </a:pPr>
            <a:fld id="{3B0E4411-CAE9-4E45-857D-41CB5B4FF868}" type="slidenum">
              <a:rPr lang="pl-PL" altLang="pl-PL"/>
              <a:pPr>
                <a:defRPr/>
              </a:pPr>
              <a:t>‹#›</a:t>
            </a:fld>
            <a:endParaRPr lang="pl-PL" altLang="pl-PL" dirty="0"/>
          </a:p>
        </p:txBody>
      </p:sp>
    </p:spTree>
    <p:extLst>
      <p:ext uri="{BB962C8B-B14F-4D97-AF65-F5344CB8AC3E}">
        <p14:creationId xmlns:p14="http://schemas.microsoft.com/office/powerpoint/2010/main" val="7775552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3">
            <a:extLst>
              <a:ext uri="{FF2B5EF4-FFF2-40B4-BE49-F238E27FC236}">
                <a16:creationId xmlns:a16="http://schemas.microsoft.com/office/drawing/2014/main" id="{5DEDC041-A768-4C54-A66D-67076FC02473}"/>
              </a:ext>
            </a:extLst>
          </p:cNvPr>
          <p:cNvSpPr>
            <a:spLocks noGrp="1"/>
          </p:cNvSpPr>
          <p:nvPr>
            <p:ph type="dt" sz="half" idx="10"/>
          </p:nvPr>
        </p:nvSpPr>
        <p:spPr/>
        <p:txBody>
          <a:bodyPr/>
          <a:lstStyle>
            <a:lvl1pPr>
              <a:defRPr/>
            </a:lvl1pPr>
          </a:lstStyle>
          <a:p>
            <a:pPr>
              <a:defRPr/>
            </a:pPr>
            <a:fld id="{9C4BDBF1-DB15-48AE-AB5D-EE190B7A4F21}" type="datetimeFigureOut">
              <a:rPr lang="pl-PL"/>
              <a:pPr>
                <a:defRPr/>
              </a:pPr>
              <a:t>2026-06-24</a:t>
            </a:fld>
            <a:endParaRPr lang="pl-PL" dirty="0"/>
          </a:p>
        </p:txBody>
      </p:sp>
      <p:sp>
        <p:nvSpPr>
          <p:cNvPr id="3" name="Symbol zastępczy stopki 4">
            <a:extLst>
              <a:ext uri="{FF2B5EF4-FFF2-40B4-BE49-F238E27FC236}">
                <a16:creationId xmlns:a16="http://schemas.microsoft.com/office/drawing/2014/main" id="{E5AECC77-35BE-4998-BB98-4AC11767123B}"/>
              </a:ext>
            </a:extLst>
          </p:cNvPr>
          <p:cNvSpPr>
            <a:spLocks noGrp="1"/>
          </p:cNvSpPr>
          <p:nvPr>
            <p:ph type="ftr" sz="quarter" idx="11"/>
          </p:nvPr>
        </p:nvSpPr>
        <p:spPr/>
        <p:txBody>
          <a:bodyPr/>
          <a:lstStyle>
            <a:lvl1pPr>
              <a:defRPr/>
            </a:lvl1pPr>
          </a:lstStyle>
          <a:p>
            <a:pPr>
              <a:defRPr/>
            </a:pPr>
            <a:endParaRPr lang="pl-PL"/>
          </a:p>
        </p:txBody>
      </p:sp>
      <p:sp>
        <p:nvSpPr>
          <p:cNvPr id="4" name="Symbol zastępczy numeru slajdu 5">
            <a:extLst>
              <a:ext uri="{FF2B5EF4-FFF2-40B4-BE49-F238E27FC236}">
                <a16:creationId xmlns:a16="http://schemas.microsoft.com/office/drawing/2014/main" id="{655A1B22-7FF8-4A91-A508-BF705D0209FD}"/>
              </a:ext>
            </a:extLst>
          </p:cNvPr>
          <p:cNvSpPr>
            <a:spLocks noGrp="1"/>
          </p:cNvSpPr>
          <p:nvPr>
            <p:ph type="sldNum" sz="quarter" idx="12"/>
          </p:nvPr>
        </p:nvSpPr>
        <p:spPr/>
        <p:txBody>
          <a:bodyPr/>
          <a:lstStyle>
            <a:lvl1pPr>
              <a:defRPr/>
            </a:lvl1pPr>
          </a:lstStyle>
          <a:p>
            <a:pPr>
              <a:defRPr/>
            </a:pPr>
            <a:fld id="{7F97BD21-13EC-49C7-A174-976D120987E7}" type="slidenum">
              <a:rPr lang="pl-PL" altLang="pl-PL"/>
              <a:pPr>
                <a:defRPr/>
              </a:pPr>
              <a:t>‹#›</a:t>
            </a:fld>
            <a:endParaRPr lang="pl-PL" altLang="pl-PL" dirty="0"/>
          </a:p>
        </p:txBody>
      </p:sp>
    </p:spTree>
    <p:extLst>
      <p:ext uri="{BB962C8B-B14F-4D97-AF65-F5344CB8AC3E}">
        <p14:creationId xmlns:p14="http://schemas.microsoft.com/office/powerpoint/2010/main" val="1202090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DE82A927-0D74-46CA-8F00-6720F626BF3F}"/>
              </a:ext>
            </a:extLst>
          </p:cNvPr>
          <p:cNvSpPr>
            <a:spLocks noGrp="1"/>
          </p:cNvSpPr>
          <p:nvPr>
            <p:ph type="dt" sz="half" idx="10"/>
          </p:nvPr>
        </p:nvSpPr>
        <p:spPr/>
        <p:txBody>
          <a:bodyPr/>
          <a:lstStyle>
            <a:lvl1pPr>
              <a:defRPr/>
            </a:lvl1pPr>
          </a:lstStyle>
          <a:p>
            <a:pPr>
              <a:defRPr/>
            </a:pPr>
            <a:fld id="{ED2F9A6B-37B6-47C7-BA1D-B13948C67E77}" type="datetimeFigureOut">
              <a:rPr lang="pl-PL"/>
              <a:pPr>
                <a:defRPr/>
              </a:pPr>
              <a:t>2026-06-24</a:t>
            </a:fld>
            <a:endParaRPr lang="pl-PL" dirty="0"/>
          </a:p>
        </p:txBody>
      </p:sp>
      <p:sp>
        <p:nvSpPr>
          <p:cNvPr id="5" name="Symbol zastępczy stopki 4">
            <a:extLst>
              <a:ext uri="{FF2B5EF4-FFF2-40B4-BE49-F238E27FC236}">
                <a16:creationId xmlns:a16="http://schemas.microsoft.com/office/drawing/2014/main" id="{88615E2A-574D-48DC-936A-0220C1B08315}"/>
              </a:ext>
            </a:extLst>
          </p:cNvPr>
          <p:cNvSpPr>
            <a:spLocks noGrp="1"/>
          </p:cNvSpPr>
          <p:nvPr>
            <p:ph type="ftr" sz="quarter" idx="11"/>
          </p:nvPr>
        </p:nvSpPr>
        <p:spPr/>
        <p:txBody>
          <a:bodyPr/>
          <a:lstStyle>
            <a:lvl1pPr>
              <a:defRPr/>
            </a:lvl1pPr>
          </a:lstStyle>
          <a:p>
            <a:pPr>
              <a:defRPr/>
            </a:pPr>
            <a:endParaRPr lang="pl-PL"/>
          </a:p>
        </p:txBody>
      </p:sp>
      <p:sp>
        <p:nvSpPr>
          <p:cNvPr id="6" name="Symbol zastępczy numeru slajdu 5">
            <a:extLst>
              <a:ext uri="{FF2B5EF4-FFF2-40B4-BE49-F238E27FC236}">
                <a16:creationId xmlns:a16="http://schemas.microsoft.com/office/drawing/2014/main" id="{DF65D861-34FC-4744-990F-1B3B7C1EDD27}"/>
              </a:ext>
            </a:extLst>
          </p:cNvPr>
          <p:cNvSpPr>
            <a:spLocks noGrp="1"/>
          </p:cNvSpPr>
          <p:nvPr>
            <p:ph type="sldNum" sz="quarter" idx="12"/>
          </p:nvPr>
        </p:nvSpPr>
        <p:spPr/>
        <p:txBody>
          <a:bodyPr/>
          <a:lstStyle>
            <a:lvl1pPr>
              <a:defRPr/>
            </a:lvl1pPr>
          </a:lstStyle>
          <a:p>
            <a:pPr>
              <a:defRPr/>
            </a:pPr>
            <a:fld id="{FDE5C4B7-AD2A-4C99-AD7B-1E79140DFE82}" type="slidenum">
              <a:rPr lang="pl-PL" altLang="pl-PL"/>
              <a:pPr>
                <a:defRPr/>
              </a:pPr>
              <a:t>‹#›</a:t>
            </a:fld>
            <a:endParaRPr lang="pl-PL" altLang="pl-PL" dirty="0"/>
          </a:p>
        </p:txBody>
      </p:sp>
    </p:spTree>
    <p:extLst>
      <p:ext uri="{BB962C8B-B14F-4D97-AF65-F5344CB8AC3E}">
        <p14:creationId xmlns:p14="http://schemas.microsoft.com/office/powerpoint/2010/main" val="22362512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3">
            <a:extLst>
              <a:ext uri="{FF2B5EF4-FFF2-40B4-BE49-F238E27FC236}">
                <a16:creationId xmlns:a16="http://schemas.microsoft.com/office/drawing/2014/main" id="{8079C939-08B6-406D-8D67-A1883A5C8E46}"/>
              </a:ext>
            </a:extLst>
          </p:cNvPr>
          <p:cNvSpPr>
            <a:spLocks noGrp="1"/>
          </p:cNvSpPr>
          <p:nvPr>
            <p:ph type="dt" sz="half" idx="10"/>
          </p:nvPr>
        </p:nvSpPr>
        <p:spPr/>
        <p:txBody>
          <a:bodyPr/>
          <a:lstStyle>
            <a:lvl1pPr>
              <a:defRPr/>
            </a:lvl1pPr>
          </a:lstStyle>
          <a:p>
            <a:pPr>
              <a:defRPr/>
            </a:pPr>
            <a:fld id="{94067E67-5DF5-4672-9B8C-3CF020328F6F}" type="datetimeFigureOut">
              <a:rPr lang="pl-PL"/>
              <a:pPr>
                <a:defRPr/>
              </a:pPr>
              <a:t>2026-06-24</a:t>
            </a:fld>
            <a:endParaRPr lang="pl-PL" dirty="0"/>
          </a:p>
        </p:txBody>
      </p:sp>
      <p:sp>
        <p:nvSpPr>
          <p:cNvPr id="6" name="Symbol zastępczy stopki 4">
            <a:extLst>
              <a:ext uri="{FF2B5EF4-FFF2-40B4-BE49-F238E27FC236}">
                <a16:creationId xmlns:a16="http://schemas.microsoft.com/office/drawing/2014/main" id="{63671744-BC06-4CCA-9E43-856AEA5C167B}"/>
              </a:ext>
            </a:extLst>
          </p:cNvPr>
          <p:cNvSpPr>
            <a:spLocks noGrp="1"/>
          </p:cNvSpPr>
          <p:nvPr>
            <p:ph type="ftr" sz="quarter" idx="11"/>
          </p:nvPr>
        </p:nvSpPr>
        <p:spPr/>
        <p:txBody>
          <a:bodyPr/>
          <a:lstStyle>
            <a:lvl1pPr>
              <a:defRPr/>
            </a:lvl1pPr>
          </a:lstStyle>
          <a:p>
            <a:pPr>
              <a:defRPr/>
            </a:pPr>
            <a:endParaRPr lang="pl-PL"/>
          </a:p>
        </p:txBody>
      </p:sp>
      <p:sp>
        <p:nvSpPr>
          <p:cNvPr id="7" name="Symbol zastępczy numeru slajdu 5">
            <a:extLst>
              <a:ext uri="{FF2B5EF4-FFF2-40B4-BE49-F238E27FC236}">
                <a16:creationId xmlns:a16="http://schemas.microsoft.com/office/drawing/2014/main" id="{C5853534-8CDD-4B44-AFE7-9E2140AE8966}"/>
              </a:ext>
            </a:extLst>
          </p:cNvPr>
          <p:cNvSpPr>
            <a:spLocks noGrp="1"/>
          </p:cNvSpPr>
          <p:nvPr>
            <p:ph type="sldNum" sz="quarter" idx="12"/>
          </p:nvPr>
        </p:nvSpPr>
        <p:spPr/>
        <p:txBody>
          <a:bodyPr/>
          <a:lstStyle>
            <a:lvl1pPr>
              <a:defRPr/>
            </a:lvl1pPr>
          </a:lstStyle>
          <a:p>
            <a:pPr>
              <a:defRPr/>
            </a:pPr>
            <a:fld id="{ABA51A1F-3388-4C8D-938A-B6A6D0E7E5AF}" type="slidenum">
              <a:rPr lang="pl-PL" altLang="pl-PL"/>
              <a:pPr>
                <a:defRPr/>
              </a:pPr>
              <a:t>‹#›</a:t>
            </a:fld>
            <a:endParaRPr lang="pl-PL" altLang="pl-PL" dirty="0"/>
          </a:p>
        </p:txBody>
      </p:sp>
    </p:spTree>
    <p:extLst>
      <p:ext uri="{BB962C8B-B14F-4D97-AF65-F5344CB8AC3E}">
        <p14:creationId xmlns:p14="http://schemas.microsoft.com/office/powerpoint/2010/main" val="34307268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dirty="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3">
            <a:extLst>
              <a:ext uri="{FF2B5EF4-FFF2-40B4-BE49-F238E27FC236}">
                <a16:creationId xmlns:a16="http://schemas.microsoft.com/office/drawing/2014/main" id="{C7ADEB20-6494-408E-AC50-6740623522A3}"/>
              </a:ext>
            </a:extLst>
          </p:cNvPr>
          <p:cNvSpPr>
            <a:spLocks noGrp="1"/>
          </p:cNvSpPr>
          <p:nvPr>
            <p:ph type="dt" sz="half" idx="10"/>
          </p:nvPr>
        </p:nvSpPr>
        <p:spPr/>
        <p:txBody>
          <a:bodyPr/>
          <a:lstStyle>
            <a:lvl1pPr>
              <a:defRPr/>
            </a:lvl1pPr>
          </a:lstStyle>
          <a:p>
            <a:pPr>
              <a:defRPr/>
            </a:pPr>
            <a:fld id="{8164D9E3-6F53-4E80-99AA-27B090D3AD16}" type="datetimeFigureOut">
              <a:rPr lang="pl-PL"/>
              <a:pPr>
                <a:defRPr/>
              </a:pPr>
              <a:t>2026-06-24</a:t>
            </a:fld>
            <a:endParaRPr lang="pl-PL" dirty="0"/>
          </a:p>
        </p:txBody>
      </p:sp>
      <p:sp>
        <p:nvSpPr>
          <p:cNvPr id="6" name="Symbol zastępczy stopki 4">
            <a:extLst>
              <a:ext uri="{FF2B5EF4-FFF2-40B4-BE49-F238E27FC236}">
                <a16:creationId xmlns:a16="http://schemas.microsoft.com/office/drawing/2014/main" id="{0F032086-E482-4173-BAAF-6A1F81592FCA}"/>
              </a:ext>
            </a:extLst>
          </p:cNvPr>
          <p:cNvSpPr>
            <a:spLocks noGrp="1"/>
          </p:cNvSpPr>
          <p:nvPr>
            <p:ph type="ftr" sz="quarter" idx="11"/>
          </p:nvPr>
        </p:nvSpPr>
        <p:spPr/>
        <p:txBody>
          <a:bodyPr/>
          <a:lstStyle>
            <a:lvl1pPr>
              <a:defRPr/>
            </a:lvl1pPr>
          </a:lstStyle>
          <a:p>
            <a:pPr>
              <a:defRPr/>
            </a:pPr>
            <a:endParaRPr lang="pl-PL"/>
          </a:p>
        </p:txBody>
      </p:sp>
      <p:sp>
        <p:nvSpPr>
          <p:cNvPr id="7" name="Symbol zastępczy numeru slajdu 5">
            <a:extLst>
              <a:ext uri="{FF2B5EF4-FFF2-40B4-BE49-F238E27FC236}">
                <a16:creationId xmlns:a16="http://schemas.microsoft.com/office/drawing/2014/main" id="{DE86DD29-B6AD-4BE9-B9B8-DD3DA1F67D36}"/>
              </a:ext>
            </a:extLst>
          </p:cNvPr>
          <p:cNvSpPr>
            <a:spLocks noGrp="1"/>
          </p:cNvSpPr>
          <p:nvPr>
            <p:ph type="sldNum" sz="quarter" idx="12"/>
          </p:nvPr>
        </p:nvSpPr>
        <p:spPr/>
        <p:txBody>
          <a:bodyPr/>
          <a:lstStyle>
            <a:lvl1pPr>
              <a:defRPr/>
            </a:lvl1pPr>
          </a:lstStyle>
          <a:p>
            <a:pPr>
              <a:defRPr/>
            </a:pPr>
            <a:fld id="{289A0832-E3C2-4565-8F41-BF52AD0910F3}" type="slidenum">
              <a:rPr lang="pl-PL" altLang="pl-PL"/>
              <a:pPr>
                <a:defRPr/>
              </a:pPr>
              <a:t>‹#›</a:t>
            </a:fld>
            <a:endParaRPr lang="pl-PL" altLang="pl-PL" dirty="0"/>
          </a:p>
        </p:txBody>
      </p:sp>
    </p:spTree>
    <p:extLst>
      <p:ext uri="{BB962C8B-B14F-4D97-AF65-F5344CB8AC3E}">
        <p14:creationId xmlns:p14="http://schemas.microsoft.com/office/powerpoint/2010/main" val="20773579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233FF616-F787-4722-9C57-145DE3D8BDFA}"/>
              </a:ext>
            </a:extLst>
          </p:cNvPr>
          <p:cNvSpPr>
            <a:spLocks noGrp="1"/>
          </p:cNvSpPr>
          <p:nvPr>
            <p:ph type="dt" sz="half" idx="10"/>
          </p:nvPr>
        </p:nvSpPr>
        <p:spPr/>
        <p:txBody>
          <a:bodyPr/>
          <a:lstStyle>
            <a:lvl1pPr>
              <a:defRPr/>
            </a:lvl1pPr>
          </a:lstStyle>
          <a:p>
            <a:pPr>
              <a:defRPr/>
            </a:pPr>
            <a:fld id="{658D1FE9-2445-4437-8958-892CE8BC7FE3}" type="datetimeFigureOut">
              <a:rPr lang="pl-PL"/>
              <a:pPr>
                <a:defRPr/>
              </a:pPr>
              <a:t>2026-06-24</a:t>
            </a:fld>
            <a:endParaRPr lang="pl-PL" dirty="0"/>
          </a:p>
        </p:txBody>
      </p:sp>
      <p:sp>
        <p:nvSpPr>
          <p:cNvPr id="5" name="Symbol zastępczy stopki 4">
            <a:extLst>
              <a:ext uri="{FF2B5EF4-FFF2-40B4-BE49-F238E27FC236}">
                <a16:creationId xmlns:a16="http://schemas.microsoft.com/office/drawing/2014/main" id="{79553484-E0D9-46E1-9DBE-6783C5009266}"/>
              </a:ext>
            </a:extLst>
          </p:cNvPr>
          <p:cNvSpPr>
            <a:spLocks noGrp="1"/>
          </p:cNvSpPr>
          <p:nvPr>
            <p:ph type="ftr" sz="quarter" idx="11"/>
          </p:nvPr>
        </p:nvSpPr>
        <p:spPr/>
        <p:txBody>
          <a:bodyPr/>
          <a:lstStyle>
            <a:lvl1pPr>
              <a:defRPr/>
            </a:lvl1pPr>
          </a:lstStyle>
          <a:p>
            <a:pPr>
              <a:defRPr/>
            </a:pPr>
            <a:endParaRPr lang="pl-PL"/>
          </a:p>
        </p:txBody>
      </p:sp>
      <p:sp>
        <p:nvSpPr>
          <p:cNvPr id="6" name="Symbol zastępczy numeru slajdu 5">
            <a:extLst>
              <a:ext uri="{FF2B5EF4-FFF2-40B4-BE49-F238E27FC236}">
                <a16:creationId xmlns:a16="http://schemas.microsoft.com/office/drawing/2014/main" id="{C44141BE-4F87-4BE9-A076-C8840E604522}"/>
              </a:ext>
            </a:extLst>
          </p:cNvPr>
          <p:cNvSpPr>
            <a:spLocks noGrp="1"/>
          </p:cNvSpPr>
          <p:nvPr>
            <p:ph type="sldNum" sz="quarter" idx="12"/>
          </p:nvPr>
        </p:nvSpPr>
        <p:spPr/>
        <p:txBody>
          <a:bodyPr/>
          <a:lstStyle>
            <a:lvl1pPr>
              <a:defRPr/>
            </a:lvl1pPr>
          </a:lstStyle>
          <a:p>
            <a:pPr>
              <a:defRPr/>
            </a:pPr>
            <a:fld id="{81C7902A-D3BD-4881-B00B-FDCDA6D266C0}" type="slidenum">
              <a:rPr lang="pl-PL" altLang="pl-PL"/>
              <a:pPr>
                <a:defRPr/>
              </a:pPr>
              <a:t>‹#›</a:t>
            </a:fld>
            <a:endParaRPr lang="pl-PL" altLang="pl-PL" dirty="0"/>
          </a:p>
        </p:txBody>
      </p:sp>
    </p:spTree>
    <p:extLst>
      <p:ext uri="{BB962C8B-B14F-4D97-AF65-F5344CB8AC3E}">
        <p14:creationId xmlns:p14="http://schemas.microsoft.com/office/powerpoint/2010/main" val="4927664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BB467FDA-79C0-4D5F-8B72-4512D18707AF}"/>
              </a:ext>
            </a:extLst>
          </p:cNvPr>
          <p:cNvSpPr>
            <a:spLocks noGrp="1"/>
          </p:cNvSpPr>
          <p:nvPr>
            <p:ph type="dt" sz="half" idx="10"/>
          </p:nvPr>
        </p:nvSpPr>
        <p:spPr/>
        <p:txBody>
          <a:bodyPr/>
          <a:lstStyle>
            <a:lvl1pPr>
              <a:defRPr/>
            </a:lvl1pPr>
          </a:lstStyle>
          <a:p>
            <a:pPr>
              <a:defRPr/>
            </a:pPr>
            <a:fld id="{732BE4F3-29E6-4A11-B142-33EE9AF619AA}" type="datetimeFigureOut">
              <a:rPr lang="pl-PL"/>
              <a:pPr>
                <a:defRPr/>
              </a:pPr>
              <a:t>2026-06-24</a:t>
            </a:fld>
            <a:endParaRPr lang="pl-PL" dirty="0"/>
          </a:p>
        </p:txBody>
      </p:sp>
      <p:sp>
        <p:nvSpPr>
          <p:cNvPr id="5" name="Symbol zastępczy stopki 4">
            <a:extLst>
              <a:ext uri="{FF2B5EF4-FFF2-40B4-BE49-F238E27FC236}">
                <a16:creationId xmlns:a16="http://schemas.microsoft.com/office/drawing/2014/main" id="{BEB1A362-7CE8-488B-AC12-6BE10A2D60DD}"/>
              </a:ext>
            </a:extLst>
          </p:cNvPr>
          <p:cNvSpPr>
            <a:spLocks noGrp="1"/>
          </p:cNvSpPr>
          <p:nvPr>
            <p:ph type="ftr" sz="quarter" idx="11"/>
          </p:nvPr>
        </p:nvSpPr>
        <p:spPr/>
        <p:txBody>
          <a:bodyPr/>
          <a:lstStyle>
            <a:lvl1pPr>
              <a:defRPr/>
            </a:lvl1pPr>
          </a:lstStyle>
          <a:p>
            <a:pPr>
              <a:defRPr/>
            </a:pPr>
            <a:endParaRPr lang="pl-PL"/>
          </a:p>
        </p:txBody>
      </p:sp>
      <p:sp>
        <p:nvSpPr>
          <p:cNvPr id="6" name="Symbol zastępczy numeru slajdu 5">
            <a:extLst>
              <a:ext uri="{FF2B5EF4-FFF2-40B4-BE49-F238E27FC236}">
                <a16:creationId xmlns:a16="http://schemas.microsoft.com/office/drawing/2014/main" id="{6C1717FB-79C7-4C43-9640-7639F41B1C5E}"/>
              </a:ext>
            </a:extLst>
          </p:cNvPr>
          <p:cNvSpPr>
            <a:spLocks noGrp="1"/>
          </p:cNvSpPr>
          <p:nvPr>
            <p:ph type="sldNum" sz="quarter" idx="12"/>
          </p:nvPr>
        </p:nvSpPr>
        <p:spPr/>
        <p:txBody>
          <a:bodyPr/>
          <a:lstStyle>
            <a:lvl1pPr>
              <a:defRPr/>
            </a:lvl1pPr>
          </a:lstStyle>
          <a:p>
            <a:pPr>
              <a:defRPr/>
            </a:pPr>
            <a:fld id="{E0DE851E-99E5-4FEA-B2DA-A6723741E401}" type="slidenum">
              <a:rPr lang="pl-PL" altLang="pl-PL"/>
              <a:pPr>
                <a:defRPr/>
              </a:pPr>
              <a:t>‹#›</a:t>
            </a:fld>
            <a:endParaRPr lang="pl-PL" altLang="pl-PL" dirty="0"/>
          </a:p>
        </p:txBody>
      </p:sp>
    </p:spTree>
    <p:extLst>
      <p:ext uri="{BB962C8B-B14F-4D97-AF65-F5344CB8AC3E}">
        <p14:creationId xmlns:p14="http://schemas.microsoft.com/office/powerpoint/2010/main" val="39459782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p>
        </p:txBody>
      </p:sp>
      <p:sp>
        <p:nvSpPr>
          <p:cNvPr id="4" name="Symbol zastępczy daty 3">
            <a:extLst>
              <a:ext uri="{FF2B5EF4-FFF2-40B4-BE49-F238E27FC236}">
                <a16:creationId xmlns:a16="http://schemas.microsoft.com/office/drawing/2014/main" id="{A90DCF04-9FF8-41D8-BE5B-73DF9D3F46B7}"/>
              </a:ext>
            </a:extLst>
          </p:cNvPr>
          <p:cNvSpPr>
            <a:spLocks noGrp="1"/>
          </p:cNvSpPr>
          <p:nvPr>
            <p:ph type="dt" sz="half" idx="10"/>
          </p:nvPr>
        </p:nvSpPr>
        <p:spPr/>
        <p:txBody>
          <a:bodyPr/>
          <a:lstStyle>
            <a:lvl1pPr>
              <a:defRPr/>
            </a:lvl1pPr>
          </a:lstStyle>
          <a:p>
            <a:pPr>
              <a:defRPr/>
            </a:pPr>
            <a:fld id="{6C0D223E-AD52-46B2-A087-77B2D5AD8FD9}" type="datetimeFigureOut">
              <a:rPr lang="pl-PL"/>
              <a:pPr>
                <a:defRPr/>
              </a:pPr>
              <a:t>2026-06-24</a:t>
            </a:fld>
            <a:endParaRPr lang="pl-PL" dirty="0"/>
          </a:p>
        </p:txBody>
      </p:sp>
      <p:sp>
        <p:nvSpPr>
          <p:cNvPr id="5" name="Symbol zastępczy stopki 4">
            <a:extLst>
              <a:ext uri="{FF2B5EF4-FFF2-40B4-BE49-F238E27FC236}">
                <a16:creationId xmlns:a16="http://schemas.microsoft.com/office/drawing/2014/main" id="{2BF0EA88-AD89-4D70-AB8F-1A96E480B636}"/>
              </a:ext>
            </a:extLst>
          </p:cNvPr>
          <p:cNvSpPr>
            <a:spLocks noGrp="1"/>
          </p:cNvSpPr>
          <p:nvPr>
            <p:ph type="ftr" sz="quarter" idx="11"/>
          </p:nvPr>
        </p:nvSpPr>
        <p:spPr/>
        <p:txBody>
          <a:bodyPr/>
          <a:lstStyle>
            <a:lvl1pPr>
              <a:defRPr/>
            </a:lvl1pPr>
          </a:lstStyle>
          <a:p>
            <a:pPr>
              <a:defRPr/>
            </a:pPr>
            <a:endParaRPr lang="pl-PL"/>
          </a:p>
        </p:txBody>
      </p:sp>
      <p:sp>
        <p:nvSpPr>
          <p:cNvPr id="6" name="Symbol zastępczy numeru slajdu 5">
            <a:extLst>
              <a:ext uri="{FF2B5EF4-FFF2-40B4-BE49-F238E27FC236}">
                <a16:creationId xmlns:a16="http://schemas.microsoft.com/office/drawing/2014/main" id="{01738F4C-5967-4036-8E43-C7FEF763270F}"/>
              </a:ext>
            </a:extLst>
          </p:cNvPr>
          <p:cNvSpPr>
            <a:spLocks noGrp="1"/>
          </p:cNvSpPr>
          <p:nvPr>
            <p:ph type="sldNum" sz="quarter" idx="12"/>
          </p:nvPr>
        </p:nvSpPr>
        <p:spPr/>
        <p:txBody>
          <a:bodyPr/>
          <a:lstStyle>
            <a:lvl1pPr>
              <a:defRPr/>
            </a:lvl1pPr>
          </a:lstStyle>
          <a:p>
            <a:pPr>
              <a:defRPr/>
            </a:pPr>
            <a:fld id="{2A43D6C3-0235-4FB2-B1C3-48F5814C4DFB}" type="slidenum">
              <a:rPr lang="pl-PL" altLang="pl-PL"/>
              <a:pPr>
                <a:defRPr/>
              </a:pPr>
              <a:t>‹#›</a:t>
            </a:fld>
            <a:endParaRPr lang="pl-PL" altLang="pl-PL" dirty="0"/>
          </a:p>
        </p:txBody>
      </p:sp>
    </p:spTree>
    <p:extLst>
      <p:ext uri="{BB962C8B-B14F-4D97-AF65-F5344CB8AC3E}">
        <p14:creationId xmlns:p14="http://schemas.microsoft.com/office/powerpoint/2010/main" val="1229446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2914D6A7-DDB8-4CEB-A611-98C8D79553CC}"/>
              </a:ext>
            </a:extLst>
          </p:cNvPr>
          <p:cNvSpPr>
            <a:spLocks noGrp="1"/>
          </p:cNvSpPr>
          <p:nvPr>
            <p:ph type="dt" sz="half" idx="10"/>
          </p:nvPr>
        </p:nvSpPr>
        <p:spPr/>
        <p:txBody>
          <a:bodyPr/>
          <a:lstStyle>
            <a:lvl1pPr>
              <a:defRPr/>
            </a:lvl1pPr>
          </a:lstStyle>
          <a:p>
            <a:pPr>
              <a:defRPr/>
            </a:pPr>
            <a:fld id="{F40D78AD-E1C0-4878-A8A6-5C79FE425671}" type="datetimeFigureOut">
              <a:rPr lang="pl-PL"/>
              <a:pPr>
                <a:defRPr/>
              </a:pPr>
              <a:t>2026-06-24</a:t>
            </a:fld>
            <a:endParaRPr lang="pl-PL" dirty="0"/>
          </a:p>
        </p:txBody>
      </p:sp>
      <p:sp>
        <p:nvSpPr>
          <p:cNvPr id="5" name="Symbol zastępczy stopki 4">
            <a:extLst>
              <a:ext uri="{FF2B5EF4-FFF2-40B4-BE49-F238E27FC236}">
                <a16:creationId xmlns:a16="http://schemas.microsoft.com/office/drawing/2014/main" id="{C3F9EF1E-E490-4AC5-926C-28027F6D0B98}"/>
              </a:ext>
            </a:extLst>
          </p:cNvPr>
          <p:cNvSpPr>
            <a:spLocks noGrp="1"/>
          </p:cNvSpPr>
          <p:nvPr>
            <p:ph type="ftr" sz="quarter" idx="11"/>
          </p:nvPr>
        </p:nvSpPr>
        <p:spPr/>
        <p:txBody>
          <a:bodyPr/>
          <a:lstStyle>
            <a:lvl1pPr>
              <a:defRPr/>
            </a:lvl1pPr>
          </a:lstStyle>
          <a:p>
            <a:pPr>
              <a:defRPr/>
            </a:pPr>
            <a:endParaRPr lang="pl-PL"/>
          </a:p>
        </p:txBody>
      </p:sp>
      <p:sp>
        <p:nvSpPr>
          <p:cNvPr id="6" name="Symbol zastępczy numeru slajdu 5">
            <a:extLst>
              <a:ext uri="{FF2B5EF4-FFF2-40B4-BE49-F238E27FC236}">
                <a16:creationId xmlns:a16="http://schemas.microsoft.com/office/drawing/2014/main" id="{7E46BA19-3473-4183-BD96-FFE811A635FF}"/>
              </a:ext>
            </a:extLst>
          </p:cNvPr>
          <p:cNvSpPr>
            <a:spLocks noGrp="1"/>
          </p:cNvSpPr>
          <p:nvPr>
            <p:ph type="sldNum" sz="quarter" idx="12"/>
          </p:nvPr>
        </p:nvSpPr>
        <p:spPr/>
        <p:txBody>
          <a:bodyPr/>
          <a:lstStyle>
            <a:lvl1pPr>
              <a:defRPr/>
            </a:lvl1pPr>
          </a:lstStyle>
          <a:p>
            <a:pPr>
              <a:defRPr/>
            </a:pPr>
            <a:fld id="{3E2FDFAC-D349-49BF-99C0-A467659B2DDD}" type="slidenum">
              <a:rPr lang="pl-PL" altLang="pl-PL"/>
              <a:pPr>
                <a:defRPr/>
              </a:pPr>
              <a:t>‹#›</a:t>
            </a:fld>
            <a:endParaRPr lang="pl-PL" altLang="pl-PL" dirty="0"/>
          </a:p>
        </p:txBody>
      </p:sp>
    </p:spTree>
    <p:extLst>
      <p:ext uri="{BB962C8B-B14F-4D97-AF65-F5344CB8AC3E}">
        <p14:creationId xmlns:p14="http://schemas.microsoft.com/office/powerpoint/2010/main" val="41435090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12A1D508-982B-4EFF-9D73-232E6F22AD0A}"/>
              </a:ext>
            </a:extLst>
          </p:cNvPr>
          <p:cNvSpPr>
            <a:spLocks noGrp="1"/>
          </p:cNvSpPr>
          <p:nvPr>
            <p:ph type="dt" sz="half" idx="10"/>
          </p:nvPr>
        </p:nvSpPr>
        <p:spPr/>
        <p:txBody>
          <a:bodyPr/>
          <a:lstStyle>
            <a:lvl1pPr>
              <a:defRPr/>
            </a:lvl1pPr>
          </a:lstStyle>
          <a:p>
            <a:pPr>
              <a:defRPr/>
            </a:pPr>
            <a:fld id="{954EB819-3F95-4260-89C5-DEDD20EA67B4}" type="datetimeFigureOut">
              <a:rPr lang="pl-PL"/>
              <a:pPr>
                <a:defRPr/>
              </a:pPr>
              <a:t>2026-06-24</a:t>
            </a:fld>
            <a:endParaRPr lang="pl-PL" dirty="0"/>
          </a:p>
        </p:txBody>
      </p:sp>
      <p:sp>
        <p:nvSpPr>
          <p:cNvPr id="5" name="Symbol zastępczy stopki 4">
            <a:extLst>
              <a:ext uri="{FF2B5EF4-FFF2-40B4-BE49-F238E27FC236}">
                <a16:creationId xmlns:a16="http://schemas.microsoft.com/office/drawing/2014/main" id="{ED7FFD03-EA21-486F-BB75-5D24E52644A6}"/>
              </a:ext>
            </a:extLst>
          </p:cNvPr>
          <p:cNvSpPr>
            <a:spLocks noGrp="1"/>
          </p:cNvSpPr>
          <p:nvPr>
            <p:ph type="ftr" sz="quarter" idx="11"/>
          </p:nvPr>
        </p:nvSpPr>
        <p:spPr/>
        <p:txBody>
          <a:bodyPr/>
          <a:lstStyle>
            <a:lvl1pPr>
              <a:defRPr/>
            </a:lvl1pPr>
          </a:lstStyle>
          <a:p>
            <a:pPr>
              <a:defRPr/>
            </a:pPr>
            <a:endParaRPr lang="pl-PL"/>
          </a:p>
        </p:txBody>
      </p:sp>
      <p:sp>
        <p:nvSpPr>
          <p:cNvPr id="6" name="Symbol zastępczy numeru slajdu 5">
            <a:extLst>
              <a:ext uri="{FF2B5EF4-FFF2-40B4-BE49-F238E27FC236}">
                <a16:creationId xmlns:a16="http://schemas.microsoft.com/office/drawing/2014/main" id="{71694A51-8D48-406B-84B9-8F333D7D5618}"/>
              </a:ext>
            </a:extLst>
          </p:cNvPr>
          <p:cNvSpPr>
            <a:spLocks noGrp="1"/>
          </p:cNvSpPr>
          <p:nvPr>
            <p:ph type="sldNum" sz="quarter" idx="12"/>
          </p:nvPr>
        </p:nvSpPr>
        <p:spPr/>
        <p:txBody>
          <a:bodyPr/>
          <a:lstStyle>
            <a:lvl1pPr>
              <a:defRPr/>
            </a:lvl1pPr>
          </a:lstStyle>
          <a:p>
            <a:pPr>
              <a:defRPr/>
            </a:pPr>
            <a:fld id="{3BABC835-073A-4234-99C4-233A5F987183}" type="slidenum">
              <a:rPr lang="pl-PL" altLang="pl-PL"/>
              <a:pPr>
                <a:defRPr/>
              </a:pPr>
              <a:t>‹#›</a:t>
            </a:fld>
            <a:endParaRPr lang="pl-PL" altLang="pl-PL" dirty="0"/>
          </a:p>
        </p:txBody>
      </p:sp>
    </p:spTree>
    <p:extLst>
      <p:ext uri="{BB962C8B-B14F-4D97-AF65-F5344CB8AC3E}">
        <p14:creationId xmlns:p14="http://schemas.microsoft.com/office/powerpoint/2010/main" val="4010007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3">
            <a:extLst>
              <a:ext uri="{FF2B5EF4-FFF2-40B4-BE49-F238E27FC236}">
                <a16:creationId xmlns:a16="http://schemas.microsoft.com/office/drawing/2014/main" id="{A415FA39-00ED-4AE5-9703-51134EB54068}"/>
              </a:ext>
            </a:extLst>
          </p:cNvPr>
          <p:cNvSpPr>
            <a:spLocks noGrp="1"/>
          </p:cNvSpPr>
          <p:nvPr>
            <p:ph type="dt" sz="half" idx="10"/>
          </p:nvPr>
        </p:nvSpPr>
        <p:spPr/>
        <p:txBody>
          <a:bodyPr/>
          <a:lstStyle>
            <a:lvl1pPr>
              <a:defRPr/>
            </a:lvl1pPr>
          </a:lstStyle>
          <a:p>
            <a:pPr>
              <a:defRPr/>
            </a:pPr>
            <a:fld id="{F76B6822-D434-4B9A-A5D5-D9D2D47550AC}" type="datetimeFigureOut">
              <a:rPr lang="pl-PL"/>
              <a:pPr>
                <a:defRPr/>
              </a:pPr>
              <a:t>2026-06-24</a:t>
            </a:fld>
            <a:endParaRPr lang="pl-PL" dirty="0"/>
          </a:p>
        </p:txBody>
      </p:sp>
      <p:sp>
        <p:nvSpPr>
          <p:cNvPr id="6" name="Symbol zastępczy stopki 4">
            <a:extLst>
              <a:ext uri="{FF2B5EF4-FFF2-40B4-BE49-F238E27FC236}">
                <a16:creationId xmlns:a16="http://schemas.microsoft.com/office/drawing/2014/main" id="{4562DACB-0C8B-43B4-9EBF-52D9F7D8EDC1}"/>
              </a:ext>
            </a:extLst>
          </p:cNvPr>
          <p:cNvSpPr>
            <a:spLocks noGrp="1"/>
          </p:cNvSpPr>
          <p:nvPr>
            <p:ph type="ftr" sz="quarter" idx="11"/>
          </p:nvPr>
        </p:nvSpPr>
        <p:spPr/>
        <p:txBody>
          <a:bodyPr/>
          <a:lstStyle>
            <a:lvl1pPr>
              <a:defRPr/>
            </a:lvl1pPr>
          </a:lstStyle>
          <a:p>
            <a:pPr>
              <a:defRPr/>
            </a:pPr>
            <a:endParaRPr lang="pl-PL"/>
          </a:p>
        </p:txBody>
      </p:sp>
      <p:sp>
        <p:nvSpPr>
          <p:cNvPr id="7" name="Symbol zastępczy numeru slajdu 5">
            <a:extLst>
              <a:ext uri="{FF2B5EF4-FFF2-40B4-BE49-F238E27FC236}">
                <a16:creationId xmlns:a16="http://schemas.microsoft.com/office/drawing/2014/main" id="{2B14A9A5-2C5B-460A-BFED-655F2E631E9E}"/>
              </a:ext>
            </a:extLst>
          </p:cNvPr>
          <p:cNvSpPr>
            <a:spLocks noGrp="1"/>
          </p:cNvSpPr>
          <p:nvPr>
            <p:ph type="sldNum" sz="quarter" idx="12"/>
          </p:nvPr>
        </p:nvSpPr>
        <p:spPr/>
        <p:txBody>
          <a:bodyPr/>
          <a:lstStyle>
            <a:lvl1pPr>
              <a:defRPr/>
            </a:lvl1pPr>
          </a:lstStyle>
          <a:p>
            <a:pPr>
              <a:defRPr/>
            </a:pPr>
            <a:fld id="{B5FA148A-2159-4B73-8E2E-ED7526929F56}" type="slidenum">
              <a:rPr lang="pl-PL" altLang="pl-PL"/>
              <a:pPr>
                <a:defRPr/>
              </a:pPr>
              <a:t>‹#›</a:t>
            </a:fld>
            <a:endParaRPr lang="pl-PL" altLang="pl-PL" dirty="0"/>
          </a:p>
        </p:txBody>
      </p:sp>
    </p:spTree>
    <p:extLst>
      <p:ext uri="{BB962C8B-B14F-4D97-AF65-F5344CB8AC3E}">
        <p14:creationId xmlns:p14="http://schemas.microsoft.com/office/powerpoint/2010/main" val="12493089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3">
            <a:extLst>
              <a:ext uri="{FF2B5EF4-FFF2-40B4-BE49-F238E27FC236}">
                <a16:creationId xmlns:a16="http://schemas.microsoft.com/office/drawing/2014/main" id="{FD7ECE35-51C5-466D-B714-74EA2961C686}"/>
              </a:ext>
            </a:extLst>
          </p:cNvPr>
          <p:cNvSpPr>
            <a:spLocks noGrp="1"/>
          </p:cNvSpPr>
          <p:nvPr>
            <p:ph type="dt" sz="half" idx="10"/>
          </p:nvPr>
        </p:nvSpPr>
        <p:spPr/>
        <p:txBody>
          <a:bodyPr/>
          <a:lstStyle>
            <a:lvl1pPr>
              <a:defRPr/>
            </a:lvl1pPr>
          </a:lstStyle>
          <a:p>
            <a:pPr>
              <a:defRPr/>
            </a:pPr>
            <a:fld id="{8C086B9E-DE1B-4C5E-BB28-9DD3B8040B8E}" type="datetimeFigureOut">
              <a:rPr lang="pl-PL"/>
              <a:pPr>
                <a:defRPr/>
              </a:pPr>
              <a:t>2026-06-24</a:t>
            </a:fld>
            <a:endParaRPr lang="pl-PL" dirty="0"/>
          </a:p>
        </p:txBody>
      </p:sp>
      <p:sp>
        <p:nvSpPr>
          <p:cNvPr id="8" name="Symbol zastępczy stopki 4">
            <a:extLst>
              <a:ext uri="{FF2B5EF4-FFF2-40B4-BE49-F238E27FC236}">
                <a16:creationId xmlns:a16="http://schemas.microsoft.com/office/drawing/2014/main" id="{371689F9-FD57-432B-936E-FE0DB7826DA4}"/>
              </a:ext>
            </a:extLst>
          </p:cNvPr>
          <p:cNvSpPr>
            <a:spLocks noGrp="1"/>
          </p:cNvSpPr>
          <p:nvPr>
            <p:ph type="ftr" sz="quarter" idx="11"/>
          </p:nvPr>
        </p:nvSpPr>
        <p:spPr/>
        <p:txBody>
          <a:bodyPr/>
          <a:lstStyle>
            <a:lvl1pPr>
              <a:defRPr/>
            </a:lvl1pPr>
          </a:lstStyle>
          <a:p>
            <a:pPr>
              <a:defRPr/>
            </a:pPr>
            <a:endParaRPr lang="pl-PL"/>
          </a:p>
        </p:txBody>
      </p:sp>
      <p:sp>
        <p:nvSpPr>
          <p:cNvPr id="9" name="Symbol zastępczy numeru slajdu 5">
            <a:extLst>
              <a:ext uri="{FF2B5EF4-FFF2-40B4-BE49-F238E27FC236}">
                <a16:creationId xmlns:a16="http://schemas.microsoft.com/office/drawing/2014/main" id="{C7F5A2B9-BE00-43C7-9BA7-2F1BB2E615E6}"/>
              </a:ext>
            </a:extLst>
          </p:cNvPr>
          <p:cNvSpPr>
            <a:spLocks noGrp="1"/>
          </p:cNvSpPr>
          <p:nvPr>
            <p:ph type="sldNum" sz="quarter" idx="12"/>
          </p:nvPr>
        </p:nvSpPr>
        <p:spPr/>
        <p:txBody>
          <a:bodyPr/>
          <a:lstStyle>
            <a:lvl1pPr>
              <a:defRPr/>
            </a:lvl1pPr>
          </a:lstStyle>
          <a:p>
            <a:pPr>
              <a:defRPr/>
            </a:pPr>
            <a:fld id="{4812CA24-6B81-4F7D-AA23-550776E63823}" type="slidenum">
              <a:rPr lang="pl-PL" altLang="pl-PL"/>
              <a:pPr>
                <a:defRPr/>
              </a:pPr>
              <a:t>‹#›</a:t>
            </a:fld>
            <a:endParaRPr lang="pl-PL" altLang="pl-PL" dirty="0"/>
          </a:p>
        </p:txBody>
      </p:sp>
    </p:spTree>
    <p:extLst>
      <p:ext uri="{BB962C8B-B14F-4D97-AF65-F5344CB8AC3E}">
        <p14:creationId xmlns:p14="http://schemas.microsoft.com/office/powerpoint/2010/main" val="27222803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3">
            <a:extLst>
              <a:ext uri="{FF2B5EF4-FFF2-40B4-BE49-F238E27FC236}">
                <a16:creationId xmlns:a16="http://schemas.microsoft.com/office/drawing/2014/main" id="{9832AFFB-770B-44C3-BC8D-F28F8AA0D648}"/>
              </a:ext>
            </a:extLst>
          </p:cNvPr>
          <p:cNvSpPr>
            <a:spLocks noGrp="1"/>
          </p:cNvSpPr>
          <p:nvPr>
            <p:ph type="dt" sz="half" idx="10"/>
          </p:nvPr>
        </p:nvSpPr>
        <p:spPr/>
        <p:txBody>
          <a:bodyPr/>
          <a:lstStyle>
            <a:lvl1pPr>
              <a:defRPr/>
            </a:lvl1pPr>
          </a:lstStyle>
          <a:p>
            <a:pPr>
              <a:defRPr/>
            </a:pPr>
            <a:fld id="{AF63EA4B-BAE0-4845-8D07-3D5229EB18E6}" type="datetimeFigureOut">
              <a:rPr lang="pl-PL"/>
              <a:pPr>
                <a:defRPr/>
              </a:pPr>
              <a:t>2026-06-24</a:t>
            </a:fld>
            <a:endParaRPr lang="pl-PL" dirty="0"/>
          </a:p>
        </p:txBody>
      </p:sp>
      <p:sp>
        <p:nvSpPr>
          <p:cNvPr id="4" name="Symbol zastępczy stopki 4">
            <a:extLst>
              <a:ext uri="{FF2B5EF4-FFF2-40B4-BE49-F238E27FC236}">
                <a16:creationId xmlns:a16="http://schemas.microsoft.com/office/drawing/2014/main" id="{C6AEAC8F-4875-4324-AFAC-264D403CD365}"/>
              </a:ext>
            </a:extLst>
          </p:cNvPr>
          <p:cNvSpPr>
            <a:spLocks noGrp="1"/>
          </p:cNvSpPr>
          <p:nvPr>
            <p:ph type="ftr" sz="quarter" idx="11"/>
          </p:nvPr>
        </p:nvSpPr>
        <p:spPr/>
        <p:txBody>
          <a:bodyPr/>
          <a:lstStyle>
            <a:lvl1pPr>
              <a:defRPr/>
            </a:lvl1pPr>
          </a:lstStyle>
          <a:p>
            <a:pPr>
              <a:defRPr/>
            </a:pPr>
            <a:endParaRPr lang="pl-PL"/>
          </a:p>
        </p:txBody>
      </p:sp>
      <p:sp>
        <p:nvSpPr>
          <p:cNvPr id="5" name="Symbol zastępczy numeru slajdu 5">
            <a:extLst>
              <a:ext uri="{FF2B5EF4-FFF2-40B4-BE49-F238E27FC236}">
                <a16:creationId xmlns:a16="http://schemas.microsoft.com/office/drawing/2014/main" id="{29B1CAA7-EA62-496A-A9BA-2E53C8650FE7}"/>
              </a:ext>
            </a:extLst>
          </p:cNvPr>
          <p:cNvSpPr>
            <a:spLocks noGrp="1"/>
          </p:cNvSpPr>
          <p:nvPr>
            <p:ph type="sldNum" sz="quarter" idx="12"/>
          </p:nvPr>
        </p:nvSpPr>
        <p:spPr/>
        <p:txBody>
          <a:bodyPr/>
          <a:lstStyle>
            <a:lvl1pPr>
              <a:defRPr/>
            </a:lvl1pPr>
          </a:lstStyle>
          <a:p>
            <a:pPr>
              <a:defRPr/>
            </a:pPr>
            <a:fld id="{533ECEE5-6436-4931-8D97-8CD4BC593373}" type="slidenum">
              <a:rPr lang="pl-PL" altLang="pl-PL"/>
              <a:pPr>
                <a:defRPr/>
              </a:pPr>
              <a:t>‹#›</a:t>
            </a:fld>
            <a:endParaRPr lang="pl-PL" altLang="pl-PL" dirty="0"/>
          </a:p>
        </p:txBody>
      </p:sp>
    </p:spTree>
    <p:extLst>
      <p:ext uri="{BB962C8B-B14F-4D97-AF65-F5344CB8AC3E}">
        <p14:creationId xmlns:p14="http://schemas.microsoft.com/office/powerpoint/2010/main" val="2004510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3">
            <a:extLst>
              <a:ext uri="{FF2B5EF4-FFF2-40B4-BE49-F238E27FC236}">
                <a16:creationId xmlns:a16="http://schemas.microsoft.com/office/drawing/2014/main" id="{99C601B4-B285-457C-80DF-314335FDA8D7}"/>
              </a:ext>
            </a:extLst>
          </p:cNvPr>
          <p:cNvSpPr>
            <a:spLocks noGrp="1"/>
          </p:cNvSpPr>
          <p:nvPr>
            <p:ph type="dt" sz="half" idx="10"/>
          </p:nvPr>
        </p:nvSpPr>
        <p:spPr/>
        <p:txBody>
          <a:bodyPr/>
          <a:lstStyle>
            <a:lvl1pPr>
              <a:defRPr/>
            </a:lvl1pPr>
          </a:lstStyle>
          <a:p>
            <a:pPr>
              <a:defRPr/>
            </a:pPr>
            <a:fld id="{C977944A-93F9-427B-A54B-154A16EC0F02}" type="datetimeFigureOut">
              <a:rPr lang="pl-PL"/>
              <a:pPr>
                <a:defRPr/>
              </a:pPr>
              <a:t>2026-06-24</a:t>
            </a:fld>
            <a:endParaRPr lang="pl-PL" dirty="0"/>
          </a:p>
        </p:txBody>
      </p:sp>
      <p:sp>
        <p:nvSpPr>
          <p:cNvPr id="6" name="Symbol zastępczy stopki 4">
            <a:extLst>
              <a:ext uri="{FF2B5EF4-FFF2-40B4-BE49-F238E27FC236}">
                <a16:creationId xmlns:a16="http://schemas.microsoft.com/office/drawing/2014/main" id="{65B966CA-A489-492E-97AB-88B4AA23D654}"/>
              </a:ext>
            </a:extLst>
          </p:cNvPr>
          <p:cNvSpPr>
            <a:spLocks noGrp="1"/>
          </p:cNvSpPr>
          <p:nvPr>
            <p:ph type="ftr" sz="quarter" idx="11"/>
          </p:nvPr>
        </p:nvSpPr>
        <p:spPr/>
        <p:txBody>
          <a:bodyPr/>
          <a:lstStyle>
            <a:lvl1pPr>
              <a:defRPr/>
            </a:lvl1pPr>
          </a:lstStyle>
          <a:p>
            <a:pPr>
              <a:defRPr/>
            </a:pPr>
            <a:endParaRPr lang="pl-PL"/>
          </a:p>
        </p:txBody>
      </p:sp>
      <p:sp>
        <p:nvSpPr>
          <p:cNvPr id="7" name="Symbol zastępczy numeru slajdu 5">
            <a:extLst>
              <a:ext uri="{FF2B5EF4-FFF2-40B4-BE49-F238E27FC236}">
                <a16:creationId xmlns:a16="http://schemas.microsoft.com/office/drawing/2014/main" id="{1CD0AF79-5E50-4CF8-BD78-70930FCD905B}"/>
              </a:ext>
            </a:extLst>
          </p:cNvPr>
          <p:cNvSpPr>
            <a:spLocks noGrp="1"/>
          </p:cNvSpPr>
          <p:nvPr>
            <p:ph type="sldNum" sz="quarter" idx="12"/>
          </p:nvPr>
        </p:nvSpPr>
        <p:spPr/>
        <p:txBody>
          <a:bodyPr/>
          <a:lstStyle>
            <a:lvl1pPr>
              <a:defRPr/>
            </a:lvl1pPr>
          </a:lstStyle>
          <a:p>
            <a:pPr>
              <a:defRPr/>
            </a:pPr>
            <a:fld id="{A8F6FFA5-B2BE-4561-B962-F02FF30CF7FE}" type="slidenum">
              <a:rPr lang="pl-PL" altLang="pl-PL"/>
              <a:pPr>
                <a:defRPr/>
              </a:pPr>
              <a:t>‹#›</a:t>
            </a:fld>
            <a:endParaRPr lang="pl-PL" altLang="pl-PL" dirty="0"/>
          </a:p>
        </p:txBody>
      </p:sp>
    </p:spTree>
    <p:extLst>
      <p:ext uri="{BB962C8B-B14F-4D97-AF65-F5344CB8AC3E}">
        <p14:creationId xmlns:p14="http://schemas.microsoft.com/office/powerpoint/2010/main" val="34176912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3">
            <a:extLst>
              <a:ext uri="{FF2B5EF4-FFF2-40B4-BE49-F238E27FC236}">
                <a16:creationId xmlns:a16="http://schemas.microsoft.com/office/drawing/2014/main" id="{FF9E917D-C27D-4660-85FD-5876B6610740}"/>
              </a:ext>
            </a:extLst>
          </p:cNvPr>
          <p:cNvSpPr>
            <a:spLocks noGrp="1"/>
          </p:cNvSpPr>
          <p:nvPr>
            <p:ph type="dt" sz="half" idx="10"/>
          </p:nvPr>
        </p:nvSpPr>
        <p:spPr/>
        <p:txBody>
          <a:bodyPr/>
          <a:lstStyle>
            <a:lvl1pPr>
              <a:defRPr/>
            </a:lvl1pPr>
          </a:lstStyle>
          <a:p>
            <a:pPr>
              <a:defRPr/>
            </a:pPr>
            <a:fld id="{1B700EFD-5C14-46C6-954A-7DFC0D5BE5FC}" type="datetimeFigureOut">
              <a:rPr lang="pl-PL"/>
              <a:pPr>
                <a:defRPr/>
              </a:pPr>
              <a:t>2026-06-24</a:t>
            </a:fld>
            <a:endParaRPr lang="pl-PL" dirty="0"/>
          </a:p>
        </p:txBody>
      </p:sp>
      <p:sp>
        <p:nvSpPr>
          <p:cNvPr id="3" name="Symbol zastępczy stopki 4">
            <a:extLst>
              <a:ext uri="{FF2B5EF4-FFF2-40B4-BE49-F238E27FC236}">
                <a16:creationId xmlns:a16="http://schemas.microsoft.com/office/drawing/2014/main" id="{C6197829-E894-48E1-9F0B-EF9C38FA8E9F}"/>
              </a:ext>
            </a:extLst>
          </p:cNvPr>
          <p:cNvSpPr>
            <a:spLocks noGrp="1"/>
          </p:cNvSpPr>
          <p:nvPr>
            <p:ph type="ftr" sz="quarter" idx="11"/>
          </p:nvPr>
        </p:nvSpPr>
        <p:spPr/>
        <p:txBody>
          <a:bodyPr/>
          <a:lstStyle>
            <a:lvl1pPr>
              <a:defRPr/>
            </a:lvl1pPr>
          </a:lstStyle>
          <a:p>
            <a:pPr>
              <a:defRPr/>
            </a:pPr>
            <a:endParaRPr lang="pl-PL"/>
          </a:p>
        </p:txBody>
      </p:sp>
      <p:sp>
        <p:nvSpPr>
          <p:cNvPr id="4" name="Symbol zastępczy numeru slajdu 5">
            <a:extLst>
              <a:ext uri="{FF2B5EF4-FFF2-40B4-BE49-F238E27FC236}">
                <a16:creationId xmlns:a16="http://schemas.microsoft.com/office/drawing/2014/main" id="{DC20AA44-C050-48EF-B70D-C3A31DEE8CDF}"/>
              </a:ext>
            </a:extLst>
          </p:cNvPr>
          <p:cNvSpPr>
            <a:spLocks noGrp="1"/>
          </p:cNvSpPr>
          <p:nvPr>
            <p:ph type="sldNum" sz="quarter" idx="12"/>
          </p:nvPr>
        </p:nvSpPr>
        <p:spPr/>
        <p:txBody>
          <a:bodyPr/>
          <a:lstStyle>
            <a:lvl1pPr>
              <a:defRPr/>
            </a:lvl1pPr>
          </a:lstStyle>
          <a:p>
            <a:pPr>
              <a:defRPr/>
            </a:pPr>
            <a:fld id="{F83557DE-9158-473B-812F-273DD06E5E41}" type="slidenum">
              <a:rPr lang="pl-PL" altLang="pl-PL"/>
              <a:pPr>
                <a:defRPr/>
              </a:pPr>
              <a:t>‹#›</a:t>
            </a:fld>
            <a:endParaRPr lang="pl-PL" altLang="pl-PL" dirty="0"/>
          </a:p>
        </p:txBody>
      </p:sp>
    </p:spTree>
    <p:extLst>
      <p:ext uri="{BB962C8B-B14F-4D97-AF65-F5344CB8AC3E}">
        <p14:creationId xmlns:p14="http://schemas.microsoft.com/office/powerpoint/2010/main" val="39535549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3">
            <a:extLst>
              <a:ext uri="{FF2B5EF4-FFF2-40B4-BE49-F238E27FC236}">
                <a16:creationId xmlns:a16="http://schemas.microsoft.com/office/drawing/2014/main" id="{A7CE2852-3124-46C5-87DB-7C6520CECDA7}"/>
              </a:ext>
            </a:extLst>
          </p:cNvPr>
          <p:cNvSpPr>
            <a:spLocks noGrp="1"/>
          </p:cNvSpPr>
          <p:nvPr>
            <p:ph type="dt" sz="half" idx="10"/>
          </p:nvPr>
        </p:nvSpPr>
        <p:spPr/>
        <p:txBody>
          <a:bodyPr/>
          <a:lstStyle>
            <a:lvl1pPr>
              <a:defRPr/>
            </a:lvl1pPr>
          </a:lstStyle>
          <a:p>
            <a:pPr>
              <a:defRPr/>
            </a:pPr>
            <a:fld id="{78F1F3AF-C263-494D-9638-9EC8E2A5AB03}" type="datetimeFigureOut">
              <a:rPr lang="pl-PL"/>
              <a:pPr>
                <a:defRPr/>
              </a:pPr>
              <a:t>2026-06-24</a:t>
            </a:fld>
            <a:endParaRPr lang="pl-PL" dirty="0"/>
          </a:p>
        </p:txBody>
      </p:sp>
      <p:sp>
        <p:nvSpPr>
          <p:cNvPr id="6" name="Symbol zastępczy stopki 4">
            <a:extLst>
              <a:ext uri="{FF2B5EF4-FFF2-40B4-BE49-F238E27FC236}">
                <a16:creationId xmlns:a16="http://schemas.microsoft.com/office/drawing/2014/main" id="{B8B66A5E-FD87-4A6D-8403-017741D79882}"/>
              </a:ext>
            </a:extLst>
          </p:cNvPr>
          <p:cNvSpPr>
            <a:spLocks noGrp="1"/>
          </p:cNvSpPr>
          <p:nvPr>
            <p:ph type="ftr" sz="quarter" idx="11"/>
          </p:nvPr>
        </p:nvSpPr>
        <p:spPr/>
        <p:txBody>
          <a:bodyPr/>
          <a:lstStyle>
            <a:lvl1pPr>
              <a:defRPr/>
            </a:lvl1pPr>
          </a:lstStyle>
          <a:p>
            <a:pPr>
              <a:defRPr/>
            </a:pPr>
            <a:endParaRPr lang="pl-PL"/>
          </a:p>
        </p:txBody>
      </p:sp>
      <p:sp>
        <p:nvSpPr>
          <p:cNvPr id="7" name="Symbol zastępczy numeru slajdu 5">
            <a:extLst>
              <a:ext uri="{FF2B5EF4-FFF2-40B4-BE49-F238E27FC236}">
                <a16:creationId xmlns:a16="http://schemas.microsoft.com/office/drawing/2014/main" id="{171C78A8-B921-4EAF-8019-B23063CEEBBD}"/>
              </a:ext>
            </a:extLst>
          </p:cNvPr>
          <p:cNvSpPr>
            <a:spLocks noGrp="1"/>
          </p:cNvSpPr>
          <p:nvPr>
            <p:ph type="sldNum" sz="quarter" idx="12"/>
          </p:nvPr>
        </p:nvSpPr>
        <p:spPr/>
        <p:txBody>
          <a:bodyPr/>
          <a:lstStyle>
            <a:lvl1pPr>
              <a:defRPr/>
            </a:lvl1pPr>
          </a:lstStyle>
          <a:p>
            <a:pPr>
              <a:defRPr/>
            </a:pPr>
            <a:fld id="{772F1E4A-7DFD-4B77-B619-56D3479BAE3C}" type="slidenum">
              <a:rPr lang="pl-PL" altLang="pl-PL"/>
              <a:pPr>
                <a:defRPr/>
              </a:pPr>
              <a:t>‹#›</a:t>
            </a:fld>
            <a:endParaRPr lang="pl-PL" altLang="pl-PL" dirty="0"/>
          </a:p>
        </p:txBody>
      </p:sp>
    </p:spTree>
    <p:extLst>
      <p:ext uri="{BB962C8B-B14F-4D97-AF65-F5344CB8AC3E}">
        <p14:creationId xmlns:p14="http://schemas.microsoft.com/office/powerpoint/2010/main" val="27884021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dirty="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3">
            <a:extLst>
              <a:ext uri="{FF2B5EF4-FFF2-40B4-BE49-F238E27FC236}">
                <a16:creationId xmlns:a16="http://schemas.microsoft.com/office/drawing/2014/main" id="{BE5D4AD9-6E65-46D4-BEC7-472CF1A269F1}"/>
              </a:ext>
            </a:extLst>
          </p:cNvPr>
          <p:cNvSpPr>
            <a:spLocks noGrp="1"/>
          </p:cNvSpPr>
          <p:nvPr>
            <p:ph type="dt" sz="half" idx="10"/>
          </p:nvPr>
        </p:nvSpPr>
        <p:spPr/>
        <p:txBody>
          <a:bodyPr/>
          <a:lstStyle>
            <a:lvl1pPr>
              <a:defRPr/>
            </a:lvl1pPr>
          </a:lstStyle>
          <a:p>
            <a:pPr>
              <a:defRPr/>
            </a:pPr>
            <a:fld id="{831949C2-D504-4B4F-890D-C31A9B29EE73}" type="datetimeFigureOut">
              <a:rPr lang="pl-PL"/>
              <a:pPr>
                <a:defRPr/>
              </a:pPr>
              <a:t>2026-06-24</a:t>
            </a:fld>
            <a:endParaRPr lang="pl-PL" dirty="0"/>
          </a:p>
        </p:txBody>
      </p:sp>
      <p:sp>
        <p:nvSpPr>
          <p:cNvPr id="6" name="Symbol zastępczy stopki 4">
            <a:extLst>
              <a:ext uri="{FF2B5EF4-FFF2-40B4-BE49-F238E27FC236}">
                <a16:creationId xmlns:a16="http://schemas.microsoft.com/office/drawing/2014/main" id="{2AEAC556-360B-4FC5-987E-B0D77DB1A549}"/>
              </a:ext>
            </a:extLst>
          </p:cNvPr>
          <p:cNvSpPr>
            <a:spLocks noGrp="1"/>
          </p:cNvSpPr>
          <p:nvPr>
            <p:ph type="ftr" sz="quarter" idx="11"/>
          </p:nvPr>
        </p:nvSpPr>
        <p:spPr/>
        <p:txBody>
          <a:bodyPr/>
          <a:lstStyle>
            <a:lvl1pPr>
              <a:defRPr/>
            </a:lvl1pPr>
          </a:lstStyle>
          <a:p>
            <a:pPr>
              <a:defRPr/>
            </a:pPr>
            <a:endParaRPr lang="pl-PL"/>
          </a:p>
        </p:txBody>
      </p:sp>
      <p:sp>
        <p:nvSpPr>
          <p:cNvPr id="7" name="Symbol zastępczy numeru slajdu 5">
            <a:extLst>
              <a:ext uri="{FF2B5EF4-FFF2-40B4-BE49-F238E27FC236}">
                <a16:creationId xmlns:a16="http://schemas.microsoft.com/office/drawing/2014/main" id="{586A711D-BC51-48B0-A3DB-6119C2A4DF07}"/>
              </a:ext>
            </a:extLst>
          </p:cNvPr>
          <p:cNvSpPr>
            <a:spLocks noGrp="1"/>
          </p:cNvSpPr>
          <p:nvPr>
            <p:ph type="sldNum" sz="quarter" idx="12"/>
          </p:nvPr>
        </p:nvSpPr>
        <p:spPr/>
        <p:txBody>
          <a:bodyPr/>
          <a:lstStyle>
            <a:lvl1pPr>
              <a:defRPr/>
            </a:lvl1pPr>
          </a:lstStyle>
          <a:p>
            <a:pPr>
              <a:defRPr/>
            </a:pPr>
            <a:fld id="{CFD3DD7D-A34D-4A92-AC66-0DCCC8523084}" type="slidenum">
              <a:rPr lang="pl-PL" altLang="pl-PL"/>
              <a:pPr>
                <a:defRPr/>
              </a:pPr>
              <a:t>‹#›</a:t>
            </a:fld>
            <a:endParaRPr lang="pl-PL" altLang="pl-PL" dirty="0"/>
          </a:p>
        </p:txBody>
      </p:sp>
    </p:spTree>
    <p:extLst>
      <p:ext uri="{BB962C8B-B14F-4D97-AF65-F5344CB8AC3E}">
        <p14:creationId xmlns:p14="http://schemas.microsoft.com/office/powerpoint/2010/main" val="27565799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7016083D-343D-4936-A934-04CAECCC071C}"/>
              </a:ext>
            </a:extLst>
          </p:cNvPr>
          <p:cNvSpPr>
            <a:spLocks noGrp="1"/>
          </p:cNvSpPr>
          <p:nvPr>
            <p:ph type="dt" sz="half" idx="10"/>
          </p:nvPr>
        </p:nvSpPr>
        <p:spPr/>
        <p:txBody>
          <a:bodyPr/>
          <a:lstStyle>
            <a:lvl1pPr>
              <a:defRPr/>
            </a:lvl1pPr>
          </a:lstStyle>
          <a:p>
            <a:pPr>
              <a:defRPr/>
            </a:pPr>
            <a:fld id="{AD7D3D34-F4D3-4A6F-B4F8-FFEE6A11E1B1}" type="datetimeFigureOut">
              <a:rPr lang="pl-PL"/>
              <a:pPr>
                <a:defRPr/>
              </a:pPr>
              <a:t>2026-06-24</a:t>
            </a:fld>
            <a:endParaRPr lang="pl-PL" dirty="0"/>
          </a:p>
        </p:txBody>
      </p:sp>
      <p:sp>
        <p:nvSpPr>
          <p:cNvPr id="5" name="Symbol zastępczy stopki 4">
            <a:extLst>
              <a:ext uri="{FF2B5EF4-FFF2-40B4-BE49-F238E27FC236}">
                <a16:creationId xmlns:a16="http://schemas.microsoft.com/office/drawing/2014/main" id="{F1E944F1-C934-423F-A0F0-40850456175D}"/>
              </a:ext>
            </a:extLst>
          </p:cNvPr>
          <p:cNvSpPr>
            <a:spLocks noGrp="1"/>
          </p:cNvSpPr>
          <p:nvPr>
            <p:ph type="ftr" sz="quarter" idx="11"/>
          </p:nvPr>
        </p:nvSpPr>
        <p:spPr/>
        <p:txBody>
          <a:bodyPr/>
          <a:lstStyle>
            <a:lvl1pPr>
              <a:defRPr/>
            </a:lvl1pPr>
          </a:lstStyle>
          <a:p>
            <a:pPr>
              <a:defRPr/>
            </a:pPr>
            <a:endParaRPr lang="pl-PL"/>
          </a:p>
        </p:txBody>
      </p:sp>
      <p:sp>
        <p:nvSpPr>
          <p:cNvPr id="6" name="Symbol zastępczy numeru slajdu 5">
            <a:extLst>
              <a:ext uri="{FF2B5EF4-FFF2-40B4-BE49-F238E27FC236}">
                <a16:creationId xmlns:a16="http://schemas.microsoft.com/office/drawing/2014/main" id="{35737F30-A0F9-46B1-A354-57F3B20E57A1}"/>
              </a:ext>
            </a:extLst>
          </p:cNvPr>
          <p:cNvSpPr>
            <a:spLocks noGrp="1"/>
          </p:cNvSpPr>
          <p:nvPr>
            <p:ph type="sldNum" sz="quarter" idx="12"/>
          </p:nvPr>
        </p:nvSpPr>
        <p:spPr/>
        <p:txBody>
          <a:bodyPr/>
          <a:lstStyle>
            <a:lvl1pPr>
              <a:defRPr/>
            </a:lvl1pPr>
          </a:lstStyle>
          <a:p>
            <a:pPr>
              <a:defRPr/>
            </a:pPr>
            <a:fld id="{071F8B44-0A08-4067-AC98-7BB505CBEC38}" type="slidenum">
              <a:rPr lang="pl-PL" altLang="pl-PL"/>
              <a:pPr>
                <a:defRPr/>
              </a:pPr>
              <a:t>‹#›</a:t>
            </a:fld>
            <a:endParaRPr lang="pl-PL" altLang="pl-PL" dirty="0"/>
          </a:p>
        </p:txBody>
      </p:sp>
    </p:spTree>
    <p:extLst>
      <p:ext uri="{BB962C8B-B14F-4D97-AF65-F5344CB8AC3E}">
        <p14:creationId xmlns:p14="http://schemas.microsoft.com/office/powerpoint/2010/main" val="2802626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55E937DF-4A1F-4FB0-8F3A-9A43F9BD07B5}"/>
              </a:ext>
            </a:extLst>
          </p:cNvPr>
          <p:cNvSpPr>
            <a:spLocks noGrp="1"/>
          </p:cNvSpPr>
          <p:nvPr>
            <p:ph type="dt" sz="half" idx="10"/>
          </p:nvPr>
        </p:nvSpPr>
        <p:spPr/>
        <p:txBody>
          <a:bodyPr/>
          <a:lstStyle>
            <a:lvl1pPr>
              <a:defRPr/>
            </a:lvl1pPr>
          </a:lstStyle>
          <a:p>
            <a:pPr>
              <a:defRPr/>
            </a:pPr>
            <a:fld id="{630F0430-0265-46AA-B86F-BA180E819E3C}" type="datetimeFigureOut">
              <a:rPr lang="pl-PL"/>
              <a:pPr>
                <a:defRPr/>
              </a:pPr>
              <a:t>2026-06-24</a:t>
            </a:fld>
            <a:endParaRPr lang="pl-PL" dirty="0"/>
          </a:p>
        </p:txBody>
      </p:sp>
      <p:sp>
        <p:nvSpPr>
          <p:cNvPr id="5" name="Symbol zastępczy stopki 4">
            <a:extLst>
              <a:ext uri="{FF2B5EF4-FFF2-40B4-BE49-F238E27FC236}">
                <a16:creationId xmlns:a16="http://schemas.microsoft.com/office/drawing/2014/main" id="{9238ECED-1E40-4421-B6AF-CF5372F8693F}"/>
              </a:ext>
            </a:extLst>
          </p:cNvPr>
          <p:cNvSpPr>
            <a:spLocks noGrp="1"/>
          </p:cNvSpPr>
          <p:nvPr>
            <p:ph type="ftr" sz="quarter" idx="11"/>
          </p:nvPr>
        </p:nvSpPr>
        <p:spPr/>
        <p:txBody>
          <a:bodyPr/>
          <a:lstStyle>
            <a:lvl1pPr>
              <a:defRPr/>
            </a:lvl1pPr>
          </a:lstStyle>
          <a:p>
            <a:pPr>
              <a:defRPr/>
            </a:pPr>
            <a:endParaRPr lang="pl-PL"/>
          </a:p>
        </p:txBody>
      </p:sp>
      <p:sp>
        <p:nvSpPr>
          <p:cNvPr id="6" name="Symbol zastępczy numeru slajdu 5">
            <a:extLst>
              <a:ext uri="{FF2B5EF4-FFF2-40B4-BE49-F238E27FC236}">
                <a16:creationId xmlns:a16="http://schemas.microsoft.com/office/drawing/2014/main" id="{995B71E5-D48C-42FC-A96B-8DDA1FF5EAA6}"/>
              </a:ext>
            </a:extLst>
          </p:cNvPr>
          <p:cNvSpPr>
            <a:spLocks noGrp="1"/>
          </p:cNvSpPr>
          <p:nvPr>
            <p:ph type="sldNum" sz="quarter" idx="12"/>
          </p:nvPr>
        </p:nvSpPr>
        <p:spPr/>
        <p:txBody>
          <a:bodyPr/>
          <a:lstStyle>
            <a:lvl1pPr>
              <a:defRPr/>
            </a:lvl1pPr>
          </a:lstStyle>
          <a:p>
            <a:pPr>
              <a:defRPr/>
            </a:pPr>
            <a:fld id="{B3BCA5AA-49F1-4A64-916B-38BDBAA3A1F5}" type="slidenum">
              <a:rPr lang="pl-PL" altLang="pl-PL"/>
              <a:pPr>
                <a:defRPr/>
              </a:pPr>
              <a:t>‹#›</a:t>
            </a:fld>
            <a:endParaRPr lang="pl-PL" altLang="pl-PL" dirty="0"/>
          </a:p>
        </p:txBody>
      </p:sp>
    </p:spTree>
    <p:extLst>
      <p:ext uri="{BB962C8B-B14F-4D97-AF65-F5344CB8AC3E}">
        <p14:creationId xmlns:p14="http://schemas.microsoft.com/office/powerpoint/2010/main" val="1551742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3">
            <a:extLst>
              <a:ext uri="{FF2B5EF4-FFF2-40B4-BE49-F238E27FC236}">
                <a16:creationId xmlns:a16="http://schemas.microsoft.com/office/drawing/2014/main" id="{2270B5B1-3953-418D-B25F-DF4B8A4CD710}"/>
              </a:ext>
            </a:extLst>
          </p:cNvPr>
          <p:cNvSpPr>
            <a:spLocks noGrp="1"/>
          </p:cNvSpPr>
          <p:nvPr>
            <p:ph type="dt" sz="half" idx="10"/>
          </p:nvPr>
        </p:nvSpPr>
        <p:spPr/>
        <p:txBody>
          <a:bodyPr/>
          <a:lstStyle>
            <a:lvl1pPr>
              <a:defRPr/>
            </a:lvl1pPr>
          </a:lstStyle>
          <a:p>
            <a:pPr>
              <a:defRPr/>
            </a:pPr>
            <a:fld id="{E75866A2-6996-4575-9FCE-53AC3BDA1EF3}" type="datetimeFigureOut">
              <a:rPr lang="pl-PL"/>
              <a:pPr>
                <a:defRPr/>
              </a:pPr>
              <a:t>2026-06-24</a:t>
            </a:fld>
            <a:endParaRPr lang="pl-PL" dirty="0"/>
          </a:p>
        </p:txBody>
      </p:sp>
      <p:sp>
        <p:nvSpPr>
          <p:cNvPr id="8" name="Symbol zastępczy stopki 4">
            <a:extLst>
              <a:ext uri="{FF2B5EF4-FFF2-40B4-BE49-F238E27FC236}">
                <a16:creationId xmlns:a16="http://schemas.microsoft.com/office/drawing/2014/main" id="{ABB345E4-762D-435F-BE9C-8C8609A1D328}"/>
              </a:ext>
            </a:extLst>
          </p:cNvPr>
          <p:cNvSpPr>
            <a:spLocks noGrp="1"/>
          </p:cNvSpPr>
          <p:nvPr>
            <p:ph type="ftr" sz="quarter" idx="11"/>
          </p:nvPr>
        </p:nvSpPr>
        <p:spPr/>
        <p:txBody>
          <a:bodyPr/>
          <a:lstStyle>
            <a:lvl1pPr>
              <a:defRPr/>
            </a:lvl1pPr>
          </a:lstStyle>
          <a:p>
            <a:pPr>
              <a:defRPr/>
            </a:pPr>
            <a:endParaRPr lang="pl-PL"/>
          </a:p>
        </p:txBody>
      </p:sp>
      <p:sp>
        <p:nvSpPr>
          <p:cNvPr id="9" name="Symbol zastępczy numeru slajdu 5">
            <a:extLst>
              <a:ext uri="{FF2B5EF4-FFF2-40B4-BE49-F238E27FC236}">
                <a16:creationId xmlns:a16="http://schemas.microsoft.com/office/drawing/2014/main" id="{82A5C142-F7D4-4D7D-B612-23502C642353}"/>
              </a:ext>
            </a:extLst>
          </p:cNvPr>
          <p:cNvSpPr>
            <a:spLocks noGrp="1"/>
          </p:cNvSpPr>
          <p:nvPr>
            <p:ph type="sldNum" sz="quarter" idx="12"/>
          </p:nvPr>
        </p:nvSpPr>
        <p:spPr/>
        <p:txBody>
          <a:bodyPr/>
          <a:lstStyle>
            <a:lvl1pPr>
              <a:defRPr/>
            </a:lvl1pPr>
          </a:lstStyle>
          <a:p>
            <a:pPr>
              <a:defRPr/>
            </a:pPr>
            <a:fld id="{B6F16D1D-79AC-4D12-B63F-E5E8DBF5DB84}" type="slidenum">
              <a:rPr lang="pl-PL" altLang="pl-PL"/>
              <a:pPr>
                <a:defRPr/>
              </a:pPr>
              <a:t>‹#›</a:t>
            </a:fld>
            <a:endParaRPr lang="pl-PL" altLang="pl-PL" dirty="0"/>
          </a:p>
        </p:txBody>
      </p:sp>
    </p:spTree>
    <p:extLst>
      <p:ext uri="{BB962C8B-B14F-4D97-AF65-F5344CB8AC3E}">
        <p14:creationId xmlns:p14="http://schemas.microsoft.com/office/powerpoint/2010/main" val="1868016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3">
            <a:extLst>
              <a:ext uri="{FF2B5EF4-FFF2-40B4-BE49-F238E27FC236}">
                <a16:creationId xmlns:a16="http://schemas.microsoft.com/office/drawing/2014/main" id="{79B6B489-6914-449A-9B45-65839C910942}"/>
              </a:ext>
            </a:extLst>
          </p:cNvPr>
          <p:cNvSpPr>
            <a:spLocks noGrp="1"/>
          </p:cNvSpPr>
          <p:nvPr>
            <p:ph type="dt" sz="half" idx="10"/>
          </p:nvPr>
        </p:nvSpPr>
        <p:spPr/>
        <p:txBody>
          <a:bodyPr/>
          <a:lstStyle>
            <a:lvl1pPr>
              <a:defRPr/>
            </a:lvl1pPr>
          </a:lstStyle>
          <a:p>
            <a:pPr>
              <a:defRPr/>
            </a:pPr>
            <a:fld id="{F72B041C-4CA6-4BB9-A611-6B0491B8E23A}" type="datetimeFigureOut">
              <a:rPr lang="pl-PL"/>
              <a:pPr>
                <a:defRPr/>
              </a:pPr>
              <a:t>2026-06-24</a:t>
            </a:fld>
            <a:endParaRPr lang="pl-PL" dirty="0"/>
          </a:p>
        </p:txBody>
      </p:sp>
      <p:sp>
        <p:nvSpPr>
          <p:cNvPr id="4" name="Symbol zastępczy stopki 4">
            <a:extLst>
              <a:ext uri="{FF2B5EF4-FFF2-40B4-BE49-F238E27FC236}">
                <a16:creationId xmlns:a16="http://schemas.microsoft.com/office/drawing/2014/main" id="{8BF9770E-487C-409C-9A3F-670604AE5EF4}"/>
              </a:ext>
            </a:extLst>
          </p:cNvPr>
          <p:cNvSpPr>
            <a:spLocks noGrp="1"/>
          </p:cNvSpPr>
          <p:nvPr>
            <p:ph type="ftr" sz="quarter" idx="11"/>
          </p:nvPr>
        </p:nvSpPr>
        <p:spPr/>
        <p:txBody>
          <a:bodyPr/>
          <a:lstStyle>
            <a:lvl1pPr>
              <a:defRPr/>
            </a:lvl1pPr>
          </a:lstStyle>
          <a:p>
            <a:pPr>
              <a:defRPr/>
            </a:pPr>
            <a:endParaRPr lang="pl-PL"/>
          </a:p>
        </p:txBody>
      </p:sp>
      <p:sp>
        <p:nvSpPr>
          <p:cNvPr id="5" name="Symbol zastępczy numeru slajdu 5">
            <a:extLst>
              <a:ext uri="{FF2B5EF4-FFF2-40B4-BE49-F238E27FC236}">
                <a16:creationId xmlns:a16="http://schemas.microsoft.com/office/drawing/2014/main" id="{8CB4F125-D84C-41E8-8A5E-420C7B2E80F5}"/>
              </a:ext>
            </a:extLst>
          </p:cNvPr>
          <p:cNvSpPr>
            <a:spLocks noGrp="1"/>
          </p:cNvSpPr>
          <p:nvPr>
            <p:ph type="sldNum" sz="quarter" idx="12"/>
          </p:nvPr>
        </p:nvSpPr>
        <p:spPr/>
        <p:txBody>
          <a:bodyPr/>
          <a:lstStyle>
            <a:lvl1pPr>
              <a:defRPr/>
            </a:lvl1pPr>
          </a:lstStyle>
          <a:p>
            <a:pPr>
              <a:defRPr/>
            </a:pPr>
            <a:fld id="{10FD7214-A0DB-4B80-B7C2-2F0ACCE2CE31}" type="slidenum">
              <a:rPr lang="pl-PL" altLang="pl-PL"/>
              <a:pPr>
                <a:defRPr/>
              </a:pPr>
              <a:t>‹#›</a:t>
            </a:fld>
            <a:endParaRPr lang="pl-PL" altLang="pl-PL" dirty="0"/>
          </a:p>
        </p:txBody>
      </p:sp>
    </p:spTree>
    <p:extLst>
      <p:ext uri="{BB962C8B-B14F-4D97-AF65-F5344CB8AC3E}">
        <p14:creationId xmlns:p14="http://schemas.microsoft.com/office/powerpoint/2010/main" val="3788544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3">
            <a:extLst>
              <a:ext uri="{FF2B5EF4-FFF2-40B4-BE49-F238E27FC236}">
                <a16:creationId xmlns:a16="http://schemas.microsoft.com/office/drawing/2014/main" id="{46EA7837-04C8-4833-B14C-A6D52A18B380}"/>
              </a:ext>
            </a:extLst>
          </p:cNvPr>
          <p:cNvSpPr>
            <a:spLocks noGrp="1"/>
          </p:cNvSpPr>
          <p:nvPr>
            <p:ph type="dt" sz="half" idx="10"/>
          </p:nvPr>
        </p:nvSpPr>
        <p:spPr/>
        <p:txBody>
          <a:bodyPr/>
          <a:lstStyle>
            <a:lvl1pPr>
              <a:defRPr/>
            </a:lvl1pPr>
          </a:lstStyle>
          <a:p>
            <a:pPr>
              <a:defRPr/>
            </a:pPr>
            <a:fld id="{F4D23895-41F5-4B03-94A1-30A2561B7504}" type="datetimeFigureOut">
              <a:rPr lang="pl-PL"/>
              <a:pPr>
                <a:defRPr/>
              </a:pPr>
              <a:t>2026-06-24</a:t>
            </a:fld>
            <a:endParaRPr lang="pl-PL" dirty="0"/>
          </a:p>
        </p:txBody>
      </p:sp>
      <p:sp>
        <p:nvSpPr>
          <p:cNvPr id="3" name="Symbol zastępczy stopki 4">
            <a:extLst>
              <a:ext uri="{FF2B5EF4-FFF2-40B4-BE49-F238E27FC236}">
                <a16:creationId xmlns:a16="http://schemas.microsoft.com/office/drawing/2014/main" id="{1A6297DE-68B3-4A3A-A7FE-014BC539D43F}"/>
              </a:ext>
            </a:extLst>
          </p:cNvPr>
          <p:cNvSpPr>
            <a:spLocks noGrp="1"/>
          </p:cNvSpPr>
          <p:nvPr>
            <p:ph type="ftr" sz="quarter" idx="11"/>
          </p:nvPr>
        </p:nvSpPr>
        <p:spPr/>
        <p:txBody>
          <a:bodyPr/>
          <a:lstStyle>
            <a:lvl1pPr>
              <a:defRPr/>
            </a:lvl1pPr>
          </a:lstStyle>
          <a:p>
            <a:pPr>
              <a:defRPr/>
            </a:pPr>
            <a:endParaRPr lang="pl-PL"/>
          </a:p>
        </p:txBody>
      </p:sp>
      <p:sp>
        <p:nvSpPr>
          <p:cNvPr id="4" name="Symbol zastępczy numeru slajdu 5">
            <a:extLst>
              <a:ext uri="{FF2B5EF4-FFF2-40B4-BE49-F238E27FC236}">
                <a16:creationId xmlns:a16="http://schemas.microsoft.com/office/drawing/2014/main" id="{0702FC10-2F30-4A26-8AA7-86BA77D3005C}"/>
              </a:ext>
            </a:extLst>
          </p:cNvPr>
          <p:cNvSpPr>
            <a:spLocks noGrp="1"/>
          </p:cNvSpPr>
          <p:nvPr>
            <p:ph type="sldNum" sz="quarter" idx="12"/>
          </p:nvPr>
        </p:nvSpPr>
        <p:spPr/>
        <p:txBody>
          <a:bodyPr/>
          <a:lstStyle>
            <a:lvl1pPr>
              <a:defRPr/>
            </a:lvl1pPr>
          </a:lstStyle>
          <a:p>
            <a:pPr>
              <a:defRPr/>
            </a:pPr>
            <a:fld id="{5A06AC40-6230-46B1-B712-2F48BB1898A0}" type="slidenum">
              <a:rPr lang="pl-PL" altLang="pl-PL"/>
              <a:pPr>
                <a:defRPr/>
              </a:pPr>
              <a:t>‹#›</a:t>
            </a:fld>
            <a:endParaRPr lang="pl-PL" altLang="pl-PL" dirty="0"/>
          </a:p>
        </p:txBody>
      </p:sp>
    </p:spTree>
    <p:extLst>
      <p:ext uri="{BB962C8B-B14F-4D97-AF65-F5344CB8AC3E}">
        <p14:creationId xmlns:p14="http://schemas.microsoft.com/office/powerpoint/2010/main" val="710764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3">
            <a:extLst>
              <a:ext uri="{FF2B5EF4-FFF2-40B4-BE49-F238E27FC236}">
                <a16:creationId xmlns:a16="http://schemas.microsoft.com/office/drawing/2014/main" id="{A88ED112-E563-46BA-959A-F755400BB3B9}"/>
              </a:ext>
            </a:extLst>
          </p:cNvPr>
          <p:cNvSpPr>
            <a:spLocks noGrp="1"/>
          </p:cNvSpPr>
          <p:nvPr>
            <p:ph type="dt" sz="half" idx="10"/>
          </p:nvPr>
        </p:nvSpPr>
        <p:spPr/>
        <p:txBody>
          <a:bodyPr/>
          <a:lstStyle>
            <a:lvl1pPr>
              <a:defRPr/>
            </a:lvl1pPr>
          </a:lstStyle>
          <a:p>
            <a:pPr>
              <a:defRPr/>
            </a:pPr>
            <a:fld id="{59AD2D31-B80B-4015-A7FB-D3C9CFB5CA24}" type="datetimeFigureOut">
              <a:rPr lang="pl-PL"/>
              <a:pPr>
                <a:defRPr/>
              </a:pPr>
              <a:t>2026-06-24</a:t>
            </a:fld>
            <a:endParaRPr lang="pl-PL" dirty="0"/>
          </a:p>
        </p:txBody>
      </p:sp>
      <p:sp>
        <p:nvSpPr>
          <p:cNvPr id="6" name="Symbol zastępczy stopki 4">
            <a:extLst>
              <a:ext uri="{FF2B5EF4-FFF2-40B4-BE49-F238E27FC236}">
                <a16:creationId xmlns:a16="http://schemas.microsoft.com/office/drawing/2014/main" id="{29F6BC16-F536-4E6D-BD5B-C8E111367840}"/>
              </a:ext>
            </a:extLst>
          </p:cNvPr>
          <p:cNvSpPr>
            <a:spLocks noGrp="1"/>
          </p:cNvSpPr>
          <p:nvPr>
            <p:ph type="ftr" sz="quarter" idx="11"/>
          </p:nvPr>
        </p:nvSpPr>
        <p:spPr/>
        <p:txBody>
          <a:bodyPr/>
          <a:lstStyle>
            <a:lvl1pPr>
              <a:defRPr/>
            </a:lvl1pPr>
          </a:lstStyle>
          <a:p>
            <a:pPr>
              <a:defRPr/>
            </a:pPr>
            <a:endParaRPr lang="pl-PL"/>
          </a:p>
        </p:txBody>
      </p:sp>
      <p:sp>
        <p:nvSpPr>
          <p:cNvPr id="7" name="Symbol zastępczy numeru slajdu 5">
            <a:extLst>
              <a:ext uri="{FF2B5EF4-FFF2-40B4-BE49-F238E27FC236}">
                <a16:creationId xmlns:a16="http://schemas.microsoft.com/office/drawing/2014/main" id="{67997AA9-3D21-48E6-9240-70D2D3715187}"/>
              </a:ext>
            </a:extLst>
          </p:cNvPr>
          <p:cNvSpPr>
            <a:spLocks noGrp="1"/>
          </p:cNvSpPr>
          <p:nvPr>
            <p:ph type="sldNum" sz="quarter" idx="12"/>
          </p:nvPr>
        </p:nvSpPr>
        <p:spPr/>
        <p:txBody>
          <a:bodyPr/>
          <a:lstStyle>
            <a:lvl1pPr>
              <a:defRPr/>
            </a:lvl1pPr>
          </a:lstStyle>
          <a:p>
            <a:pPr>
              <a:defRPr/>
            </a:pPr>
            <a:fld id="{A0E556C2-B6D3-42F3-A7AA-DE3A10FDE7DC}" type="slidenum">
              <a:rPr lang="pl-PL" altLang="pl-PL"/>
              <a:pPr>
                <a:defRPr/>
              </a:pPr>
              <a:t>‹#›</a:t>
            </a:fld>
            <a:endParaRPr lang="pl-PL" altLang="pl-PL" dirty="0"/>
          </a:p>
        </p:txBody>
      </p:sp>
    </p:spTree>
    <p:extLst>
      <p:ext uri="{BB962C8B-B14F-4D97-AF65-F5344CB8AC3E}">
        <p14:creationId xmlns:p14="http://schemas.microsoft.com/office/powerpoint/2010/main" val="1565726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dirty="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3">
            <a:extLst>
              <a:ext uri="{FF2B5EF4-FFF2-40B4-BE49-F238E27FC236}">
                <a16:creationId xmlns:a16="http://schemas.microsoft.com/office/drawing/2014/main" id="{F775B2E4-C375-4A3F-8FE1-E4554E0B1538}"/>
              </a:ext>
            </a:extLst>
          </p:cNvPr>
          <p:cNvSpPr>
            <a:spLocks noGrp="1"/>
          </p:cNvSpPr>
          <p:nvPr>
            <p:ph type="dt" sz="half" idx="10"/>
          </p:nvPr>
        </p:nvSpPr>
        <p:spPr/>
        <p:txBody>
          <a:bodyPr/>
          <a:lstStyle>
            <a:lvl1pPr>
              <a:defRPr/>
            </a:lvl1pPr>
          </a:lstStyle>
          <a:p>
            <a:pPr>
              <a:defRPr/>
            </a:pPr>
            <a:fld id="{39DF43C1-A944-457B-8B5E-91F133EFACE9}" type="datetimeFigureOut">
              <a:rPr lang="pl-PL"/>
              <a:pPr>
                <a:defRPr/>
              </a:pPr>
              <a:t>2026-06-24</a:t>
            </a:fld>
            <a:endParaRPr lang="pl-PL" dirty="0"/>
          </a:p>
        </p:txBody>
      </p:sp>
      <p:sp>
        <p:nvSpPr>
          <p:cNvPr id="6" name="Symbol zastępczy stopki 4">
            <a:extLst>
              <a:ext uri="{FF2B5EF4-FFF2-40B4-BE49-F238E27FC236}">
                <a16:creationId xmlns:a16="http://schemas.microsoft.com/office/drawing/2014/main" id="{561B0EB6-B1A9-4694-8A7D-3A53CE08C942}"/>
              </a:ext>
            </a:extLst>
          </p:cNvPr>
          <p:cNvSpPr>
            <a:spLocks noGrp="1"/>
          </p:cNvSpPr>
          <p:nvPr>
            <p:ph type="ftr" sz="quarter" idx="11"/>
          </p:nvPr>
        </p:nvSpPr>
        <p:spPr/>
        <p:txBody>
          <a:bodyPr/>
          <a:lstStyle>
            <a:lvl1pPr>
              <a:defRPr/>
            </a:lvl1pPr>
          </a:lstStyle>
          <a:p>
            <a:pPr>
              <a:defRPr/>
            </a:pPr>
            <a:endParaRPr lang="pl-PL"/>
          </a:p>
        </p:txBody>
      </p:sp>
      <p:sp>
        <p:nvSpPr>
          <p:cNvPr id="7" name="Symbol zastępczy numeru slajdu 5">
            <a:extLst>
              <a:ext uri="{FF2B5EF4-FFF2-40B4-BE49-F238E27FC236}">
                <a16:creationId xmlns:a16="http://schemas.microsoft.com/office/drawing/2014/main" id="{A5915364-6B33-43D3-AA4A-A709A297CA77}"/>
              </a:ext>
            </a:extLst>
          </p:cNvPr>
          <p:cNvSpPr>
            <a:spLocks noGrp="1"/>
          </p:cNvSpPr>
          <p:nvPr>
            <p:ph type="sldNum" sz="quarter" idx="12"/>
          </p:nvPr>
        </p:nvSpPr>
        <p:spPr/>
        <p:txBody>
          <a:bodyPr/>
          <a:lstStyle>
            <a:lvl1pPr>
              <a:defRPr/>
            </a:lvl1pPr>
          </a:lstStyle>
          <a:p>
            <a:pPr>
              <a:defRPr/>
            </a:pPr>
            <a:fld id="{986952E4-CF4C-4F8F-8323-B0D0C0B269C5}" type="slidenum">
              <a:rPr lang="pl-PL" altLang="pl-PL"/>
              <a:pPr>
                <a:defRPr/>
              </a:pPr>
              <a:t>‹#›</a:t>
            </a:fld>
            <a:endParaRPr lang="pl-PL" altLang="pl-PL" dirty="0"/>
          </a:p>
        </p:txBody>
      </p:sp>
    </p:spTree>
    <p:extLst>
      <p:ext uri="{BB962C8B-B14F-4D97-AF65-F5344CB8AC3E}">
        <p14:creationId xmlns:p14="http://schemas.microsoft.com/office/powerpoint/2010/main" val="628845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Symbol zastępczy tytułu 1">
            <a:extLst>
              <a:ext uri="{FF2B5EF4-FFF2-40B4-BE49-F238E27FC236}">
                <a16:creationId xmlns:a16="http://schemas.microsoft.com/office/drawing/2014/main" id="{3A2E3006-F632-4B25-B776-7056057434B5}"/>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l-PL" altLang="pl-PL"/>
              <a:t>Kliknij, aby edytować styl</a:t>
            </a:r>
          </a:p>
        </p:txBody>
      </p:sp>
      <p:sp>
        <p:nvSpPr>
          <p:cNvPr id="1027" name="Symbol zastępczy tekstu 2">
            <a:extLst>
              <a:ext uri="{FF2B5EF4-FFF2-40B4-BE49-F238E27FC236}">
                <a16:creationId xmlns:a16="http://schemas.microsoft.com/office/drawing/2014/main" id="{A67B7E5B-BF4C-4730-8346-F27D05AF7020}"/>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l-PL" altLang="pl-PL"/>
              <a:t>Kliknij, aby edytować style wzorca tekstu</a:t>
            </a:r>
          </a:p>
          <a:p>
            <a:pPr lvl="1"/>
            <a:r>
              <a:rPr lang="pl-PL" altLang="pl-PL"/>
              <a:t>Drugi poziom</a:t>
            </a:r>
          </a:p>
          <a:p>
            <a:pPr lvl="2"/>
            <a:r>
              <a:rPr lang="pl-PL" altLang="pl-PL"/>
              <a:t>Trzeci poziom</a:t>
            </a:r>
          </a:p>
          <a:p>
            <a:pPr lvl="3"/>
            <a:r>
              <a:rPr lang="pl-PL" altLang="pl-PL"/>
              <a:t>Czwarty poziom</a:t>
            </a:r>
          </a:p>
          <a:p>
            <a:pPr lvl="4"/>
            <a:r>
              <a:rPr lang="pl-PL" altLang="pl-PL"/>
              <a:t>Piąty poziom</a:t>
            </a:r>
          </a:p>
        </p:txBody>
      </p:sp>
      <p:sp>
        <p:nvSpPr>
          <p:cNvPr id="4" name="Symbol zastępczy daty 3">
            <a:extLst>
              <a:ext uri="{FF2B5EF4-FFF2-40B4-BE49-F238E27FC236}">
                <a16:creationId xmlns:a16="http://schemas.microsoft.com/office/drawing/2014/main" id="{8CE5A238-44DA-437D-9A0F-C16776F4A0D0}"/>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9D73A979-A856-416A-9A20-F52F15930E44}" type="datetimeFigureOut">
              <a:rPr lang="pl-PL"/>
              <a:pPr>
                <a:defRPr/>
              </a:pPr>
              <a:t>2026-06-24</a:t>
            </a:fld>
            <a:endParaRPr lang="pl-PL" dirty="0"/>
          </a:p>
        </p:txBody>
      </p:sp>
      <p:sp>
        <p:nvSpPr>
          <p:cNvPr id="5" name="Symbol zastępczy stopki 4">
            <a:extLst>
              <a:ext uri="{FF2B5EF4-FFF2-40B4-BE49-F238E27FC236}">
                <a16:creationId xmlns:a16="http://schemas.microsoft.com/office/drawing/2014/main" id="{A2AC3022-09D1-4249-8014-676F07C6A3C8}"/>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pl-PL"/>
          </a:p>
        </p:txBody>
      </p:sp>
      <p:sp>
        <p:nvSpPr>
          <p:cNvPr id="6" name="Symbol zastępczy numeru slajdu 5">
            <a:extLst>
              <a:ext uri="{FF2B5EF4-FFF2-40B4-BE49-F238E27FC236}">
                <a16:creationId xmlns:a16="http://schemas.microsoft.com/office/drawing/2014/main" id="{DF1E49B9-A730-4B56-B5F4-10DE204410B0}"/>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F9EB19C0-5D3E-41D3-9598-2686D84E0C55}" type="slidenum">
              <a:rPr lang="pl-PL" altLang="pl-PL"/>
              <a:pPr>
                <a:defRPr/>
              </a:pPr>
              <a:t>‹#›</a:t>
            </a:fld>
            <a:endParaRPr lang="pl-PL" altLang="pl-PL" dirty="0"/>
          </a:p>
        </p:txBody>
      </p:sp>
    </p:spTree>
  </p:cSld>
  <p:clrMap bg1="lt1" tx1="dk1" bg2="lt2" tx2="dk2" accent1="accent1" accent2="accent2" accent3="accent3" accent4="accent4" accent5="accent5" accent6="accent6" hlink="hlink" folHlink="folHlink"/>
  <p:sldLayoutIdLst>
    <p:sldLayoutId id="2147485202" r:id="rId1"/>
    <p:sldLayoutId id="2147485203" r:id="rId2"/>
    <p:sldLayoutId id="2147485204" r:id="rId3"/>
    <p:sldLayoutId id="2147485205" r:id="rId4"/>
    <p:sldLayoutId id="2147485206" r:id="rId5"/>
    <p:sldLayoutId id="2147485207" r:id="rId6"/>
    <p:sldLayoutId id="2147485208" r:id="rId7"/>
    <p:sldLayoutId id="2147485209" r:id="rId8"/>
    <p:sldLayoutId id="2147485210" r:id="rId9"/>
    <p:sldLayoutId id="2147485211" r:id="rId10"/>
    <p:sldLayoutId id="214748521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Symbol zastępczy tytułu 1">
            <a:extLst>
              <a:ext uri="{FF2B5EF4-FFF2-40B4-BE49-F238E27FC236}">
                <a16:creationId xmlns:a16="http://schemas.microsoft.com/office/drawing/2014/main" id="{9A04DC78-20D0-44E4-882D-6330FBF9E29C}"/>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l-PL" altLang="pl-PL"/>
              <a:t>Kliknij, aby edytować styl</a:t>
            </a:r>
          </a:p>
        </p:txBody>
      </p:sp>
      <p:sp>
        <p:nvSpPr>
          <p:cNvPr id="2051" name="Symbol zastępczy tekstu 2">
            <a:extLst>
              <a:ext uri="{FF2B5EF4-FFF2-40B4-BE49-F238E27FC236}">
                <a16:creationId xmlns:a16="http://schemas.microsoft.com/office/drawing/2014/main" id="{2CB00811-00C7-4ACE-9D73-0558B754FB8E}"/>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l-PL" altLang="pl-PL"/>
              <a:t>Kliknij, aby edytować style wzorca tekstu</a:t>
            </a:r>
          </a:p>
          <a:p>
            <a:pPr lvl="1"/>
            <a:r>
              <a:rPr lang="pl-PL" altLang="pl-PL"/>
              <a:t>Drugi poziom</a:t>
            </a:r>
          </a:p>
          <a:p>
            <a:pPr lvl="2"/>
            <a:r>
              <a:rPr lang="pl-PL" altLang="pl-PL"/>
              <a:t>Trzeci poziom</a:t>
            </a:r>
          </a:p>
          <a:p>
            <a:pPr lvl="3"/>
            <a:r>
              <a:rPr lang="pl-PL" altLang="pl-PL"/>
              <a:t>Czwarty poziom</a:t>
            </a:r>
          </a:p>
          <a:p>
            <a:pPr lvl="4"/>
            <a:r>
              <a:rPr lang="pl-PL" altLang="pl-PL"/>
              <a:t>Piąty poziom</a:t>
            </a:r>
          </a:p>
        </p:txBody>
      </p:sp>
      <p:sp>
        <p:nvSpPr>
          <p:cNvPr id="4" name="Symbol zastępczy daty 3">
            <a:extLst>
              <a:ext uri="{FF2B5EF4-FFF2-40B4-BE49-F238E27FC236}">
                <a16:creationId xmlns:a16="http://schemas.microsoft.com/office/drawing/2014/main" id="{1DE98197-D5DA-48C4-80E9-93F0AE429A36}"/>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BCFF62A3-A8FE-4F68-BAA9-E90CE140E6BF}" type="datetimeFigureOut">
              <a:rPr lang="pl-PL"/>
              <a:pPr>
                <a:defRPr/>
              </a:pPr>
              <a:t>2026-06-24</a:t>
            </a:fld>
            <a:endParaRPr lang="pl-PL" dirty="0"/>
          </a:p>
        </p:txBody>
      </p:sp>
      <p:sp>
        <p:nvSpPr>
          <p:cNvPr id="5" name="Symbol zastępczy stopki 4">
            <a:extLst>
              <a:ext uri="{FF2B5EF4-FFF2-40B4-BE49-F238E27FC236}">
                <a16:creationId xmlns:a16="http://schemas.microsoft.com/office/drawing/2014/main" id="{1E79E889-E577-4535-A8C9-109302715C13}"/>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pl-PL"/>
          </a:p>
        </p:txBody>
      </p:sp>
      <p:sp>
        <p:nvSpPr>
          <p:cNvPr id="6" name="Symbol zastępczy numeru slajdu 5">
            <a:extLst>
              <a:ext uri="{FF2B5EF4-FFF2-40B4-BE49-F238E27FC236}">
                <a16:creationId xmlns:a16="http://schemas.microsoft.com/office/drawing/2014/main" id="{347CD003-786A-4A87-A6FE-DC117CA365E1}"/>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04391F20-9278-45FD-AE55-DB8602E8616B}" type="slidenum">
              <a:rPr lang="pl-PL" altLang="pl-PL"/>
              <a:pPr>
                <a:defRPr/>
              </a:pPr>
              <a:t>‹#›</a:t>
            </a:fld>
            <a:endParaRPr lang="pl-PL" altLang="pl-PL" dirty="0"/>
          </a:p>
        </p:txBody>
      </p:sp>
    </p:spTree>
  </p:cSld>
  <p:clrMap bg1="lt1" tx1="dk1" bg2="lt2" tx2="dk2" accent1="accent1" accent2="accent2" accent3="accent3" accent4="accent4" accent5="accent5" accent6="accent6" hlink="hlink" folHlink="folHlink"/>
  <p:sldLayoutIdLst>
    <p:sldLayoutId id="2147485213" r:id="rId1"/>
    <p:sldLayoutId id="2147485214" r:id="rId2"/>
    <p:sldLayoutId id="2147485215" r:id="rId3"/>
    <p:sldLayoutId id="2147485216" r:id="rId4"/>
    <p:sldLayoutId id="2147485217" r:id="rId5"/>
    <p:sldLayoutId id="2147485218" r:id="rId6"/>
    <p:sldLayoutId id="2147485219" r:id="rId7"/>
    <p:sldLayoutId id="2147485220" r:id="rId8"/>
    <p:sldLayoutId id="2147485221" r:id="rId9"/>
    <p:sldLayoutId id="2147485222" r:id="rId10"/>
    <p:sldLayoutId id="214748522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Symbol zastępczy tytułu 1">
            <a:extLst>
              <a:ext uri="{FF2B5EF4-FFF2-40B4-BE49-F238E27FC236}">
                <a16:creationId xmlns:a16="http://schemas.microsoft.com/office/drawing/2014/main" id="{75F5A791-84DF-47EA-B1E7-3E0351850893}"/>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l-PL" altLang="pl-PL"/>
              <a:t>Kliknij, aby edytować styl</a:t>
            </a:r>
          </a:p>
        </p:txBody>
      </p:sp>
      <p:sp>
        <p:nvSpPr>
          <p:cNvPr id="3075" name="Symbol zastępczy tekstu 2">
            <a:extLst>
              <a:ext uri="{FF2B5EF4-FFF2-40B4-BE49-F238E27FC236}">
                <a16:creationId xmlns:a16="http://schemas.microsoft.com/office/drawing/2014/main" id="{BF955120-AE97-403B-9246-AEFD4E637415}"/>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l-PL" altLang="pl-PL"/>
              <a:t>Kliknij, aby edytować style wzorca tekstu</a:t>
            </a:r>
          </a:p>
          <a:p>
            <a:pPr lvl="1"/>
            <a:r>
              <a:rPr lang="pl-PL" altLang="pl-PL"/>
              <a:t>Drugi poziom</a:t>
            </a:r>
          </a:p>
          <a:p>
            <a:pPr lvl="2"/>
            <a:r>
              <a:rPr lang="pl-PL" altLang="pl-PL"/>
              <a:t>Trzeci poziom</a:t>
            </a:r>
          </a:p>
          <a:p>
            <a:pPr lvl="3"/>
            <a:r>
              <a:rPr lang="pl-PL" altLang="pl-PL"/>
              <a:t>Czwarty poziom</a:t>
            </a:r>
          </a:p>
          <a:p>
            <a:pPr lvl="4"/>
            <a:r>
              <a:rPr lang="pl-PL" altLang="pl-PL"/>
              <a:t>Piąty poziom</a:t>
            </a:r>
          </a:p>
        </p:txBody>
      </p:sp>
      <p:sp>
        <p:nvSpPr>
          <p:cNvPr id="4" name="Symbol zastępczy daty 3">
            <a:extLst>
              <a:ext uri="{FF2B5EF4-FFF2-40B4-BE49-F238E27FC236}">
                <a16:creationId xmlns:a16="http://schemas.microsoft.com/office/drawing/2014/main" id="{F27E5775-DB2A-440C-8A4B-E20EDB24243E}"/>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DBE37F4F-54E1-41E1-8124-22EFBC021578}" type="datetimeFigureOut">
              <a:rPr lang="pl-PL"/>
              <a:pPr>
                <a:defRPr/>
              </a:pPr>
              <a:t>2026-06-24</a:t>
            </a:fld>
            <a:endParaRPr lang="pl-PL" dirty="0"/>
          </a:p>
        </p:txBody>
      </p:sp>
      <p:sp>
        <p:nvSpPr>
          <p:cNvPr id="5" name="Symbol zastępczy stopki 4">
            <a:extLst>
              <a:ext uri="{FF2B5EF4-FFF2-40B4-BE49-F238E27FC236}">
                <a16:creationId xmlns:a16="http://schemas.microsoft.com/office/drawing/2014/main" id="{B7D9D8E0-CD0D-4CAD-B41D-B70BFC3BE7C0}"/>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pl-PL"/>
          </a:p>
        </p:txBody>
      </p:sp>
      <p:sp>
        <p:nvSpPr>
          <p:cNvPr id="6" name="Symbol zastępczy numeru slajdu 5">
            <a:extLst>
              <a:ext uri="{FF2B5EF4-FFF2-40B4-BE49-F238E27FC236}">
                <a16:creationId xmlns:a16="http://schemas.microsoft.com/office/drawing/2014/main" id="{6F07C819-E4B6-4FD7-A7AC-00905230D585}"/>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5DA1CA5B-FBB3-4D01-8008-3309451E10D0}" type="slidenum">
              <a:rPr lang="pl-PL" altLang="pl-PL"/>
              <a:pPr>
                <a:defRPr/>
              </a:pPr>
              <a:t>‹#›</a:t>
            </a:fld>
            <a:endParaRPr lang="pl-PL" altLang="pl-PL" dirty="0"/>
          </a:p>
        </p:txBody>
      </p:sp>
    </p:spTree>
  </p:cSld>
  <p:clrMap bg1="lt1" tx1="dk1" bg2="lt2" tx2="dk2" accent1="accent1" accent2="accent2" accent3="accent3" accent4="accent4" accent5="accent5" accent6="accent6" hlink="hlink" folHlink="folHlink"/>
  <p:sldLayoutIdLst>
    <p:sldLayoutId id="2147485224" r:id="rId1"/>
    <p:sldLayoutId id="2147485225" r:id="rId2"/>
    <p:sldLayoutId id="2147485226" r:id="rId3"/>
    <p:sldLayoutId id="2147485227" r:id="rId4"/>
    <p:sldLayoutId id="2147485228" r:id="rId5"/>
    <p:sldLayoutId id="2147485229" r:id="rId6"/>
    <p:sldLayoutId id="2147485230" r:id="rId7"/>
    <p:sldLayoutId id="2147485231" r:id="rId8"/>
    <p:sldLayoutId id="2147485232" r:id="rId9"/>
    <p:sldLayoutId id="2147485233" r:id="rId10"/>
    <p:sldLayoutId id="214748523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Symbol zastępczy tytułu 1">
            <a:extLst>
              <a:ext uri="{FF2B5EF4-FFF2-40B4-BE49-F238E27FC236}">
                <a16:creationId xmlns:a16="http://schemas.microsoft.com/office/drawing/2014/main" id="{CDF1514E-EFF8-4FA4-A5CF-97976611B956}"/>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l-PL" altLang="pl-PL"/>
              <a:t>Kliknij, aby edytować styl</a:t>
            </a:r>
          </a:p>
        </p:txBody>
      </p:sp>
      <p:sp>
        <p:nvSpPr>
          <p:cNvPr id="4099" name="Symbol zastępczy tekstu 2">
            <a:extLst>
              <a:ext uri="{FF2B5EF4-FFF2-40B4-BE49-F238E27FC236}">
                <a16:creationId xmlns:a16="http://schemas.microsoft.com/office/drawing/2014/main" id="{251E71F4-97D1-4345-806E-D07824BD0C4A}"/>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l-PL" altLang="pl-PL"/>
              <a:t>Kliknij, aby edytować style wzorca tekstu</a:t>
            </a:r>
          </a:p>
          <a:p>
            <a:pPr lvl="1"/>
            <a:r>
              <a:rPr lang="pl-PL" altLang="pl-PL"/>
              <a:t>Drugi poziom</a:t>
            </a:r>
          </a:p>
          <a:p>
            <a:pPr lvl="2"/>
            <a:r>
              <a:rPr lang="pl-PL" altLang="pl-PL"/>
              <a:t>Trzeci poziom</a:t>
            </a:r>
          </a:p>
          <a:p>
            <a:pPr lvl="3"/>
            <a:r>
              <a:rPr lang="pl-PL" altLang="pl-PL"/>
              <a:t>Czwarty poziom</a:t>
            </a:r>
          </a:p>
          <a:p>
            <a:pPr lvl="4"/>
            <a:r>
              <a:rPr lang="pl-PL" altLang="pl-PL"/>
              <a:t>Piąty poziom</a:t>
            </a:r>
          </a:p>
        </p:txBody>
      </p:sp>
      <p:sp>
        <p:nvSpPr>
          <p:cNvPr id="4" name="Symbol zastępczy daty 3">
            <a:extLst>
              <a:ext uri="{FF2B5EF4-FFF2-40B4-BE49-F238E27FC236}">
                <a16:creationId xmlns:a16="http://schemas.microsoft.com/office/drawing/2014/main" id="{30762854-6957-4C87-BC90-D1E4022E1622}"/>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527AD760-20FA-4496-BD47-9B56DE1C18AD}" type="datetimeFigureOut">
              <a:rPr lang="pl-PL"/>
              <a:pPr>
                <a:defRPr/>
              </a:pPr>
              <a:t>2026-06-24</a:t>
            </a:fld>
            <a:endParaRPr lang="pl-PL" dirty="0"/>
          </a:p>
        </p:txBody>
      </p:sp>
      <p:sp>
        <p:nvSpPr>
          <p:cNvPr id="5" name="Symbol zastępczy stopki 4">
            <a:extLst>
              <a:ext uri="{FF2B5EF4-FFF2-40B4-BE49-F238E27FC236}">
                <a16:creationId xmlns:a16="http://schemas.microsoft.com/office/drawing/2014/main" id="{DB09D4CB-6BD4-45D4-AC86-4A3BCA2C94C3}"/>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pl-PL"/>
          </a:p>
        </p:txBody>
      </p:sp>
      <p:sp>
        <p:nvSpPr>
          <p:cNvPr id="6" name="Symbol zastępczy numeru slajdu 5">
            <a:extLst>
              <a:ext uri="{FF2B5EF4-FFF2-40B4-BE49-F238E27FC236}">
                <a16:creationId xmlns:a16="http://schemas.microsoft.com/office/drawing/2014/main" id="{23052485-B0FC-4B5F-83D1-231789BA3AFF}"/>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AC074B69-EE0A-41E8-A45E-60BFBCA11104}" type="slidenum">
              <a:rPr lang="pl-PL" altLang="pl-PL"/>
              <a:pPr>
                <a:defRPr/>
              </a:pPr>
              <a:t>‹#›</a:t>
            </a:fld>
            <a:endParaRPr lang="pl-PL" altLang="pl-PL" dirty="0"/>
          </a:p>
        </p:txBody>
      </p:sp>
    </p:spTree>
  </p:cSld>
  <p:clrMap bg1="lt1" tx1="dk1" bg2="lt2" tx2="dk2" accent1="accent1" accent2="accent2" accent3="accent3" accent4="accent4" accent5="accent5" accent6="accent6" hlink="hlink" folHlink="folHlink"/>
  <p:sldLayoutIdLst>
    <p:sldLayoutId id="2147485235" r:id="rId1"/>
    <p:sldLayoutId id="2147485236" r:id="rId2"/>
    <p:sldLayoutId id="2147485237" r:id="rId3"/>
    <p:sldLayoutId id="2147485238" r:id="rId4"/>
    <p:sldLayoutId id="2147485239" r:id="rId5"/>
    <p:sldLayoutId id="2147485240" r:id="rId6"/>
    <p:sldLayoutId id="2147485241" r:id="rId7"/>
    <p:sldLayoutId id="2147485242" r:id="rId8"/>
    <p:sldLayoutId id="2147485243" r:id="rId9"/>
    <p:sldLayoutId id="2147485244" r:id="rId10"/>
    <p:sldLayoutId id="214748524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3.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10" Type="http://schemas.openxmlformats.org/officeDocument/2006/relationships/image" Target="../media/image5.png"/><Relationship Id="rId4" Type="http://schemas.openxmlformats.org/officeDocument/2006/relationships/diagramLayout" Target="../diagrams/layout5.xml"/><Relationship Id="rId9"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10" Type="http://schemas.openxmlformats.org/officeDocument/2006/relationships/image" Target="../media/image5.png"/><Relationship Id="rId4" Type="http://schemas.openxmlformats.org/officeDocument/2006/relationships/diagramLayout" Target="../diagrams/layout6.xml"/><Relationship Id="rId9"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10" Type="http://schemas.openxmlformats.org/officeDocument/2006/relationships/image" Target="../media/image5.png"/><Relationship Id="rId4" Type="http://schemas.openxmlformats.org/officeDocument/2006/relationships/diagramLayout" Target="../diagrams/layout7.xml"/><Relationship Id="rId9" Type="http://schemas.openxmlformats.org/officeDocument/2006/relationships/image" Target="../media/image4.png"/></Relationships>
</file>

<file path=ppt/slides/_rels/slide1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10" Type="http://schemas.openxmlformats.org/officeDocument/2006/relationships/image" Target="../media/image5.png"/><Relationship Id="rId4" Type="http://schemas.openxmlformats.org/officeDocument/2006/relationships/diagramLayout" Target="../diagrams/layout8.xml"/><Relationship Id="rId9"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10" Type="http://schemas.openxmlformats.org/officeDocument/2006/relationships/image" Target="../media/image5.png"/><Relationship Id="rId4" Type="http://schemas.openxmlformats.org/officeDocument/2006/relationships/diagramLayout" Target="../diagrams/layout9.xml"/><Relationship Id="rId9" Type="http://schemas.openxmlformats.org/officeDocument/2006/relationships/image" Target="../media/image4.png"/></Relationships>
</file>

<file path=ppt/slides/_rels/slide1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cinea.ec.europa.eu/funding-opportunities/calls-proposals/2022-cef-transport-call_en" TargetMode="External"/><Relationship Id="rId7"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9.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jpeg"/><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15.png"/><Relationship Id="rId7" Type="http://schemas.openxmlformats.org/officeDocument/2006/relationships/diagramColors" Target="../diagrams/colors10.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QuickStyle" Target="../diagrams/quickStyle10.xml"/><Relationship Id="rId11" Type="http://schemas.openxmlformats.org/officeDocument/2006/relationships/image" Target="../media/image5.png"/><Relationship Id="rId5" Type="http://schemas.openxmlformats.org/officeDocument/2006/relationships/diagramLayout" Target="../diagrams/layout10.xml"/><Relationship Id="rId10" Type="http://schemas.openxmlformats.org/officeDocument/2006/relationships/image" Target="../media/image4.png"/><Relationship Id="rId4" Type="http://schemas.openxmlformats.org/officeDocument/2006/relationships/diagramData" Target="../diagrams/data10.xml"/><Relationship Id="rId9"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2.jpeg"/><Relationship Id="rId7" Type="http://schemas.openxmlformats.org/officeDocument/2006/relationships/diagramColors" Target="../diagrams/colors1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1.xml"/><Relationship Id="rId11" Type="http://schemas.openxmlformats.org/officeDocument/2006/relationships/image" Target="../media/image5.png"/><Relationship Id="rId5" Type="http://schemas.openxmlformats.org/officeDocument/2006/relationships/diagramLayout" Target="../diagrams/layout11.xml"/><Relationship Id="rId10" Type="http://schemas.openxmlformats.org/officeDocument/2006/relationships/image" Target="../media/image4.png"/><Relationship Id="rId4" Type="http://schemas.openxmlformats.org/officeDocument/2006/relationships/diagramData" Target="../diagrams/data11.xml"/><Relationship Id="rId9" Type="http://schemas.openxmlformats.org/officeDocument/2006/relationships/image" Target="../media/image3.png"/></Relationships>
</file>

<file path=ppt/slides/_rels/slide2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10" Type="http://schemas.openxmlformats.org/officeDocument/2006/relationships/image" Target="../media/image5.png"/><Relationship Id="rId4" Type="http://schemas.openxmlformats.org/officeDocument/2006/relationships/diagramLayout" Target="../diagrams/layout12.xml"/><Relationship Id="rId9" Type="http://schemas.openxmlformats.org/officeDocument/2006/relationships/image" Target="../media/image4.png"/></Relationships>
</file>

<file path=ppt/slides/_rels/slide27.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19.png"/><Relationship Id="rId7" Type="http://schemas.openxmlformats.org/officeDocument/2006/relationships/diagramColors" Target="../diagrams/colors13.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QuickStyle" Target="../diagrams/quickStyle13.xml"/><Relationship Id="rId11" Type="http://schemas.openxmlformats.org/officeDocument/2006/relationships/image" Target="../media/image5.png"/><Relationship Id="rId5" Type="http://schemas.openxmlformats.org/officeDocument/2006/relationships/diagramLayout" Target="../diagrams/layout13.xml"/><Relationship Id="rId10" Type="http://schemas.openxmlformats.org/officeDocument/2006/relationships/image" Target="../media/image4.png"/><Relationship Id="rId4" Type="http://schemas.openxmlformats.org/officeDocument/2006/relationships/diagramData" Target="../diagrams/data13.xml"/><Relationship Id="rId9" Type="http://schemas.openxmlformats.org/officeDocument/2006/relationships/image" Target="../media/image3.png"/></Relationships>
</file>

<file path=ppt/slides/_rels/slide2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webgate.ec.europa.eu/tentec/grant/gis/esub/manual/CEF2_GIS_Data_Submission_User_Guide_TRAN.pdf" TargetMode="External"/><Relationship Id="rId7" Type="http://schemas.openxmlformats.org/officeDocument/2006/relationships/image" Target="../media/image2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5.png"/><Relationship Id="rId4" Type="http://schemas.openxmlformats.org/officeDocument/2006/relationships/image" Target="../media/image20.png"/><Relationship Id="rId9" Type="http://schemas.openxmlformats.org/officeDocument/2006/relationships/image" Target="../media/image4.png"/></Relationships>
</file>

<file path=ppt/slides/_rels/slide2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4.png"/><Relationship Id="rId7"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0.pn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4.xml"/><Relationship Id="rId5" Type="http://schemas.openxmlformats.org/officeDocument/2006/relationships/image" Target="../media/image5.png"/><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10" Type="http://schemas.openxmlformats.org/officeDocument/2006/relationships/image" Target="../media/image5.png"/><Relationship Id="rId4" Type="http://schemas.openxmlformats.org/officeDocument/2006/relationships/diagramLayout" Target="../diagrams/layout14.xml"/><Relationship Id="rId9"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hyperlink" Target="https://eur-lex.europa.eu/legal-content/PL/ALL/?uri=CELEX:32013R1315" TargetMode="External"/><Relationship Id="rId7"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s://transport.ec.europa.eu/transport-themes/infrastructure-and-investment_en"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cinea.ec.europa.eu/funding-opportunities/calls-proposals/2022-cef-transport-call_en"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hyperlink" Target="https://eur-lex.europa.eu/legal-content/PL/TXT/?uri=CELEX:52022DC0217"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hyperlink" Target="https://ec.europa.eu/commission/presscorner/detail/pl/IP_22_2591"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hyperlink" Target="https://eur-lex.europa.eu/legal-content/PL/TXT/?uri=CELEX:32021R1153&amp;qid=1665998714867"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4.xml"/><Relationship Id="rId5" Type="http://schemas.openxmlformats.org/officeDocument/2006/relationships/image" Target="../media/image5.png"/><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4.xml"/><Relationship Id="rId5" Type="http://schemas.openxmlformats.org/officeDocument/2006/relationships/image" Target="../media/image5.png"/><Relationship Id="rId4" Type="http://schemas.openxmlformats.org/officeDocument/2006/relationships/image" Target="../media/image4.pn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4.xml"/><Relationship Id="rId5" Type="http://schemas.openxmlformats.org/officeDocument/2006/relationships/image" Target="../media/image5.png"/><Relationship Id="rId4" Type="http://schemas.openxmlformats.org/officeDocument/2006/relationships/image" Target="../media/image4.png"/></Relationships>
</file>

<file path=ppt/slides/_rels/slide4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2.jpeg"/><Relationship Id="rId1" Type="http://schemas.openxmlformats.org/officeDocument/2006/relationships/slideLayout" Target="../slideLayouts/slideLayout35.xml"/><Relationship Id="rId6" Type="http://schemas.openxmlformats.org/officeDocument/2006/relationships/diagramColors" Target="../diagrams/colors15.xml"/><Relationship Id="rId5" Type="http://schemas.openxmlformats.org/officeDocument/2006/relationships/diagramQuickStyle" Target="../diagrams/quickStyle15.xml"/><Relationship Id="rId10" Type="http://schemas.openxmlformats.org/officeDocument/2006/relationships/image" Target="../media/image5.png"/><Relationship Id="rId4" Type="http://schemas.openxmlformats.org/officeDocument/2006/relationships/diagramLayout" Target="../diagrams/layout15.xml"/><Relationship Id="rId9" Type="http://schemas.openxmlformats.org/officeDocument/2006/relationships/image" Target="../media/image4.png"/></Relationships>
</file>

<file path=ppt/slides/_rels/slide4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2.jpeg"/><Relationship Id="rId1" Type="http://schemas.openxmlformats.org/officeDocument/2006/relationships/slideLayout" Target="../slideLayouts/slideLayout35.xml"/><Relationship Id="rId6" Type="http://schemas.openxmlformats.org/officeDocument/2006/relationships/diagramColors" Target="../diagrams/colors16.xml"/><Relationship Id="rId5" Type="http://schemas.openxmlformats.org/officeDocument/2006/relationships/diagramQuickStyle" Target="../diagrams/quickStyle16.xml"/><Relationship Id="rId10" Type="http://schemas.openxmlformats.org/officeDocument/2006/relationships/image" Target="../media/image5.png"/><Relationship Id="rId4" Type="http://schemas.openxmlformats.org/officeDocument/2006/relationships/diagramLayout" Target="../diagrams/layout16.xml"/><Relationship Id="rId9" Type="http://schemas.openxmlformats.org/officeDocument/2006/relationships/image" Target="../media/image4.png"/></Relationships>
</file>

<file path=ppt/slides/_rels/slide4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image" Target="../media/image2.jpeg"/><Relationship Id="rId1" Type="http://schemas.openxmlformats.org/officeDocument/2006/relationships/slideLayout" Target="../slideLayouts/slideLayout35.xml"/><Relationship Id="rId6" Type="http://schemas.openxmlformats.org/officeDocument/2006/relationships/diagramColors" Target="../diagrams/colors17.xml"/><Relationship Id="rId5" Type="http://schemas.openxmlformats.org/officeDocument/2006/relationships/diagramQuickStyle" Target="../diagrams/quickStyle17.xml"/><Relationship Id="rId10" Type="http://schemas.openxmlformats.org/officeDocument/2006/relationships/image" Target="../media/image5.png"/><Relationship Id="rId4" Type="http://schemas.openxmlformats.org/officeDocument/2006/relationships/diagramLayout" Target="../diagrams/layout17.xml"/><Relationship Id="rId9" Type="http://schemas.openxmlformats.org/officeDocument/2006/relationships/image" Target="../media/image4.png"/></Relationships>
</file>

<file path=ppt/slides/_rels/slide4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image" Target="../media/image2.jpeg"/><Relationship Id="rId1" Type="http://schemas.openxmlformats.org/officeDocument/2006/relationships/slideLayout" Target="../slideLayouts/slideLayout35.xml"/><Relationship Id="rId6" Type="http://schemas.openxmlformats.org/officeDocument/2006/relationships/diagramColors" Target="../diagrams/colors18.xml"/><Relationship Id="rId5" Type="http://schemas.openxmlformats.org/officeDocument/2006/relationships/diagramQuickStyle" Target="../diagrams/quickStyle18.xml"/><Relationship Id="rId10" Type="http://schemas.openxmlformats.org/officeDocument/2006/relationships/image" Target="../media/image5.png"/><Relationship Id="rId4" Type="http://schemas.openxmlformats.org/officeDocument/2006/relationships/diagramLayout" Target="../diagrams/layout18.xml"/><Relationship Id="rId9" Type="http://schemas.openxmlformats.org/officeDocument/2006/relationships/image" Target="../media/image4.png"/></Relationships>
</file>

<file path=ppt/slides/_rels/slide4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image" Target="../media/image2.jpeg"/><Relationship Id="rId1" Type="http://schemas.openxmlformats.org/officeDocument/2006/relationships/slideLayout" Target="../slideLayouts/slideLayout35.xml"/><Relationship Id="rId6" Type="http://schemas.openxmlformats.org/officeDocument/2006/relationships/diagramColors" Target="../diagrams/colors19.xml"/><Relationship Id="rId5" Type="http://schemas.openxmlformats.org/officeDocument/2006/relationships/diagramQuickStyle" Target="../diagrams/quickStyle19.xml"/><Relationship Id="rId10" Type="http://schemas.openxmlformats.org/officeDocument/2006/relationships/image" Target="../media/image5.png"/><Relationship Id="rId4" Type="http://schemas.openxmlformats.org/officeDocument/2006/relationships/diagramLayout" Target="../diagrams/layout19.xml"/><Relationship Id="rId9"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image" Target="../media/image2.jpeg"/><Relationship Id="rId1" Type="http://schemas.openxmlformats.org/officeDocument/2006/relationships/slideLayout" Target="../slideLayouts/slideLayout35.xml"/><Relationship Id="rId6" Type="http://schemas.openxmlformats.org/officeDocument/2006/relationships/diagramColors" Target="../diagrams/colors20.xml"/><Relationship Id="rId5" Type="http://schemas.openxmlformats.org/officeDocument/2006/relationships/diagramQuickStyle" Target="../diagrams/quickStyle20.xml"/><Relationship Id="rId10" Type="http://schemas.openxmlformats.org/officeDocument/2006/relationships/image" Target="../media/image5.png"/><Relationship Id="rId4" Type="http://schemas.openxmlformats.org/officeDocument/2006/relationships/diagramLayout" Target="../diagrams/layout20.xml"/><Relationship Id="rId9" Type="http://schemas.openxmlformats.org/officeDocument/2006/relationships/image" Target="../media/image4.png"/></Relationships>
</file>

<file path=ppt/slides/_rels/slide5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image" Target="../media/image2.jpeg"/><Relationship Id="rId1" Type="http://schemas.openxmlformats.org/officeDocument/2006/relationships/slideLayout" Target="../slideLayouts/slideLayout35.xml"/><Relationship Id="rId6" Type="http://schemas.openxmlformats.org/officeDocument/2006/relationships/diagramColors" Target="../diagrams/colors21.xml"/><Relationship Id="rId5" Type="http://schemas.openxmlformats.org/officeDocument/2006/relationships/diagramQuickStyle" Target="../diagrams/quickStyle21.xml"/><Relationship Id="rId10" Type="http://schemas.openxmlformats.org/officeDocument/2006/relationships/image" Target="../media/image5.png"/><Relationship Id="rId4" Type="http://schemas.openxmlformats.org/officeDocument/2006/relationships/diagramLayout" Target="../diagrams/layout21.xml"/><Relationship Id="rId9" Type="http://schemas.openxmlformats.org/officeDocument/2006/relationships/image" Target="../media/image4.png"/></Relationships>
</file>

<file path=ppt/slides/_rels/slide5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image" Target="../media/image2.jpeg"/><Relationship Id="rId1" Type="http://schemas.openxmlformats.org/officeDocument/2006/relationships/slideLayout" Target="../slideLayouts/slideLayout35.xml"/><Relationship Id="rId6" Type="http://schemas.openxmlformats.org/officeDocument/2006/relationships/diagramColors" Target="../diagrams/colors22.xml"/><Relationship Id="rId5" Type="http://schemas.openxmlformats.org/officeDocument/2006/relationships/diagramQuickStyle" Target="../diagrams/quickStyle22.xml"/><Relationship Id="rId10" Type="http://schemas.openxmlformats.org/officeDocument/2006/relationships/image" Target="../media/image5.png"/><Relationship Id="rId4" Type="http://schemas.openxmlformats.org/officeDocument/2006/relationships/diagramLayout" Target="../diagrams/layout22.xml"/><Relationship Id="rId9" Type="http://schemas.openxmlformats.org/officeDocument/2006/relationships/image" Target="../media/image4.png"/></Relationships>
</file>

<file path=ppt/slides/_rels/slide5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image" Target="../media/image2.jpeg"/><Relationship Id="rId1" Type="http://schemas.openxmlformats.org/officeDocument/2006/relationships/slideLayout" Target="../slideLayouts/slideLayout35.xml"/><Relationship Id="rId6" Type="http://schemas.openxmlformats.org/officeDocument/2006/relationships/diagramColors" Target="../diagrams/colors23.xml"/><Relationship Id="rId5" Type="http://schemas.openxmlformats.org/officeDocument/2006/relationships/diagramQuickStyle" Target="../diagrams/quickStyle23.xml"/><Relationship Id="rId10" Type="http://schemas.openxmlformats.org/officeDocument/2006/relationships/image" Target="../media/image5.png"/><Relationship Id="rId4" Type="http://schemas.openxmlformats.org/officeDocument/2006/relationships/diagramLayout" Target="../diagrams/layout23.xml"/><Relationship Id="rId9" Type="http://schemas.openxmlformats.org/officeDocument/2006/relationships/image" Target="../media/image4.png"/></Relationships>
</file>

<file path=ppt/slides/_rels/slide5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image" Target="../media/image2.jpeg"/><Relationship Id="rId1" Type="http://schemas.openxmlformats.org/officeDocument/2006/relationships/slideLayout" Target="../slideLayouts/slideLayout35.xml"/><Relationship Id="rId6" Type="http://schemas.openxmlformats.org/officeDocument/2006/relationships/diagramColors" Target="../diagrams/colors24.xml"/><Relationship Id="rId5" Type="http://schemas.openxmlformats.org/officeDocument/2006/relationships/diagramQuickStyle" Target="../diagrams/quickStyle24.xml"/><Relationship Id="rId10" Type="http://schemas.openxmlformats.org/officeDocument/2006/relationships/image" Target="../media/image5.png"/><Relationship Id="rId4" Type="http://schemas.openxmlformats.org/officeDocument/2006/relationships/diagramLayout" Target="../diagrams/layout24.xml"/><Relationship Id="rId9" Type="http://schemas.openxmlformats.org/officeDocument/2006/relationships/image" Target="../media/image4.png"/></Relationships>
</file>

<file path=ppt/slides/_rels/slide5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image" Target="../media/image2.jpeg"/><Relationship Id="rId1" Type="http://schemas.openxmlformats.org/officeDocument/2006/relationships/slideLayout" Target="../slideLayouts/slideLayout35.xml"/><Relationship Id="rId6" Type="http://schemas.openxmlformats.org/officeDocument/2006/relationships/diagramColors" Target="../diagrams/colors25.xml"/><Relationship Id="rId5" Type="http://schemas.openxmlformats.org/officeDocument/2006/relationships/diagramQuickStyle" Target="../diagrams/quickStyle25.xml"/><Relationship Id="rId10" Type="http://schemas.openxmlformats.org/officeDocument/2006/relationships/image" Target="../media/image5.png"/><Relationship Id="rId4" Type="http://schemas.openxmlformats.org/officeDocument/2006/relationships/diagramLayout" Target="../diagrams/layout25.xml"/><Relationship Id="rId9" Type="http://schemas.openxmlformats.org/officeDocument/2006/relationships/image" Target="../media/image4.png"/></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4.xml"/><Relationship Id="rId5" Type="http://schemas.openxmlformats.org/officeDocument/2006/relationships/image" Target="../media/image5.png"/><Relationship Id="rId4" Type="http://schemas.openxmlformats.org/officeDocument/2006/relationships/image" Target="../media/image4.png"/></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4.xml"/><Relationship Id="rId5" Type="http://schemas.openxmlformats.org/officeDocument/2006/relationships/image" Target="../media/image5.png"/><Relationship Id="rId4" Type="http://schemas.openxmlformats.org/officeDocument/2006/relationships/image" Target="../media/image4.png"/></Relationships>
</file>

<file path=ppt/slides/_rels/slide5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image" Target="../media/image2.jpeg"/><Relationship Id="rId1" Type="http://schemas.openxmlformats.org/officeDocument/2006/relationships/slideLayout" Target="../slideLayouts/slideLayout13.xml"/><Relationship Id="rId6" Type="http://schemas.openxmlformats.org/officeDocument/2006/relationships/diagramColors" Target="../diagrams/colors26.xml"/><Relationship Id="rId5" Type="http://schemas.openxmlformats.org/officeDocument/2006/relationships/diagramQuickStyle" Target="../diagrams/quickStyle26.xml"/><Relationship Id="rId10" Type="http://schemas.openxmlformats.org/officeDocument/2006/relationships/image" Target="../media/image5.png"/><Relationship Id="rId4" Type="http://schemas.openxmlformats.org/officeDocument/2006/relationships/diagramLayout" Target="../diagrams/layout26.xml"/><Relationship Id="rId9" Type="http://schemas.openxmlformats.org/officeDocument/2006/relationships/image" Target="../media/image4.png"/></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4.png"/></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4.png"/></Relationships>
</file>

<file path=ppt/slides/_rels/slide6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4.png"/></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4.png"/></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6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image" Target="../media/image5.png"/><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image" Target="../media/image4.png"/></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7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5.png"/><Relationship Id="rId4" Type="http://schemas.openxmlformats.org/officeDocument/2006/relationships/diagramLayout" Target="../diagrams/layout3.xml"/><Relationship Id="rId9" Type="http://schemas.openxmlformats.org/officeDocument/2006/relationships/image" Target="../media/image4.png"/></Relationships>
</file>

<file path=ppt/slides/_rels/slide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84.xml.rels><?xml version="1.0" encoding="UTF-8" standalone="yes"?>
<Relationships xmlns="http://schemas.openxmlformats.org/package/2006/relationships"><Relationship Id="rId3" Type="http://schemas.openxmlformats.org/officeDocument/2006/relationships/hyperlink" Target="https://www.funduszeeuropejskie.gov.pl/strony/o-funduszach/zasady-dzialania-funduszy/program-laczac-europe/cef-2021-2027/nabory-wnioskow/nabory-wnioskow-w-2022-r/drugi-nabor-wnioskow-cef-transport-2021-2027-odpowiedzi-cinea-na-zadane-pytania/" TargetMode="External"/><Relationship Id="rId2" Type="http://schemas.openxmlformats.org/officeDocument/2006/relationships/image" Target="../media/image2.jpeg"/><Relationship Id="rId1" Type="http://schemas.openxmlformats.org/officeDocument/2006/relationships/slideLayout" Target="../slideLayouts/slideLayout2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5.xml.rels><?xml version="1.0" encoding="UTF-8" standalone="yes"?>
<Relationships xmlns="http://schemas.openxmlformats.org/package/2006/relationships"><Relationship Id="rId3" Type="http://schemas.openxmlformats.org/officeDocument/2006/relationships/hyperlink" Target="mailto:cef@mfipr.gov.pl" TargetMode="External"/><Relationship Id="rId2" Type="http://schemas.openxmlformats.org/officeDocument/2006/relationships/image" Target="../media/image2.jpeg"/><Relationship Id="rId1" Type="http://schemas.openxmlformats.org/officeDocument/2006/relationships/slideLayout" Target="../slideLayouts/slideLayout2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jpeg"/><Relationship Id="rId7" Type="http://schemas.openxmlformats.org/officeDocument/2006/relationships/diagramColors" Target="../diagrams/colors4.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4.xml"/><Relationship Id="rId11" Type="http://schemas.openxmlformats.org/officeDocument/2006/relationships/image" Target="../media/image5.png"/><Relationship Id="rId5" Type="http://schemas.openxmlformats.org/officeDocument/2006/relationships/diagramLayout" Target="../diagrams/layout4.xml"/><Relationship Id="rId10" Type="http://schemas.openxmlformats.org/officeDocument/2006/relationships/image" Target="../media/image4.png"/><Relationship Id="rId4" Type="http://schemas.openxmlformats.org/officeDocument/2006/relationships/diagramData" Target="../diagrams/data4.xml"/><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D38A11E8-810F-4AE7-83E8-06DCCFAF5935}"/>
              </a:ext>
            </a:extLst>
          </p:cNvPr>
          <p:cNvSpPr>
            <a:spLocks noGrp="1"/>
          </p:cNvSpPr>
          <p:nvPr>
            <p:ph type="subTitle" idx="1"/>
          </p:nvPr>
        </p:nvSpPr>
        <p:spPr>
          <a:xfrm>
            <a:off x="395288" y="1125538"/>
            <a:ext cx="5976937" cy="3743325"/>
          </a:xfrm>
        </p:spPr>
        <p:txBody>
          <a:bodyPr rtlCol="0">
            <a:normAutofit fontScale="25000" lnSpcReduction="20000"/>
          </a:bodyPr>
          <a:lstStyle/>
          <a:p>
            <a:pPr eaLnBrk="1" fontAlgn="auto" hangingPunct="1">
              <a:spcBef>
                <a:spcPts val="600"/>
              </a:spcBef>
              <a:spcAft>
                <a:spcPts val="1200"/>
              </a:spcAft>
              <a:defRPr/>
            </a:pPr>
            <a:r>
              <a:rPr lang="pl-PL" sz="16000" dirty="0">
                <a:solidFill>
                  <a:srgbClr val="172C85"/>
                </a:solidFill>
                <a:effectLst>
                  <a:outerShdw blurRad="38100" dist="38100" dir="2700000" algn="tl">
                    <a:srgbClr val="000000">
                      <a:alpha val="43137"/>
                    </a:srgbClr>
                  </a:outerShdw>
                </a:effectLst>
                <a:latin typeface="+mj-lt"/>
                <a:cs typeface="Arial" panose="020B0604020202020204" pitchFamily="34" charset="0"/>
              </a:rPr>
              <a:t>Instrument „Łącząc Europę” (CEF 2)</a:t>
            </a:r>
          </a:p>
          <a:p>
            <a:pPr eaLnBrk="1" fontAlgn="auto" hangingPunct="1">
              <a:spcBef>
                <a:spcPts val="600"/>
              </a:spcBef>
              <a:spcAft>
                <a:spcPts val="1200"/>
              </a:spcAft>
              <a:defRPr/>
            </a:pPr>
            <a:endParaRPr lang="pl-PL" sz="16000" dirty="0">
              <a:solidFill>
                <a:srgbClr val="172C85"/>
              </a:solidFill>
              <a:effectLst>
                <a:outerShdw blurRad="38100" dist="38100" dir="2700000" algn="tl">
                  <a:srgbClr val="000000">
                    <a:alpha val="43137"/>
                  </a:srgbClr>
                </a:outerShdw>
              </a:effectLst>
              <a:latin typeface="+mj-lt"/>
              <a:cs typeface="Arial" panose="020B0604020202020204" pitchFamily="34" charset="0"/>
            </a:endParaRPr>
          </a:p>
          <a:p>
            <a:pPr eaLnBrk="1" fontAlgn="auto" hangingPunct="1">
              <a:spcBef>
                <a:spcPts val="600"/>
              </a:spcBef>
              <a:spcAft>
                <a:spcPts val="1200"/>
              </a:spcAft>
              <a:defRPr/>
            </a:pPr>
            <a:r>
              <a:rPr lang="pl-PL" sz="16000" dirty="0">
                <a:solidFill>
                  <a:srgbClr val="172C85"/>
                </a:solidFill>
                <a:effectLst>
                  <a:outerShdw blurRad="38100" dist="38100" dir="2700000" algn="tl">
                    <a:srgbClr val="000000">
                      <a:alpha val="43137"/>
                    </a:srgbClr>
                  </a:outerShdw>
                </a:effectLst>
                <a:latin typeface="+mj-lt"/>
                <a:cs typeface="Arial" panose="020B0604020202020204" pitchFamily="34" charset="0"/>
              </a:rPr>
              <a:t>Info Day 2022</a:t>
            </a:r>
          </a:p>
          <a:p>
            <a:pPr algn="l" eaLnBrk="1" fontAlgn="auto" hangingPunct="1">
              <a:spcBef>
                <a:spcPts val="600"/>
              </a:spcBef>
              <a:spcAft>
                <a:spcPts val="1200"/>
              </a:spcAft>
              <a:defRPr/>
            </a:pPr>
            <a:endParaRPr lang="pl-PL" sz="7200" b="1" dirty="0">
              <a:solidFill>
                <a:srgbClr val="0070C0"/>
              </a:solidFill>
            </a:endParaRPr>
          </a:p>
          <a:p>
            <a:pPr algn="l" eaLnBrk="1" fontAlgn="auto" hangingPunct="1">
              <a:spcBef>
                <a:spcPts val="600"/>
              </a:spcBef>
              <a:spcAft>
                <a:spcPts val="1200"/>
              </a:spcAft>
              <a:defRPr/>
            </a:pPr>
            <a:endParaRPr lang="pl-PL" sz="7200" b="1" dirty="0">
              <a:solidFill>
                <a:srgbClr val="0070C0"/>
              </a:solidFill>
            </a:endParaRPr>
          </a:p>
          <a:p>
            <a:pPr algn="l" eaLnBrk="1" fontAlgn="auto" hangingPunct="1">
              <a:spcBef>
                <a:spcPts val="600"/>
              </a:spcBef>
              <a:spcAft>
                <a:spcPts val="1200"/>
              </a:spcAft>
              <a:defRPr/>
            </a:pPr>
            <a:r>
              <a:rPr lang="pl-PL" sz="4000" i="1" dirty="0">
                <a:solidFill>
                  <a:srgbClr val="172C85"/>
                </a:solidFill>
                <a:effectLst>
                  <a:outerShdw blurRad="38100" dist="38100" dir="2700000" algn="tl">
                    <a:srgbClr val="000000">
                      <a:alpha val="43137"/>
                    </a:srgbClr>
                  </a:outerShdw>
                </a:effectLst>
                <a:latin typeface="+mj-lt"/>
                <a:cs typeface="Arial" panose="020B0604020202020204" pitchFamily="34" charset="0"/>
              </a:rPr>
              <a:t>25 października 2022 r.</a:t>
            </a:r>
          </a:p>
        </p:txBody>
      </p:sp>
      <p:pic>
        <p:nvPicPr>
          <p:cNvPr id="6147" name="Picture 6">
            <a:extLst>
              <a:ext uri="{FF2B5EF4-FFF2-40B4-BE49-F238E27FC236}">
                <a16:creationId xmlns:a16="http://schemas.microsoft.com/office/drawing/2014/main" id="{AAB62C35-C142-4363-801B-9B3DBFFBE1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7125" y="5988050"/>
            <a:ext cx="1809750" cy="61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7">
            <a:extLst>
              <a:ext uri="{FF2B5EF4-FFF2-40B4-BE49-F238E27FC236}">
                <a16:creationId xmlns:a16="http://schemas.microsoft.com/office/drawing/2014/main" id="{6A5AE41A-E47C-44F3-B467-90B2A27E86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6400" y="6042025"/>
            <a:ext cx="2184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Obraz 3">
            <a:extLst>
              <a:ext uri="{FF2B5EF4-FFF2-40B4-BE49-F238E27FC236}">
                <a16:creationId xmlns:a16="http://schemas.microsoft.com/office/drawing/2014/main" id="{14EECF5D-8345-439B-9454-FFD76F5D272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5988050"/>
            <a:ext cx="19431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386" name="Tytuł 1">
            <a:extLst>
              <a:ext uri="{FF2B5EF4-FFF2-40B4-BE49-F238E27FC236}">
                <a16:creationId xmlns:a16="http://schemas.microsoft.com/office/drawing/2014/main" id="{7F0EDBD5-0A62-4049-9EB2-DC90540B2F86}"/>
              </a:ext>
            </a:extLst>
          </p:cNvPr>
          <p:cNvSpPr>
            <a:spLocks noGrp="1"/>
          </p:cNvSpPr>
          <p:nvPr>
            <p:ph type="title"/>
          </p:nvPr>
        </p:nvSpPr>
        <p:spPr>
          <a:xfrm>
            <a:off x="250825" y="53975"/>
            <a:ext cx="5988050" cy="1143000"/>
          </a:xfrm>
        </p:spPr>
        <p:txBody>
          <a:bodyPr/>
          <a:lstStyle/>
          <a:p>
            <a:r>
              <a:rPr lang="pl-PL" altLang="pl-PL" sz="2800" b="1">
                <a:solidFill>
                  <a:srgbClr val="0B4F9D"/>
                </a:solidFill>
              </a:rPr>
              <a:t>Procedura naboru </a:t>
            </a:r>
            <a:r>
              <a:rPr lang="pl-PL" altLang="pl-PL" sz="2800">
                <a:solidFill>
                  <a:srgbClr val="0B4F9D"/>
                </a:solidFill>
              </a:rPr>
              <a:t>- praca nad aplikacją</a:t>
            </a:r>
          </a:p>
        </p:txBody>
      </p:sp>
      <p:graphicFrame>
        <p:nvGraphicFramePr>
          <p:cNvPr id="3" name="Symbol zastępczy zawartości 2">
            <a:extLst>
              <a:ext uri="{FF2B5EF4-FFF2-40B4-BE49-F238E27FC236}">
                <a16:creationId xmlns:a16="http://schemas.microsoft.com/office/drawing/2014/main" id="{D7AA01F8-C9C5-4628-AD9E-B322C36AC897}"/>
              </a:ext>
            </a:extLst>
          </p:cNvPr>
          <p:cNvGraphicFramePr>
            <a:graphicFrameLocks noGrp="1"/>
          </p:cNvGraphicFramePr>
          <p:nvPr>
            <p:ph idx="1"/>
          </p:nvPr>
        </p:nvGraphicFramePr>
        <p:xfrm>
          <a:off x="-324544" y="1340768"/>
          <a:ext cx="9217024" cy="44644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6388" name="Picture 6">
            <a:extLst>
              <a:ext uri="{FF2B5EF4-FFF2-40B4-BE49-F238E27FC236}">
                <a16:creationId xmlns:a16="http://schemas.microsoft.com/office/drawing/2014/main" id="{2A895311-45C2-4709-81DB-A1E4E3E79A3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67125" y="6200775"/>
            <a:ext cx="1809750" cy="61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9" name="Picture 7">
            <a:extLst>
              <a:ext uri="{FF2B5EF4-FFF2-40B4-BE49-F238E27FC236}">
                <a16:creationId xmlns:a16="http://schemas.microsoft.com/office/drawing/2014/main" id="{4E977BCB-6D1C-4F29-B5AC-AD0489D0985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56400" y="6254750"/>
            <a:ext cx="2184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0" name="Obraz 3">
            <a:extLst>
              <a:ext uri="{FF2B5EF4-FFF2-40B4-BE49-F238E27FC236}">
                <a16:creationId xmlns:a16="http://schemas.microsoft.com/office/drawing/2014/main" id="{851F1D15-F9B4-4751-8B44-6AAD1C33735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3850" y="6200775"/>
            <a:ext cx="19431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7410" name="Tytuł 1">
            <a:extLst>
              <a:ext uri="{FF2B5EF4-FFF2-40B4-BE49-F238E27FC236}">
                <a16:creationId xmlns:a16="http://schemas.microsoft.com/office/drawing/2014/main" id="{EBE93903-6AA7-434C-B870-D56501AA20F5}"/>
              </a:ext>
            </a:extLst>
          </p:cNvPr>
          <p:cNvSpPr>
            <a:spLocks noGrp="1"/>
          </p:cNvSpPr>
          <p:nvPr>
            <p:ph type="title"/>
          </p:nvPr>
        </p:nvSpPr>
        <p:spPr>
          <a:xfrm>
            <a:off x="69850" y="85725"/>
            <a:ext cx="6015038" cy="1143000"/>
          </a:xfrm>
        </p:spPr>
        <p:txBody>
          <a:bodyPr/>
          <a:lstStyle/>
          <a:p>
            <a:r>
              <a:rPr lang="pl-PL" altLang="pl-PL" sz="2800" b="1">
                <a:solidFill>
                  <a:srgbClr val="0B4F9D"/>
                </a:solidFill>
              </a:rPr>
              <a:t>Procedura naboru </a:t>
            </a:r>
            <a:r>
              <a:rPr lang="pl-PL" altLang="pl-PL" sz="2800">
                <a:solidFill>
                  <a:srgbClr val="0B4F9D"/>
                </a:solidFill>
              </a:rPr>
              <a:t>- od propozycji do złożenia</a:t>
            </a:r>
          </a:p>
        </p:txBody>
      </p:sp>
      <p:graphicFrame>
        <p:nvGraphicFramePr>
          <p:cNvPr id="2" name="Symbol zastępczy zawartości 1">
            <a:extLst>
              <a:ext uri="{FF2B5EF4-FFF2-40B4-BE49-F238E27FC236}">
                <a16:creationId xmlns:a16="http://schemas.microsoft.com/office/drawing/2014/main" id="{EE4074F1-BA2D-4FCA-875A-A8B280D93C8E}"/>
              </a:ext>
            </a:extLst>
          </p:cNvPr>
          <p:cNvGraphicFramePr>
            <a:graphicFrameLocks noGrp="1"/>
          </p:cNvGraphicFramePr>
          <p:nvPr>
            <p:ph idx="1"/>
          </p:nvPr>
        </p:nvGraphicFramePr>
        <p:xfrm>
          <a:off x="457200" y="1228800"/>
          <a:ext cx="8507288" cy="52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7412" name="Grupa 7">
            <a:extLst>
              <a:ext uri="{FF2B5EF4-FFF2-40B4-BE49-F238E27FC236}">
                <a16:creationId xmlns:a16="http://schemas.microsoft.com/office/drawing/2014/main" id="{6FC01FF5-D575-4E23-913A-912BFC8B51F6}"/>
              </a:ext>
            </a:extLst>
          </p:cNvPr>
          <p:cNvGrpSpPr>
            <a:grpSpLocks/>
          </p:cNvGrpSpPr>
          <p:nvPr/>
        </p:nvGrpSpPr>
        <p:grpSpPr bwMode="auto">
          <a:xfrm>
            <a:off x="2987675" y="5300663"/>
            <a:ext cx="5699125" cy="812800"/>
            <a:chOff x="6911326" y="1357788"/>
            <a:chExt cx="1316012" cy="1810385"/>
          </a:xfrm>
        </p:grpSpPr>
        <p:sp>
          <p:nvSpPr>
            <p:cNvPr id="9" name="Prostokąt: zaokrąglone rogi 8">
              <a:extLst>
                <a:ext uri="{FF2B5EF4-FFF2-40B4-BE49-F238E27FC236}">
                  <a16:creationId xmlns:a16="http://schemas.microsoft.com/office/drawing/2014/main" id="{B4CF7F39-EC72-4AD0-9F08-B93251B095AC}"/>
                </a:ext>
              </a:extLst>
            </p:cNvPr>
            <p:cNvSpPr/>
            <p:nvPr/>
          </p:nvSpPr>
          <p:spPr>
            <a:xfrm>
              <a:off x="6911326" y="1357788"/>
              <a:ext cx="1316012" cy="181038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Prostokąt: zaokrąglone rogi 4">
              <a:extLst>
                <a:ext uri="{FF2B5EF4-FFF2-40B4-BE49-F238E27FC236}">
                  <a16:creationId xmlns:a16="http://schemas.microsoft.com/office/drawing/2014/main" id="{1B62B043-2292-401D-A9D6-74D9EDF90AC7}"/>
                </a:ext>
              </a:extLst>
            </p:cNvPr>
            <p:cNvSpPr txBox="1"/>
            <p:nvPr/>
          </p:nvSpPr>
          <p:spPr>
            <a:xfrm>
              <a:off x="6975477" y="1421434"/>
              <a:ext cx="1187710" cy="1683092"/>
            </a:xfrm>
            <a:prstGeom prst="rect">
              <a:avLst/>
            </a:prstGeom>
          </p:spPr>
          <p:style>
            <a:lnRef idx="0">
              <a:scrgbClr r="0" g="0" b="0"/>
            </a:lnRef>
            <a:fillRef idx="0">
              <a:scrgbClr r="0" g="0" b="0"/>
            </a:fillRef>
            <a:effectRef idx="0">
              <a:scrgbClr r="0" g="0" b="0"/>
            </a:effectRef>
            <a:fontRef idx="minor">
              <a:schemeClr val="lt1"/>
            </a:fontRef>
          </p:style>
          <p:txBody>
            <a:bodyPr lIns="53340" tIns="53340" rIns="53340" bIns="53340" spcCol="1270" anchor="ctr"/>
            <a:lstStyle/>
            <a:p>
              <a:pPr algn="ctr" defTabSz="622300">
                <a:lnSpc>
                  <a:spcPct val="90000"/>
                </a:lnSpc>
                <a:spcAft>
                  <a:spcPct val="35000"/>
                </a:spcAft>
                <a:defRPr/>
              </a:pPr>
              <a:r>
                <a:rPr lang="pl-PL" sz="1600" dirty="0">
                  <a:solidFill>
                    <a:prstClr val="white"/>
                  </a:solidFill>
                </a:rPr>
                <a:t>wystawienie</a:t>
              </a:r>
              <a:r>
                <a:rPr lang="pl-PL" sz="1600" i="1" dirty="0">
                  <a:solidFill>
                    <a:prstClr val="white"/>
                  </a:solidFill>
                </a:rPr>
                <a:t> </a:t>
              </a:r>
              <a:r>
                <a:rPr lang="pl-PL" sz="1600" i="1" dirty="0" err="1">
                  <a:solidFill>
                    <a:prstClr val="white"/>
                  </a:solidFill>
                </a:rPr>
                <a:t>Letter</a:t>
              </a:r>
              <a:r>
                <a:rPr lang="pl-PL" sz="1600" i="1" dirty="0">
                  <a:solidFill>
                    <a:prstClr val="white"/>
                  </a:solidFill>
                </a:rPr>
                <a:t> of </a:t>
              </a:r>
              <a:r>
                <a:rPr lang="pl-PL" sz="1600" i="1" dirty="0" err="1">
                  <a:solidFill>
                    <a:prstClr val="white"/>
                  </a:solidFill>
                </a:rPr>
                <a:t>Support</a:t>
              </a:r>
              <a:r>
                <a:rPr lang="pl-PL" sz="1600" i="1" dirty="0">
                  <a:solidFill>
                    <a:prstClr val="white"/>
                  </a:solidFill>
                </a:rPr>
                <a:t> </a:t>
              </a:r>
              <a:r>
                <a:rPr lang="pl-PL" sz="1600" dirty="0">
                  <a:solidFill>
                    <a:prstClr val="white"/>
                  </a:solidFill>
                </a:rPr>
                <a:t>dla</a:t>
              </a:r>
              <a:r>
                <a:rPr lang="pl-PL" sz="1600" i="1" dirty="0">
                  <a:solidFill>
                    <a:prstClr val="white"/>
                  </a:solidFill>
                </a:rPr>
                <a:t> </a:t>
              </a:r>
              <a:r>
                <a:rPr lang="pl-PL" sz="1600" b="1" dirty="0">
                  <a:solidFill>
                    <a:prstClr val="white"/>
                  </a:solidFill>
                </a:rPr>
                <a:t>kompletnego </a:t>
              </a:r>
              <a:br>
                <a:rPr lang="pl-PL" sz="1600" b="1" dirty="0">
                  <a:solidFill>
                    <a:prstClr val="white"/>
                  </a:solidFill>
                </a:rPr>
              </a:br>
              <a:r>
                <a:rPr lang="pl-PL" sz="1600" b="1" dirty="0">
                  <a:solidFill>
                    <a:prstClr val="white"/>
                  </a:solidFill>
                </a:rPr>
                <a:t>i spełniającego wymogi formalne wniosku </a:t>
              </a:r>
              <a:endParaRPr lang="en-GB" sz="1600" b="1" dirty="0">
                <a:solidFill>
                  <a:prstClr val="white"/>
                </a:solidFill>
              </a:endParaRPr>
            </a:p>
          </p:txBody>
        </p:sp>
      </p:grpSp>
      <p:pic>
        <p:nvPicPr>
          <p:cNvPr id="17413" name="Picture 6">
            <a:extLst>
              <a:ext uri="{FF2B5EF4-FFF2-40B4-BE49-F238E27FC236}">
                <a16:creationId xmlns:a16="http://schemas.microsoft.com/office/drawing/2014/main" id="{213F9D6D-61EB-4149-82A7-856D974CA02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67125" y="6200775"/>
            <a:ext cx="1809750" cy="61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4" name="Picture 7">
            <a:extLst>
              <a:ext uri="{FF2B5EF4-FFF2-40B4-BE49-F238E27FC236}">
                <a16:creationId xmlns:a16="http://schemas.microsoft.com/office/drawing/2014/main" id="{AB0E497C-17B0-4645-B18C-3A0212C03C8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56400" y="6254750"/>
            <a:ext cx="2184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5" name="Obraz 3">
            <a:extLst>
              <a:ext uri="{FF2B5EF4-FFF2-40B4-BE49-F238E27FC236}">
                <a16:creationId xmlns:a16="http://schemas.microsoft.com/office/drawing/2014/main" id="{C305875E-6F4B-4A73-9104-F869D0C2AA4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3850" y="6200775"/>
            <a:ext cx="19431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434" name="Tytuł 1">
            <a:extLst>
              <a:ext uri="{FF2B5EF4-FFF2-40B4-BE49-F238E27FC236}">
                <a16:creationId xmlns:a16="http://schemas.microsoft.com/office/drawing/2014/main" id="{39B63F3F-30B4-4AA6-AF26-F1C27D5F3A59}"/>
              </a:ext>
            </a:extLst>
          </p:cNvPr>
          <p:cNvSpPr>
            <a:spLocks noGrp="1"/>
          </p:cNvSpPr>
          <p:nvPr>
            <p:ph type="title"/>
          </p:nvPr>
        </p:nvSpPr>
        <p:spPr>
          <a:xfrm>
            <a:off x="179388" y="254000"/>
            <a:ext cx="6408737" cy="892175"/>
          </a:xfrm>
        </p:spPr>
        <p:txBody>
          <a:bodyPr/>
          <a:lstStyle/>
          <a:p>
            <a:pPr algn="l"/>
            <a:r>
              <a:rPr lang="pl-PL" altLang="pl-PL" sz="2800" b="1">
                <a:solidFill>
                  <a:srgbClr val="0B4F9D"/>
                </a:solidFill>
              </a:rPr>
              <a:t>CEF 2 - konkurs 2022 </a:t>
            </a:r>
            <a:br>
              <a:rPr lang="pl-PL" altLang="pl-PL" sz="2800" b="1">
                <a:solidFill>
                  <a:srgbClr val="0B4F9D"/>
                </a:solidFill>
              </a:rPr>
            </a:br>
            <a:r>
              <a:rPr lang="pl-PL" altLang="pl-PL" sz="2800" b="1">
                <a:solidFill>
                  <a:srgbClr val="0B4F9D"/>
                </a:solidFill>
              </a:rPr>
              <a:t>(w mln EUR)</a:t>
            </a:r>
          </a:p>
        </p:txBody>
      </p:sp>
      <p:graphicFrame>
        <p:nvGraphicFramePr>
          <p:cNvPr id="10" name="Content Placeholder 17">
            <a:extLst>
              <a:ext uri="{FF2B5EF4-FFF2-40B4-BE49-F238E27FC236}">
                <a16:creationId xmlns:a16="http://schemas.microsoft.com/office/drawing/2014/main" id="{A618B544-6FF5-401D-86B0-595AFA6A8401}"/>
              </a:ext>
            </a:extLst>
          </p:cNvPr>
          <p:cNvGraphicFramePr>
            <a:graphicFrameLocks noGrp="1"/>
          </p:cNvGraphicFramePr>
          <p:nvPr>
            <p:ph idx="1"/>
          </p:nvPr>
        </p:nvGraphicFramePr>
        <p:xfrm>
          <a:off x="179388" y="1319213"/>
          <a:ext cx="3168650" cy="4548187"/>
        </p:xfrm>
        <a:graphic>
          <a:graphicData uri="http://schemas.openxmlformats.org/drawingml/2006/table">
            <a:tbl>
              <a:tblPr/>
              <a:tblGrid>
                <a:gridCol w="892459">
                  <a:extLst>
                    <a:ext uri="{9D8B030D-6E8A-4147-A177-3AD203B41FA5}">
                      <a16:colId xmlns:a16="http://schemas.microsoft.com/office/drawing/2014/main" val="20000"/>
                    </a:ext>
                  </a:extLst>
                </a:gridCol>
                <a:gridCol w="1247792">
                  <a:extLst>
                    <a:ext uri="{9D8B030D-6E8A-4147-A177-3AD203B41FA5}">
                      <a16:colId xmlns:a16="http://schemas.microsoft.com/office/drawing/2014/main" val="20001"/>
                    </a:ext>
                  </a:extLst>
                </a:gridCol>
                <a:gridCol w="1028398">
                  <a:extLst>
                    <a:ext uri="{9D8B030D-6E8A-4147-A177-3AD203B41FA5}">
                      <a16:colId xmlns:a16="http://schemas.microsoft.com/office/drawing/2014/main" val="20002"/>
                    </a:ext>
                  </a:extLst>
                </a:gridCol>
              </a:tblGrid>
              <a:tr h="717590">
                <a:tc gridSpan="3">
                  <a:txBody>
                    <a:bodyPr/>
                    <a:lstStyle/>
                    <a:p>
                      <a:pPr algn="ctr" fontAlgn="ctr"/>
                      <a:r>
                        <a:rPr lang="en-IE" sz="1300" b="1" i="0" u="none" strike="noStrike" dirty="0">
                          <a:solidFill>
                            <a:schemeClr val="tx1"/>
                          </a:solidFill>
                          <a:effectLst/>
                          <a:latin typeface="+mn-lt"/>
                        </a:rPr>
                        <a:t> </a:t>
                      </a:r>
                      <a:r>
                        <a:rPr lang="pl-PL" sz="1300" b="1" i="0" u="none" strike="noStrike" dirty="0">
                          <a:solidFill>
                            <a:schemeClr val="tx1"/>
                          </a:solidFill>
                          <a:effectLst/>
                          <a:latin typeface="+mn-lt"/>
                        </a:rPr>
                        <a:t>Priorytety</a:t>
                      </a:r>
                      <a:endParaRPr lang="en-IE" sz="1300" b="1" i="0" u="none" strike="noStrike" dirty="0">
                        <a:solidFill>
                          <a:schemeClr val="tx1"/>
                        </a:solidFill>
                        <a:effectLst/>
                        <a:latin typeface="+mn-lt"/>
                      </a:endParaRPr>
                    </a:p>
                  </a:txBody>
                  <a:tcPr marL="7006" marR="7006" marT="70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endParaRPr lang="en-IE"/>
                    </a:p>
                  </a:txBody>
                  <a:tcPr/>
                </a:tc>
                <a:tc hMerge="1">
                  <a:txBody>
                    <a:bodyPr/>
                    <a:lstStyle/>
                    <a:p>
                      <a:endParaRPr lang="en-IE"/>
                    </a:p>
                  </a:txBody>
                  <a:tcPr/>
                </a:tc>
                <a:extLst>
                  <a:ext uri="{0D108BD9-81ED-4DB2-BD59-A6C34878D82A}">
                    <a16:rowId xmlns:a16="http://schemas.microsoft.com/office/drawing/2014/main" val="10000"/>
                  </a:ext>
                </a:extLst>
              </a:tr>
              <a:tr h="709315">
                <a:tc rowSpan="3">
                  <a:txBody>
                    <a:bodyPr/>
                    <a:lstStyle/>
                    <a:p>
                      <a:pPr algn="l" fontAlgn="ctr"/>
                      <a:r>
                        <a:rPr lang="pl-PL" sz="1300" b="0" i="0" u="none" strike="noStrike" dirty="0">
                          <a:solidFill>
                            <a:schemeClr val="tx1"/>
                          </a:solidFill>
                          <a:effectLst/>
                          <a:latin typeface="+mn-lt"/>
                        </a:rPr>
                        <a:t>Rozwój </a:t>
                      </a:r>
                      <a:r>
                        <a:rPr lang="pl-PL" sz="1300" b="0" i="0" u="none" strike="noStrike" dirty="0" err="1">
                          <a:solidFill>
                            <a:schemeClr val="tx1"/>
                          </a:solidFill>
                          <a:effectLst/>
                          <a:latin typeface="+mn-lt"/>
                        </a:rPr>
                        <a:t>infr</a:t>
                      </a:r>
                      <a:r>
                        <a:rPr lang="pl-PL" sz="1300" b="0" i="0" u="none" strike="noStrike" dirty="0">
                          <a:solidFill>
                            <a:schemeClr val="tx1"/>
                          </a:solidFill>
                          <a:effectLst/>
                          <a:latin typeface="+mn-lt"/>
                        </a:rPr>
                        <a:t>. kolejowej, drogowej, wodnej, morskiej i terminali</a:t>
                      </a:r>
                      <a:endParaRPr lang="en-US" sz="1300" b="0" i="0" u="none" strike="noStrike" dirty="0">
                        <a:solidFill>
                          <a:schemeClr val="tx1"/>
                        </a:solidFill>
                        <a:effectLst/>
                        <a:latin typeface="+mn-lt"/>
                      </a:endParaRPr>
                    </a:p>
                  </a:txBody>
                  <a:tcPr marL="7006" marR="7006" marT="70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gridSpan="2">
                  <a:txBody>
                    <a:bodyPr/>
                    <a:lstStyle/>
                    <a:p>
                      <a:pPr algn="l" fontAlgn="ctr"/>
                      <a:r>
                        <a:rPr lang="pl-PL" sz="1300" b="0" i="0" u="none" strike="noStrike" dirty="0">
                          <a:solidFill>
                            <a:schemeClr val="tx1"/>
                          </a:solidFill>
                          <a:effectLst/>
                          <a:latin typeface="+mn-lt"/>
                        </a:rPr>
                        <a:t>Projekty na sieci bazowej </a:t>
                      </a:r>
                      <a:br>
                        <a:rPr lang="pl-PL" sz="1300" b="0" i="0" u="none" strike="noStrike" dirty="0">
                          <a:solidFill>
                            <a:schemeClr val="tx1"/>
                          </a:solidFill>
                          <a:effectLst/>
                          <a:latin typeface="+mn-lt"/>
                        </a:rPr>
                      </a:br>
                      <a:r>
                        <a:rPr lang="pl-PL" sz="1300" b="0" i="0" u="none" strike="noStrike" dirty="0">
                          <a:solidFill>
                            <a:schemeClr val="tx1"/>
                          </a:solidFill>
                          <a:effectLst/>
                          <a:latin typeface="+mn-lt"/>
                        </a:rPr>
                        <a:t>TEN-T</a:t>
                      </a:r>
                      <a:endParaRPr lang="en-US" sz="1300" b="0" i="0" u="none" strike="noStrike" dirty="0">
                        <a:solidFill>
                          <a:schemeClr val="tx1"/>
                        </a:solidFill>
                        <a:effectLst/>
                        <a:latin typeface="+mn-lt"/>
                      </a:endParaRPr>
                    </a:p>
                  </a:txBody>
                  <a:tcPr marL="7006" marR="7006" marT="70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endParaRPr lang="en-IE"/>
                    </a:p>
                  </a:txBody>
                  <a:tcPr/>
                </a:tc>
                <a:extLst>
                  <a:ext uri="{0D108BD9-81ED-4DB2-BD59-A6C34878D82A}">
                    <a16:rowId xmlns:a16="http://schemas.microsoft.com/office/drawing/2014/main" val="10001"/>
                  </a:ext>
                </a:extLst>
              </a:tr>
              <a:tr h="499504">
                <a:tc vMerge="1">
                  <a:txBody>
                    <a:bodyPr/>
                    <a:lstStyle/>
                    <a:p>
                      <a:endParaRPr lang="en-IE"/>
                    </a:p>
                  </a:txBody>
                  <a:tcPr/>
                </a:tc>
                <a:tc gridSpan="2">
                  <a:txBody>
                    <a:bodyPr/>
                    <a:lstStyle/>
                    <a:p>
                      <a:pPr algn="l" fontAlgn="ctr"/>
                      <a:r>
                        <a:rPr lang="pl-PL" sz="1300" b="0" i="0" u="none" strike="noStrike" dirty="0">
                          <a:solidFill>
                            <a:schemeClr val="tx1"/>
                          </a:solidFill>
                          <a:effectLst/>
                          <a:latin typeface="+mn-lt"/>
                        </a:rPr>
                        <a:t>Projekty na sieci kompleksowej TEN-T</a:t>
                      </a:r>
                      <a:endParaRPr lang="en-US" sz="1300" b="0" i="0" u="none" strike="noStrike" dirty="0">
                        <a:solidFill>
                          <a:schemeClr val="tx1"/>
                        </a:solidFill>
                        <a:effectLst/>
                        <a:latin typeface="+mn-lt"/>
                      </a:endParaRPr>
                    </a:p>
                  </a:txBody>
                  <a:tcPr marL="7006" marR="7006" marT="70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endParaRPr lang="en-IE"/>
                    </a:p>
                  </a:txBody>
                  <a:tcPr/>
                </a:tc>
                <a:extLst>
                  <a:ext uri="{0D108BD9-81ED-4DB2-BD59-A6C34878D82A}">
                    <a16:rowId xmlns:a16="http://schemas.microsoft.com/office/drawing/2014/main" val="10002"/>
                  </a:ext>
                </a:extLst>
              </a:tr>
              <a:tr h="216538">
                <a:tc vMerge="1">
                  <a:txBody>
                    <a:bodyPr/>
                    <a:lstStyle/>
                    <a:p>
                      <a:endParaRPr lang="en-IE"/>
                    </a:p>
                  </a:txBody>
                  <a:tcPr/>
                </a:tc>
                <a:tc gridSpan="2">
                  <a:txBody>
                    <a:bodyPr/>
                    <a:lstStyle/>
                    <a:p>
                      <a:pPr algn="l" fontAlgn="ctr"/>
                      <a:r>
                        <a:rPr lang="pl-PL" sz="1300" b="1" i="0" u="none" strike="noStrike" dirty="0">
                          <a:solidFill>
                            <a:schemeClr val="tx1"/>
                          </a:solidFill>
                          <a:effectLst/>
                          <a:latin typeface="+mn-lt"/>
                        </a:rPr>
                        <a:t>Suma</a:t>
                      </a:r>
                      <a:endParaRPr lang="en-IE" sz="1300" b="1" i="0" u="none" strike="noStrike" dirty="0">
                        <a:solidFill>
                          <a:schemeClr val="tx1"/>
                        </a:solidFill>
                        <a:effectLst/>
                        <a:latin typeface="+mn-lt"/>
                      </a:endParaRPr>
                    </a:p>
                  </a:txBody>
                  <a:tcPr marL="7006" marR="7006" marT="70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endParaRPr lang="en-IE"/>
                    </a:p>
                  </a:txBody>
                  <a:tcPr/>
                </a:tc>
                <a:extLst>
                  <a:ext uri="{0D108BD9-81ED-4DB2-BD59-A6C34878D82A}">
                    <a16:rowId xmlns:a16="http://schemas.microsoft.com/office/drawing/2014/main" val="10003"/>
                  </a:ext>
                </a:extLst>
              </a:tr>
              <a:tr h="447315">
                <a:tc rowSpan="5">
                  <a:txBody>
                    <a:bodyPr/>
                    <a:lstStyle/>
                    <a:p>
                      <a:pPr algn="l" fontAlgn="ctr"/>
                      <a:r>
                        <a:rPr lang="pl-PL" sz="1300" b="0" i="0" u="none" strike="noStrike" dirty="0">
                          <a:solidFill>
                            <a:schemeClr val="tx1"/>
                          </a:solidFill>
                          <a:effectLst/>
                          <a:latin typeface="+mn-lt"/>
                        </a:rPr>
                        <a:t>Inteligentna mobilność</a:t>
                      </a:r>
                      <a:endParaRPr lang="en-US" sz="1300" b="0" i="0" u="none" strike="noStrike" dirty="0">
                        <a:solidFill>
                          <a:schemeClr val="tx1"/>
                        </a:solidFill>
                        <a:effectLst/>
                        <a:latin typeface="+mn-lt"/>
                      </a:endParaRPr>
                    </a:p>
                  </a:txBody>
                  <a:tcPr marL="7006" marR="7006" marT="70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gridSpan="2">
                  <a:txBody>
                    <a:bodyPr/>
                    <a:lstStyle/>
                    <a:p>
                      <a:pPr algn="l" fontAlgn="ctr"/>
                      <a:r>
                        <a:rPr lang="pl-PL" sz="1300" b="0" i="0" u="none" strike="noStrike" dirty="0">
                          <a:solidFill>
                            <a:schemeClr val="tx1"/>
                          </a:solidFill>
                          <a:effectLst/>
                          <a:latin typeface="+mn-lt"/>
                        </a:rPr>
                        <a:t>Inteligentna i </a:t>
                      </a:r>
                      <a:r>
                        <a:rPr lang="pl-PL" sz="1300" b="0" i="0" u="none" strike="noStrike" dirty="0" err="1">
                          <a:solidFill>
                            <a:schemeClr val="tx1"/>
                          </a:solidFill>
                          <a:effectLst/>
                          <a:latin typeface="+mn-lt"/>
                        </a:rPr>
                        <a:t>interoperacyjna</a:t>
                      </a:r>
                      <a:r>
                        <a:rPr lang="pl-PL" sz="1300" b="0" i="0" u="none" strike="noStrike" dirty="0">
                          <a:solidFill>
                            <a:schemeClr val="tx1"/>
                          </a:solidFill>
                          <a:effectLst/>
                          <a:latin typeface="+mn-lt"/>
                        </a:rPr>
                        <a:t> mobilność</a:t>
                      </a:r>
                      <a:endParaRPr lang="en-US" sz="1300" b="0" i="0" u="none" strike="noStrike" dirty="0">
                        <a:solidFill>
                          <a:schemeClr val="tx1"/>
                        </a:solidFill>
                        <a:effectLst/>
                        <a:latin typeface="+mn-lt"/>
                      </a:endParaRPr>
                    </a:p>
                  </a:txBody>
                  <a:tcPr marL="7006" marR="7006" marT="70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endParaRPr lang="en-IE"/>
                    </a:p>
                  </a:txBody>
                  <a:tcPr/>
                </a:tc>
                <a:extLst>
                  <a:ext uri="{0D108BD9-81ED-4DB2-BD59-A6C34878D82A}">
                    <a16:rowId xmlns:a16="http://schemas.microsoft.com/office/drawing/2014/main" val="10004"/>
                  </a:ext>
                </a:extLst>
              </a:tr>
              <a:tr h="447302">
                <a:tc vMerge="1">
                  <a:txBody>
                    <a:bodyPr/>
                    <a:lstStyle/>
                    <a:p>
                      <a:endParaRPr lang="en-IE"/>
                    </a:p>
                  </a:txBody>
                  <a:tcPr/>
                </a:tc>
                <a:tc row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pl-PL" sz="1300" b="0" i="0" u="none" strike="noStrike" dirty="0">
                          <a:solidFill>
                            <a:schemeClr val="tx1"/>
                          </a:solidFill>
                          <a:effectLst/>
                          <a:latin typeface="+mn-lt"/>
                        </a:rPr>
                        <a:t>Zrównoważona i multimodalna mobilność</a:t>
                      </a:r>
                      <a:endParaRPr lang="en-US" sz="1300" b="0" i="0" u="none" strike="noStrike" dirty="0">
                        <a:solidFill>
                          <a:schemeClr val="tx1"/>
                        </a:solidFill>
                        <a:effectLst/>
                        <a:latin typeface="+mn-lt"/>
                      </a:endParaRPr>
                    </a:p>
                  </a:txBody>
                  <a:tcPr marL="7006" marR="7006" marT="70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TlToBr w="12700" cmpd="sng">
                      <a:noFill/>
                      <a:prstDash val="solid"/>
                    </a:lnTlToBr>
                    <a:lnBlToTr w="12700" cmpd="sng">
                      <a:noFill/>
                      <a:prstDash val="solid"/>
                    </a:lnBlToTr>
                    <a:solidFill>
                      <a:schemeClr val="tx2">
                        <a:lumMod val="20000"/>
                        <a:lumOff val="8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pl-PL" sz="1300" b="0" i="0" u="none" strike="noStrike" dirty="0">
                          <a:solidFill>
                            <a:schemeClr val="tx1"/>
                          </a:solidFill>
                          <a:effectLst/>
                          <a:latin typeface="+mn-lt"/>
                        </a:rPr>
                        <a:t>Paliwa alternatywne</a:t>
                      </a:r>
                      <a:endParaRPr lang="en-US" sz="1300" b="0" i="0" u="none" strike="noStrike" dirty="0">
                        <a:solidFill>
                          <a:schemeClr val="tx1"/>
                        </a:solidFill>
                        <a:effectLst/>
                        <a:latin typeface="+mn-lt"/>
                      </a:endParaRPr>
                    </a:p>
                  </a:txBody>
                  <a:tcPr marL="7006" marR="7006" marT="70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5"/>
                  </a:ext>
                </a:extLst>
              </a:tr>
              <a:tr h="447302">
                <a:tc vMerge="1">
                  <a:txBody>
                    <a:bodyPr/>
                    <a:lstStyle/>
                    <a:p>
                      <a:endParaRPr lang="en-IE"/>
                    </a:p>
                  </a:txBody>
                  <a:tcPr/>
                </a:tc>
                <a:tc vMerge="1">
                  <a:txBody>
                    <a:bodyPr/>
                    <a:lstStyle/>
                    <a:p>
                      <a:endParaRPr lang="en-IE"/>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pl-PL" sz="1300" b="0" i="0" u="none" strike="noStrike" dirty="0">
                          <a:solidFill>
                            <a:schemeClr val="tx1"/>
                          </a:solidFill>
                          <a:effectLst/>
                          <a:latin typeface="+mn-lt"/>
                        </a:rPr>
                        <a:t>pozostałe</a:t>
                      </a:r>
                      <a:endParaRPr lang="en-US" sz="1300" b="0" i="0" u="none" strike="noStrike" dirty="0">
                        <a:solidFill>
                          <a:schemeClr val="tx1"/>
                        </a:solidFill>
                        <a:effectLst/>
                        <a:latin typeface="+mn-lt"/>
                      </a:endParaRPr>
                    </a:p>
                  </a:txBody>
                  <a:tcPr marL="7006" marR="7006" marT="70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6"/>
                  </a:ext>
                </a:extLst>
              </a:tr>
              <a:tr h="425091">
                <a:tc vMerge="1">
                  <a:txBody>
                    <a:bodyPr/>
                    <a:lstStyle/>
                    <a:p>
                      <a:endParaRPr lang="en-IE"/>
                    </a:p>
                  </a:txBody>
                  <a:tcPr/>
                </a:tc>
                <a:tc gridSpan="2">
                  <a:txBody>
                    <a:bodyPr/>
                    <a:lstStyle/>
                    <a:p>
                      <a:pPr algn="l" fontAlgn="ctr"/>
                      <a:r>
                        <a:rPr lang="pl-PL" sz="1300" b="0" i="0" u="none" strike="noStrike" dirty="0">
                          <a:solidFill>
                            <a:schemeClr val="tx1"/>
                          </a:solidFill>
                          <a:effectLst/>
                          <a:latin typeface="+mn-lt"/>
                        </a:rPr>
                        <a:t>Bezpieczna i chroniona mobilność</a:t>
                      </a:r>
                      <a:endParaRPr lang="en-US" sz="1300" b="0" i="0" u="none" strike="noStrike" dirty="0">
                        <a:solidFill>
                          <a:schemeClr val="tx1"/>
                        </a:solidFill>
                        <a:effectLst/>
                        <a:latin typeface="+mn-lt"/>
                      </a:endParaRPr>
                    </a:p>
                  </a:txBody>
                  <a:tcPr marL="7006" marR="7006" marT="70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endParaRPr lang="en-IE"/>
                    </a:p>
                  </a:txBody>
                  <a:tcPr/>
                </a:tc>
                <a:extLst>
                  <a:ext uri="{0D108BD9-81ED-4DB2-BD59-A6C34878D82A}">
                    <a16:rowId xmlns:a16="http://schemas.microsoft.com/office/drawing/2014/main" val="10007"/>
                  </a:ext>
                </a:extLst>
              </a:tr>
              <a:tr h="216538">
                <a:tc vMerge="1">
                  <a:txBody>
                    <a:bodyPr/>
                    <a:lstStyle/>
                    <a:p>
                      <a:endParaRPr lang="en-IE"/>
                    </a:p>
                  </a:txBody>
                  <a:tcPr/>
                </a:tc>
                <a:tc gridSpan="2">
                  <a:txBody>
                    <a:bodyPr/>
                    <a:lstStyle/>
                    <a:p>
                      <a:pPr algn="l" fontAlgn="ctr"/>
                      <a:r>
                        <a:rPr lang="pl-PL" sz="1300" b="1" i="0" u="none" strike="noStrike" dirty="0">
                          <a:solidFill>
                            <a:schemeClr val="tx1"/>
                          </a:solidFill>
                          <a:effectLst/>
                          <a:latin typeface="+mn-lt"/>
                        </a:rPr>
                        <a:t>Suma</a:t>
                      </a:r>
                      <a:endParaRPr lang="en-IE" sz="1300" b="1" i="0" u="none" strike="noStrike" dirty="0">
                        <a:solidFill>
                          <a:schemeClr val="tx1"/>
                        </a:solidFill>
                        <a:effectLst/>
                        <a:latin typeface="+mn-lt"/>
                      </a:endParaRPr>
                    </a:p>
                  </a:txBody>
                  <a:tcPr marL="7006" marR="7006" marT="70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endParaRPr lang="en-IE"/>
                    </a:p>
                  </a:txBody>
                  <a:tcPr/>
                </a:tc>
                <a:extLst>
                  <a:ext uri="{0D108BD9-81ED-4DB2-BD59-A6C34878D82A}">
                    <a16:rowId xmlns:a16="http://schemas.microsoft.com/office/drawing/2014/main" val="10008"/>
                  </a:ext>
                </a:extLst>
              </a:tr>
              <a:tr h="205153">
                <a:tc gridSpan="3">
                  <a:txBody>
                    <a:bodyPr/>
                    <a:lstStyle/>
                    <a:p>
                      <a:pPr algn="l" fontAlgn="ctr"/>
                      <a:endParaRPr lang="en-US" sz="1300" b="0" i="0" u="none" strike="noStrike" dirty="0">
                        <a:solidFill>
                          <a:schemeClr val="tx1"/>
                        </a:solidFill>
                        <a:effectLst/>
                        <a:latin typeface="+mn-lt"/>
                      </a:endParaRPr>
                    </a:p>
                  </a:txBody>
                  <a:tcPr marL="7006" marR="7006" marT="70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endParaRPr lang="en-IE"/>
                    </a:p>
                  </a:txBody>
                  <a:tcPr/>
                </a:tc>
                <a:tc hMerge="1">
                  <a:txBody>
                    <a:bodyPr/>
                    <a:lstStyle/>
                    <a:p>
                      <a:endParaRPr lang="en-IE"/>
                    </a:p>
                  </a:txBody>
                  <a:tcPr/>
                </a:tc>
                <a:extLst>
                  <a:ext uri="{0D108BD9-81ED-4DB2-BD59-A6C34878D82A}">
                    <a16:rowId xmlns:a16="http://schemas.microsoft.com/office/drawing/2014/main" val="10009"/>
                  </a:ext>
                </a:extLst>
              </a:tr>
              <a:tr h="216538">
                <a:tc gridSpan="3">
                  <a:txBody>
                    <a:bodyPr/>
                    <a:lstStyle/>
                    <a:p>
                      <a:pPr algn="l" fontAlgn="ctr"/>
                      <a:r>
                        <a:rPr lang="pl-PL" sz="1300" b="1" i="0" u="none" strike="noStrike" dirty="0">
                          <a:solidFill>
                            <a:schemeClr val="tx1"/>
                          </a:solidFill>
                          <a:effectLst/>
                          <a:latin typeface="+mn-lt"/>
                        </a:rPr>
                        <a:t>ŁĄCZNIE</a:t>
                      </a:r>
                      <a:endParaRPr lang="en-IE" sz="1300" b="1" i="0" u="none" strike="noStrike" dirty="0">
                        <a:solidFill>
                          <a:schemeClr val="tx1"/>
                        </a:solidFill>
                        <a:effectLst/>
                        <a:latin typeface="+mn-lt"/>
                      </a:endParaRPr>
                    </a:p>
                  </a:txBody>
                  <a:tcPr marL="7006" marR="7006" marT="70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endParaRPr lang="en-IE"/>
                    </a:p>
                  </a:txBody>
                  <a:tcPr/>
                </a:tc>
                <a:tc hMerge="1">
                  <a:txBody>
                    <a:bodyPr/>
                    <a:lstStyle/>
                    <a:p>
                      <a:endParaRPr lang="en-IE"/>
                    </a:p>
                  </a:txBody>
                  <a:tcPr/>
                </a:tc>
                <a:extLst>
                  <a:ext uri="{0D108BD9-81ED-4DB2-BD59-A6C34878D82A}">
                    <a16:rowId xmlns:a16="http://schemas.microsoft.com/office/drawing/2014/main" val="10010"/>
                  </a:ext>
                </a:extLst>
              </a:tr>
            </a:tbl>
          </a:graphicData>
        </a:graphic>
      </p:graphicFrame>
      <p:graphicFrame>
        <p:nvGraphicFramePr>
          <p:cNvPr id="11" name="Table 22">
            <a:extLst>
              <a:ext uri="{FF2B5EF4-FFF2-40B4-BE49-F238E27FC236}">
                <a16:creationId xmlns:a16="http://schemas.microsoft.com/office/drawing/2014/main" id="{51FE2856-84B6-4F19-A484-154C6B2B4811}"/>
              </a:ext>
            </a:extLst>
          </p:cNvPr>
          <p:cNvGraphicFramePr>
            <a:graphicFrameLocks noGrp="1"/>
          </p:cNvGraphicFramePr>
          <p:nvPr/>
        </p:nvGraphicFramePr>
        <p:xfrm>
          <a:off x="3348038" y="1319213"/>
          <a:ext cx="2952750" cy="4549775"/>
        </p:xfrm>
        <a:graphic>
          <a:graphicData uri="http://schemas.openxmlformats.org/drawingml/2006/table">
            <a:tbl>
              <a:tblPr/>
              <a:tblGrid>
                <a:gridCol w="1447043">
                  <a:extLst>
                    <a:ext uri="{9D8B030D-6E8A-4147-A177-3AD203B41FA5}">
                      <a16:colId xmlns:a16="http://schemas.microsoft.com/office/drawing/2014/main" val="20000"/>
                    </a:ext>
                  </a:extLst>
                </a:gridCol>
                <a:gridCol w="1505707">
                  <a:extLst>
                    <a:ext uri="{9D8B030D-6E8A-4147-A177-3AD203B41FA5}">
                      <a16:colId xmlns:a16="http://schemas.microsoft.com/office/drawing/2014/main" val="20001"/>
                    </a:ext>
                  </a:extLst>
                </a:gridCol>
              </a:tblGrid>
              <a:tr h="455213">
                <a:tc gridSpan="2">
                  <a:txBody>
                    <a:bodyPr/>
                    <a:lstStyle/>
                    <a:p>
                      <a:pPr algn="ctr" fontAlgn="ctr"/>
                      <a:r>
                        <a:rPr lang="pl-PL" sz="1300" b="1" i="0" u="none" strike="noStrike" dirty="0">
                          <a:solidFill>
                            <a:schemeClr val="bg1"/>
                          </a:solidFill>
                          <a:effectLst/>
                          <a:latin typeface="+mn-lt"/>
                        </a:rPr>
                        <a:t>Indykatywny podział środków</a:t>
                      </a:r>
                      <a:endParaRPr lang="en-IE" sz="1300" b="1" i="0" u="none" strike="noStrike" dirty="0">
                        <a:solidFill>
                          <a:schemeClr val="bg1"/>
                        </a:solidFill>
                        <a:effectLst/>
                        <a:latin typeface="+mn-lt"/>
                      </a:endParaRPr>
                    </a:p>
                  </a:txBody>
                  <a:tcPr marL="6498" marR="6498" marT="6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hMerge="1">
                  <a:txBody>
                    <a:bodyPr/>
                    <a:lstStyle/>
                    <a:p>
                      <a:endParaRPr lang="en-IE"/>
                    </a:p>
                  </a:txBody>
                  <a:tcPr/>
                </a:tc>
                <a:extLst>
                  <a:ext uri="{0D108BD9-81ED-4DB2-BD59-A6C34878D82A}">
                    <a16:rowId xmlns:a16="http://schemas.microsoft.com/office/drawing/2014/main" val="10000"/>
                  </a:ext>
                </a:extLst>
              </a:tr>
              <a:tr h="283910">
                <a:tc>
                  <a:txBody>
                    <a:bodyPr/>
                    <a:lstStyle/>
                    <a:p>
                      <a:pPr algn="ctr" fontAlgn="ctr"/>
                      <a:r>
                        <a:rPr lang="pl-PL" sz="1300" b="1" i="0" u="none" strike="noStrike" dirty="0">
                          <a:solidFill>
                            <a:schemeClr val="bg1"/>
                          </a:solidFill>
                          <a:effectLst/>
                          <a:latin typeface="+mn-lt"/>
                        </a:rPr>
                        <a:t>Koperta ogólna</a:t>
                      </a:r>
                      <a:endParaRPr lang="en-IE" sz="1300" b="1" i="0" u="none" strike="noStrike" dirty="0">
                        <a:solidFill>
                          <a:schemeClr val="bg1"/>
                        </a:solidFill>
                        <a:effectLst/>
                        <a:latin typeface="+mn-lt"/>
                      </a:endParaRPr>
                    </a:p>
                  </a:txBody>
                  <a:tcPr marL="6498" marR="6498" marT="6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algn="ctr" fontAlgn="ctr"/>
                      <a:r>
                        <a:rPr lang="pl-PL" sz="1300" b="1" i="0" u="none" strike="noStrike" dirty="0">
                          <a:solidFill>
                            <a:schemeClr val="bg1"/>
                          </a:solidFill>
                          <a:effectLst/>
                          <a:latin typeface="+mn-lt"/>
                        </a:rPr>
                        <a:t>Koperta kohezyjna</a:t>
                      </a:r>
                      <a:endParaRPr lang="en-IE" sz="1300" b="1" i="0" u="none" strike="noStrike" dirty="0">
                        <a:solidFill>
                          <a:schemeClr val="bg1"/>
                        </a:solidFill>
                        <a:effectLst/>
                        <a:latin typeface="+mn-lt"/>
                      </a:endParaRPr>
                    </a:p>
                  </a:txBody>
                  <a:tcPr marL="6498" marR="6498" marT="6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10001"/>
                  </a:ext>
                </a:extLst>
              </a:tr>
              <a:tr h="645877">
                <a:tc>
                  <a:txBody>
                    <a:bodyPr/>
                    <a:lstStyle/>
                    <a:p>
                      <a:pPr algn="r" fontAlgn="ctr"/>
                      <a:r>
                        <a:rPr lang="pl-PL" sz="1300" b="1" i="0" u="none" strike="noStrike" dirty="0">
                          <a:solidFill>
                            <a:srgbClr val="FF0000"/>
                          </a:solidFill>
                          <a:effectLst/>
                          <a:latin typeface="+mn-lt"/>
                        </a:rPr>
                        <a:t>2 </a:t>
                      </a:r>
                      <a:r>
                        <a:rPr lang="en-IE" sz="1300" b="1" i="0" u="none" strike="noStrike" dirty="0">
                          <a:solidFill>
                            <a:srgbClr val="FF0000"/>
                          </a:solidFill>
                          <a:effectLst/>
                          <a:latin typeface="+mn-lt"/>
                        </a:rPr>
                        <a:t>620</a:t>
                      </a:r>
                    </a:p>
                  </a:txBody>
                  <a:tcPr marL="6498" marR="6498" marT="6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ctr"/>
                      <a:r>
                        <a:rPr lang="en-IE" sz="1300" b="0" i="0" u="none" strike="noStrike" dirty="0">
                          <a:solidFill>
                            <a:schemeClr val="bg1"/>
                          </a:solidFill>
                          <a:effectLst/>
                          <a:latin typeface="+mn-lt"/>
                        </a:rPr>
                        <a:t>2</a:t>
                      </a:r>
                      <a:r>
                        <a:rPr lang="pl-PL" sz="1300" b="0" i="0" u="none" strike="noStrike" dirty="0">
                          <a:solidFill>
                            <a:schemeClr val="bg1"/>
                          </a:solidFill>
                          <a:effectLst/>
                          <a:latin typeface="+mn-lt"/>
                        </a:rPr>
                        <a:t> </a:t>
                      </a:r>
                      <a:r>
                        <a:rPr lang="en-IE" sz="1300" b="0" i="0" u="none" strike="noStrike" dirty="0">
                          <a:solidFill>
                            <a:schemeClr val="bg1"/>
                          </a:solidFill>
                          <a:effectLst/>
                          <a:latin typeface="+mn-lt"/>
                        </a:rPr>
                        <a:t>000</a:t>
                      </a:r>
                    </a:p>
                  </a:txBody>
                  <a:tcPr marL="6498" marR="6498" marT="6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10002"/>
                  </a:ext>
                </a:extLst>
              </a:tr>
              <a:tr h="531474">
                <a:tc>
                  <a:txBody>
                    <a:bodyPr/>
                    <a:lstStyle/>
                    <a:p>
                      <a:pPr algn="r" fontAlgn="ctr"/>
                      <a:r>
                        <a:rPr lang="en-IE" sz="1300" b="0" i="0" u="none" strike="noStrike" dirty="0">
                          <a:solidFill>
                            <a:schemeClr val="bg1"/>
                          </a:solidFill>
                          <a:effectLst/>
                          <a:latin typeface="+mn-lt"/>
                        </a:rPr>
                        <a:t>250</a:t>
                      </a:r>
                    </a:p>
                  </a:txBody>
                  <a:tcPr marL="6498" marR="6498" marT="6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algn="r" fontAlgn="ctr"/>
                      <a:r>
                        <a:rPr lang="en-IE" sz="1300" b="0" i="0" u="none" strike="noStrike" dirty="0">
                          <a:solidFill>
                            <a:schemeClr val="bg1"/>
                          </a:solidFill>
                          <a:effectLst/>
                          <a:latin typeface="+mn-lt"/>
                        </a:rPr>
                        <a:t>350</a:t>
                      </a:r>
                    </a:p>
                  </a:txBody>
                  <a:tcPr marL="6498" marR="6498" marT="6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10003"/>
                  </a:ext>
                </a:extLst>
              </a:tr>
              <a:tr h="204612">
                <a:tc>
                  <a:txBody>
                    <a:bodyPr/>
                    <a:lstStyle/>
                    <a:p>
                      <a:pPr algn="r" fontAlgn="ctr"/>
                      <a:r>
                        <a:rPr lang="en-IE" sz="1300" b="1" i="0" u="none" strike="noStrike" dirty="0">
                          <a:solidFill>
                            <a:schemeClr val="bg1"/>
                          </a:solidFill>
                          <a:effectLst/>
                          <a:latin typeface="+mn-lt"/>
                        </a:rPr>
                        <a:t>1</a:t>
                      </a:r>
                      <a:r>
                        <a:rPr lang="pl-PL" sz="1300" b="1" i="0" u="none" strike="noStrike" dirty="0">
                          <a:solidFill>
                            <a:schemeClr val="bg1"/>
                          </a:solidFill>
                          <a:effectLst/>
                          <a:latin typeface="+mn-lt"/>
                        </a:rPr>
                        <a:t> </a:t>
                      </a:r>
                      <a:r>
                        <a:rPr lang="en-IE" sz="1300" b="1" i="0" u="none" strike="noStrike" dirty="0">
                          <a:solidFill>
                            <a:schemeClr val="bg1"/>
                          </a:solidFill>
                          <a:effectLst/>
                          <a:latin typeface="+mn-lt"/>
                        </a:rPr>
                        <a:t>870</a:t>
                      </a:r>
                    </a:p>
                  </a:txBody>
                  <a:tcPr marL="6498" marR="6498" marT="6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algn="r" fontAlgn="ctr"/>
                      <a:r>
                        <a:rPr lang="en-IE" sz="1300" b="1" i="0" u="none" strike="noStrike" dirty="0">
                          <a:solidFill>
                            <a:schemeClr val="bg1"/>
                          </a:solidFill>
                          <a:effectLst/>
                          <a:latin typeface="+mn-lt"/>
                        </a:rPr>
                        <a:t>2</a:t>
                      </a:r>
                      <a:r>
                        <a:rPr lang="pl-PL" sz="1300" b="1" i="0" u="none" strike="noStrike" dirty="0">
                          <a:solidFill>
                            <a:schemeClr val="bg1"/>
                          </a:solidFill>
                          <a:effectLst/>
                          <a:latin typeface="+mn-lt"/>
                        </a:rPr>
                        <a:t> </a:t>
                      </a:r>
                      <a:r>
                        <a:rPr lang="en-IE" sz="1300" b="1" i="0" u="none" strike="noStrike" dirty="0">
                          <a:solidFill>
                            <a:schemeClr val="bg1"/>
                          </a:solidFill>
                          <a:effectLst/>
                          <a:latin typeface="+mn-lt"/>
                        </a:rPr>
                        <a:t>350</a:t>
                      </a:r>
                    </a:p>
                  </a:txBody>
                  <a:tcPr marL="6498" marR="6498" marT="6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10004"/>
                  </a:ext>
                </a:extLst>
              </a:tr>
              <a:tr h="473516">
                <a:tc>
                  <a:txBody>
                    <a:bodyPr/>
                    <a:lstStyle/>
                    <a:p>
                      <a:pPr algn="r" fontAlgn="ctr"/>
                      <a:r>
                        <a:rPr lang="en-IE" sz="1300" b="0" i="0" u="none" strike="noStrike" dirty="0">
                          <a:solidFill>
                            <a:schemeClr val="bg1"/>
                          </a:solidFill>
                          <a:effectLst/>
                          <a:latin typeface="+mn-lt"/>
                        </a:rPr>
                        <a:t>400</a:t>
                      </a:r>
                    </a:p>
                  </a:txBody>
                  <a:tcPr marL="6498" marR="6498" marT="6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algn="r" fontAlgn="ctr"/>
                      <a:r>
                        <a:rPr lang="en-IE" sz="1300" b="0" i="0" u="none" strike="noStrike" dirty="0">
                          <a:solidFill>
                            <a:schemeClr val="bg1"/>
                          </a:solidFill>
                          <a:effectLst/>
                          <a:latin typeface="+mn-lt"/>
                        </a:rPr>
                        <a:t>150</a:t>
                      </a:r>
                    </a:p>
                  </a:txBody>
                  <a:tcPr marL="6498" marR="6498" marT="6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10005"/>
                  </a:ext>
                </a:extLst>
              </a:tr>
              <a:tr h="413307">
                <a:tc>
                  <a:txBody>
                    <a:bodyPr/>
                    <a:lstStyle/>
                    <a:p>
                      <a:pPr algn="r" fontAlgn="ctr"/>
                      <a:r>
                        <a:rPr lang="fr-BE" sz="1300" b="0" i="0" u="none" strike="noStrike" dirty="0">
                          <a:solidFill>
                            <a:schemeClr val="bg1"/>
                          </a:solidFill>
                          <a:effectLst/>
                          <a:latin typeface="+mn-lt"/>
                        </a:rPr>
                        <a:t>400</a:t>
                      </a:r>
                      <a:endParaRPr lang="en-IE" sz="1300" b="0" i="0" u="none" strike="noStrike" dirty="0">
                        <a:solidFill>
                          <a:schemeClr val="bg1"/>
                        </a:solidFill>
                        <a:effectLst/>
                        <a:latin typeface="+mn-lt"/>
                      </a:endParaRPr>
                    </a:p>
                  </a:txBody>
                  <a:tcPr marL="6498" marR="6498" marT="6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algn="r" fontAlgn="ctr"/>
                      <a:r>
                        <a:rPr lang="en-IE" sz="1300" b="0" i="0" u="none" strike="noStrike" dirty="0">
                          <a:solidFill>
                            <a:schemeClr val="bg1"/>
                          </a:solidFill>
                          <a:effectLst/>
                          <a:latin typeface="+mn-lt"/>
                        </a:rPr>
                        <a:t>125</a:t>
                      </a:r>
                    </a:p>
                  </a:txBody>
                  <a:tcPr marL="6498" marR="6498" marT="6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10006"/>
                  </a:ext>
                </a:extLst>
              </a:tr>
              <a:tr h="474920">
                <a:tc>
                  <a:txBody>
                    <a:bodyPr/>
                    <a:lstStyle/>
                    <a:p>
                      <a:pPr algn="r" fontAlgn="ctr"/>
                      <a:r>
                        <a:rPr lang="fr-BE" sz="1300" b="0" i="0" u="none" strike="noStrike" dirty="0">
                          <a:solidFill>
                            <a:schemeClr val="bg1"/>
                          </a:solidFill>
                          <a:effectLst/>
                          <a:latin typeface="+mn-lt"/>
                        </a:rPr>
                        <a:t>100</a:t>
                      </a:r>
                      <a:endParaRPr lang="en-IE" sz="1300" b="0" i="0" u="none" strike="noStrike" dirty="0">
                        <a:solidFill>
                          <a:schemeClr val="bg1"/>
                        </a:solidFill>
                        <a:effectLst/>
                        <a:latin typeface="+mn-lt"/>
                      </a:endParaRPr>
                    </a:p>
                  </a:txBody>
                  <a:tcPr marL="6498" marR="6498" marT="6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algn="r" fontAlgn="ctr"/>
                      <a:r>
                        <a:rPr lang="fr-BE" sz="1300" b="0" i="0" u="none" strike="noStrike" dirty="0">
                          <a:solidFill>
                            <a:schemeClr val="bg1"/>
                          </a:solidFill>
                          <a:effectLst/>
                          <a:latin typeface="+mn-lt"/>
                        </a:rPr>
                        <a:t>25</a:t>
                      </a:r>
                      <a:endParaRPr lang="en-IE" sz="1300" b="0" i="0" u="none" strike="noStrike" dirty="0">
                        <a:solidFill>
                          <a:schemeClr val="bg1"/>
                        </a:solidFill>
                        <a:effectLst/>
                        <a:latin typeface="+mn-lt"/>
                      </a:endParaRPr>
                    </a:p>
                  </a:txBody>
                  <a:tcPr marL="6498" marR="6498" marT="6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10007"/>
                  </a:ext>
                </a:extLst>
              </a:tr>
              <a:tr h="438479">
                <a:tc>
                  <a:txBody>
                    <a:bodyPr/>
                    <a:lstStyle/>
                    <a:p>
                      <a:pPr algn="r" fontAlgn="ctr"/>
                      <a:r>
                        <a:rPr lang="en-IE" sz="1300" b="0" i="0" u="none" strike="noStrike" dirty="0">
                          <a:solidFill>
                            <a:schemeClr val="bg1"/>
                          </a:solidFill>
                          <a:effectLst/>
                          <a:latin typeface="+mn-lt"/>
                        </a:rPr>
                        <a:t>100</a:t>
                      </a:r>
                    </a:p>
                  </a:txBody>
                  <a:tcPr marL="6498" marR="6498" marT="6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algn="r" fontAlgn="ctr"/>
                      <a:r>
                        <a:rPr lang="en-IE" sz="1300" b="0" i="0" u="none" strike="noStrike" dirty="0">
                          <a:solidFill>
                            <a:schemeClr val="bg1"/>
                          </a:solidFill>
                          <a:effectLst/>
                          <a:latin typeface="+mn-lt"/>
                        </a:rPr>
                        <a:t>150</a:t>
                      </a:r>
                    </a:p>
                  </a:txBody>
                  <a:tcPr marL="6498" marR="6498" marT="6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10008"/>
                  </a:ext>
                </a:extLst>
              </a:tr>
              <a:tr h="219242">
                <a:tc>
                  <a:txBody>
                    <a:bodyPr/>
                    <a:lstStyle/>
                    <a:p>
                      <a:pPr algn="r" fontAlgn="ctr"/>
                      <a:r>
                        <a:rPr lang="en-IE" sz="1300" b="1" i="0" u="none" strike="noStrike" dirty="0">
                          <a:solidFill>
                            <a:schemeClr val="bg1"/>
                          </a:solidFill>
                          <a:effectLst/>
                          <a:latin typeface="+mn-lt"/>
                        </a:rPr>
                        <a:t>1</a:t>
                      </a:r>
                      <a:r>
                        <a:rPr lang="pl-PL" sz="1300" b="1" i="0" u="none" strike="noStrike" dirty="0">
                          <a:solidFill>
                            <a:schemeClr val="bg1"/>
                          </a:solidFill>
                          <a:effectLst/>
                          <a:latin typeface="+mn-lt"/>
                        </a:rPr>
                        <a:t> </a:t>
                      </a:r>
                      <a:r>
                        <a:rPr lang="en-IE" sz="1300" b="1" i="0" u="none" strike="noStrike" dirty="0">
                          <a:solidFill>
                            <a:schemeClr val="bg1"/>
                          </a:solidFill>
                          <a:effectLst/>
                          <a:latin typeface="+mn-lt"/>
                        </a:rPr>
                        <a:t>000</a:t>
                      </a:r>
                    </a:p>
                  </a:txBody>
                  <a:tcPr marL="6498" marR="6498" marT="6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algn="r" fontAlgn="ctr"/>
                      <a:r>
                        <a:rPr lang="en-IE" sz="1300" b="1" i="0" u="none" strike="noStrike" dirty="0">
                          <a:solidFill>
                            <a:schemeClr val="bg1"/>
                          </a:solidFill>
                          <a:effectLst/>
                          <a:latin typeface="+mn-lt"/>
                        </a:rPr>
                        <a:t>450</a:t>
                      </a:r>
                    </a:p>
                  </a:txBody>
                  <a:tcPr marL="6498" marR="6498" marT="6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10009"/>
                  </a:ext>
                </a:extLst>
              </a:tr>
              <a:tr h="204612">
                <a:tc gridSpan="2">
                  <a:txBody>
                    <a:bodyPr/>
                    <a:lstStyle/>
                    <a:p>
                      <a:pPr algn="r" fontAlgn="ctr"/>
                      <a:endParaRPr lang="en-IE" sz="1300" b="0" i="0" u="none" strike="noStrike" dirty="0">
                        <a:solidFill>
                          <a:schemeClr val="bg1"/>
                        </a:solidFill>
                        <a:effectLst/>
                        <a:latin typeface="+mn-lt"/>
                      </a:endParaRPr>
                    </a:p>
                  </a:txBody>
                  <a:tcPr marL="6498" marR="6498" marT="6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hMerge="1">
                  <a:txBody>
                    <a:bodyPr/>
                    <a:lstStyle/>
                    <a:p>
                      <a:endParaRPr lang="en-IE"/>
                    </a:p>
                  </a:txBody>
                  <a:tcPr/>
                </a:tc>
                <a:extLst>
                  <a:ext uri="{0D108BD9-81ED-4DB2-BD59-A6C34878D82A}">
                    <a16:rowId xmlns:a16="http://schemas.microsoft.com/office/drawing/2014/main" val="10010"/>
                  </a:ext>
                </a:extLst>
              </a:tr>
              <a:tr h="204612">
                <a:tc gridSpan="2">
                  <a:txBody>
                    <a:bodyPr/>
                    <a:lstStyle/>
                    <a:p>
                      <a:pPr algn="r" fontAlgn="ctr"/>
                      <a:r>
                        <a:rPr lang="pl-PL" sz="1300" b="1" i="0" u="none" strike="noStrike" dirty="0">
                          <a:solidFill>
                            <a:schemeClr val="bg1"/>
                          </a:solidFill>
                          <a:effectLst/>
                          <a:latin typeface="+mn-lt"/>
                        </a:rPr>
                        <a:t>5 67</a:t>
                      </a:r>
                      <a:r>
                        <a:rPr lang="en-IE" sz="1300" b="1" i="0" u="none" strike="noStrike" dirty="0">
                          <a:solidFill>
                            <a:schemeClr val="bg1"/>
                          </a:solidFill>
                          <a:effectLst/>
                          <a:latin typeface="+mn-lt"/>
                        </a:rPr>
                        <a:t>0</a:t>
                      </a:r>
                    </a:p>
                  </a:txBody>
                  <a:tcPr marL="6498" marR="6498" marT="6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hMerge="1">
                  <a:txBody>
                    <a:bodyPr/>
                    <a:lstStyle/>
                    <a:p>
                      <a:endParaRPr lang="en-IE"/>
                    </a:p>
                  </a:txBody>
                  <a:tcPr/>
                </a:tc>
                <a:extLst>
                  <a:ext uri="{0D108BD9-81ED-4DB2-BD59-A6C34878D82A}">
                    <a16:rowId xmlns:a16="http://schemas.microsoft.com/office/drawing/2014/main" val="10011"/>
                  </a:ext>
                </a:extLst>
              </a:tr>
            </a:tbl>
          </a:graphicData>
        </a:graphic>
      </p:graphicFrame>
      <p:sp>
        <p:nvSpPr>
          <p:cNvPr id="13" name="pole tekstowe 12">
            <a:extLst>
              <a:ext uri="{FF2B5EF4-FFF2-40B4-BE49-F238E27FC236}">
                <a16:creationId xmlns:a16="http://schemas.microsoft.com/office/drawing/2014/main" id="{9A9DC10A-4CEB-44B3-98FE-AB590F4CDD31}"/>
              </a:ext>
            </a:extLst>
          </p:cNvPr>
          <p:cNvSpPr txBox="1"/>
          <p:nvPr/>
        </p:nvSpPr>
        <p:spPr>
          <a:xfrm>
            <a:off x="6300788" y="2492375"/>
            <a:ext cx="2951162" cy="309721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61290" tIns="44450" rIns="248920" bIns="44450" spcCol="1270"/>
          <a:lstStyle/>
          <a:p>
            <a:pPr marL="0" lvl="1" defTabSz="1200150">
              <a:lnSpc>
                <a:spcPct val="90000"/>
              </a:lnSpc>
              <a:spcAft>
                <a:spcPct val="20000"/>
              </a:spcAft>
              <a:defRPr/>
            </a:pPr>
            <a:r>
              <a:rPr lang="pl-PL" dirty="0">
                <a:solidFill>
                  <a:srgbClr val="172C85"/>
                </a:solidFill>
              </a:rPr>
              <a:t>Ostatecznie KE planuje zwiększyć  o 1 mld EUR budżet koperty ogólnej (w stosunku do kwot opublikowanych 13 września 2022 r.) - na projekty na sieci bazowej TEN-T, w tym 800 mln EUR z tej puli na transgraniczne połączenia kolejowe.</a:t>
            </a:r>
          </a:p>
          <a:p>
            <a:pPr marL="228600" lvl="1" indent="-228600" defTabSz="1200150">
              <a:lnSpc>
                <a:spcPct val="90000"/>
              </a:lnSpc>
              <a:spcAft>
                <a:spcPct val="20000"/>
              </a:spcAft>
              <a:buFontTx/>
              <a:buChar char="•"/>
              <a:defRPr/>
            </a:pPr>
            <a:endParaRPr lang="en-GB" dirty="0">
              <a:solidFill>
                <a:srgbClr val="172C85"/>
              </a:solidFill>
            </a:endParaRPr>
          </a:p>
        </p:txBody>
      </p:sp>
      <p:pic>
        <p:nvPicPr>
          <p:cNvPr id="18505" name="Picture 6">
            <a:extLst>
              <a:ext uri="{FF2B5EF4-FFF2-40B4-BE49-F238E27FC236}">
                <a16:creationId xmlns:a16="http://schemas.microsoft.com/office/drawing/2014/main" id="{040F11C9-E807-4336-96D7-4F34CBAB1E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7125" y="6200775"/>
            <a:ext cx="1809750" cy="61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506" name="Picture 7">
            <a:extLst>
              <a:ext uri="{FF2B5EF4-FFF2-40B4-BE49-F238E27FC236}">
                <a16:creationId xmlns:a16="http://schemas.microsoft.com/office/drawing/2014/main" id="{C7434CBD-4D3F-44E4-923E-D7211C8A2B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6400" y="6254750"/>
            <a:ext cx="2184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507" name="Obraz 3">
            <a:extLst>
              <a:ext uri="{FF2B5EF4-FFF2-40B4-BE49-F238E27FC236}">
                <a16:creationId xmlns:a16="http://schemas.microsoft.com/office/drawing/2014/main" id="{580C410D-A187-42A1-B2BC-B37CC68D9D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6200775"/>
            <a:ext cx="19431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9458" name="Tytuł 1">
            <a:extLst>
              <a:ext uri="{FF2B5EF4-FFF2-40B4-BE49-F238E27FC236}">
                <a16:creationId xmlns:a16="http://schemas.microsoft.com/office/drawing/2014/main" id="{CFC8B424-ABD6-4C45-8E9B-AEE387054154}"/>
              </a:ext>
            </a:extLst>
          </p:cNvPr>
          <p:cNvSpPr>
            <a:spLocks noGrp="1"/>
          </p:cNvSpPr>
          <p:nvPr>
            <p:ph type="title"/>
          </p:nvPr>
        </p:nvSpPr>
        <p:spPr>
          <a:xfrm>
            <a:off x="457200" y="223838"/>
            <a:ext cx="8229600" cy="1143000"/>
          </a:xfrm>
        </p:spPr>
        <p:txBody>
          <a:bodyPr/>
          <a:lstStyle/>
          <a:p>
            <a:pPr algn="l"/>
            <a:r>
              <a:rPr lang="pl-PL" altLang="pl-PL" sz="2800" b="1">
                <a:solidFill>
                  <a:srgbClr val="0B4F9D"/>
                </a:solidFill>
              </a:rPr>
              <a:t>Zakres naboru </a:t>
            </a:r>
            <a:endParaRPr lang="pl-PL" altLang="pl-PL" sz="2800"/>
          </a:p>
        </p:txBody>
      </p:sp>
      <p:sp>
        <p:nvSpPr>
          <p:cNvPr id="19459" name="Symbol zastępczy zawartości 2">
            <a:extLst>
              <a:ext uri="{FF2B5EF4-FFF2-40B4-BE49-F238E27FC236}">
                <a16:creationId xmlns:a16="http://schemas.microsoft.com/office/drawing/2014/main" id="{EBFBFBFB-BA7A-478B-B613-01BFAEB7EA62}"/>
              </a:ext>
            </a:extLst>
          </p:cNvPr>
          <p:cNvSpPr>
            <a:spLocks noGrp="1"/>
          </p:cNvSpPr>
          <p:nvPr>
            <p:ph idx="1"/>
          </p:nvPr>
        </p:nvSpPr>
        <p:spPr>
          <a:xfrm>
            <a:off x="457200" y="1600200"/>
            <a:ext cx="8686800" cy="4064000"/>
          </a:xfrm>
        </p:spPr>
        <p:txBody>
          <a:bodyPr/>
          <a:lstStyle/>
          <a:p>
            <a:pPr marL="0" indent="0">
              <a:buFont typeface="Arial" panose="020B0604020202020204" pitchFamily="34" charset="0"/>
              <a:buNone/>
            </a:pPr>
            <a:endParaRPr lang="pl-PL" altLang="pl-PL" sz="2000"/>
          </a:p>
        </p:txBody>
      </p:sp>
      <p:graphicFrame>
        <p:nvGraphicFramePr>
          <p:cNvPr id="2" name="Diagram 1">
            <a:extLst>
              <a:ext uri="{FF2B5EF4-FFF2-40B4-BE49-F238E27FC236}">
                <a16:creationId xmlns:a16="http://schemas.microsoft.com/office/drawing/2014/main" id="{B21FD2B3-0185-4451-BFF1-AFA2F925EF63}"/>
              </a:ext>
            </a:extLst>
          </p:cNvPr>
          <p:cNvGraphicFramePr/>
          <p:nvPr/>
        </p:nvGraphicFramePr>
        <p:xfrm>
          <a:off x="323528" y="1397000"/>
          <a:ext cx="684076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9461" name="Picture 6">
            <a:extLst>
              <a:ext uri="{FF2B5EF4-FFF2-40B4-BE49-F238E27FC236}">
                <a16:creationId xmlns:a16="http://schemas.microsoft.com/office/drawing/2014/main" id="{3D238AEB-41D1-4D3D-AEB5-964F3D44592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67125" y="6200775"/>
            <a:ext cx="1809750" cy="61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2" name="Picture 7">
            <a:extLst>
              <a:ext uri="{FF2B5EF4-FFF2-40B4-BE49-F238E27FC236}">
                <a16:creationId xmlns:a16="http://schemas.microsoft.com/office/drawing/2014/main" id="{D68FE64B-185E-46D6-B6D3-0559B19E8FC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56400" y="6254750"/>
            <a:ext cx="2184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3" name="Obraz 3">
            <a:extLst>
              <a:ext uri="{FF2B5EF4-FFF2-40B4-BE49-F238E27FC236}">
                <a16:creationId xmlns:a16="http://schemas.microsoft.com/office/drawing/2014/main" id="{C315DFF1-4E1E-4AC1-8F8A-7CBB65DFC91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3850" y="6200775"/>
            <a:ext cx="19431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482" name="Tytuł 1">
            <a:extLst>
              <a:ext uri="{FF2B5EF4-FFF2-40B4-BE49-F238E27FC236}">
                <a16:creationId xmlns:a16="http://schemas.microsoft.com/office/drawing/2014/main" id="{15F9CFB5-248A-4F96-877C-1CF10AB20913}"/>
              </a:ext>
            </a:extLst>
          </p:cNvPr>
          <p:cNvSpPr>
            <a:spLocks noGrp="1"/>
          </p:cNvSpPr>
          <p:nvPr>
            <p:ph type="title"/>
          </p:nvPr>
        </p:nvSpPr>
        <p:spPr>
          <a:xfrm>
            <a:off x="457200" y="223838"/>
            <a:ext cx="8229600" cy="1143000"/>
          </a:xfrm>
        </p:spPr>
        <p:txBody>
          <a:bodyPr/>
          <a:lstStyle/>
          <a:p>
            <a:pPr algn="l"/>
            <a:r>
              <a:rPr lang="pl-PL" altLang="pl-PL" sz="2800" b="1">
                <a:solidFill>
                  <a:srgbClr val="0B4F9D"/>
                </a:solidFill>
              </a:rPr>
              <a:t>Zakres naboru </a:t>
            </a:r>
            <a:endParaRPr lang="pl-PL" altLang="pl-PL" sz="2800"/>
          </a:p>
        </p:txBody>
      </p:sp>
      <p:graphicFrame>
        <p:nvGraphicFramePr>
          <p:cNvPr id="3" name="Diagram 2">
            <a:extLst>
              <a:ext uri="{FF2B5EF4-FFF2-40B4-BE49-F238E27FC236}">
                <a16:creationId xmlns:a16="http://schemas.microsoft.com/office/drawing/2014/main" id="{F140B076-CC5D-4ED9-8D98-3A2B3E1F8013}"/>
              </a:ext>
            </a:extLst>
          </p:cNvPr>
          <p:cNvGraphicFramePr/>
          <p:nvPr/>
        </p:nvGraphicFramePr>
        <p:xfrm>
          <a:off x="457200" y="1268760"/>
          <a:ext cx="7787208" cy="4608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484" name="Picture 6">
            <a:extLst>
              <a:ext uri="{FF2B5EF4-FFF2-40B4-BE49-F238E27FC236}">
                <a16:creationId xmlns:a16="http://schemas.microsoft.com/office/drawing/2014/main" id="{D1F3831B-2A08-48CF-B85A-0DFE0ED4E90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67125" y="6200775"/>
            <a:ext cx="1809750" cy="61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5" name="Picture 7">
            <a:extLst>
              <a:ext uri="{FF2B5EF4-FFF2-40B4-BE49-F238E27FC236}">
                <a16:creationId xmlns:a16="http://schemas.microsoft.com/office/drawing/2014/main" id="{FE587562-59E2-4EE9-9DC8-3E71E4DE5F0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56400" y="6254750"/>
            <a:ext cx="2184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6" name="Obraz 3">
            <a:extLst>
              <a:ext uri="{FF2B5EF4-FFF2-40B4-BE49-F238E27FC236}">
                <a16:creationId xmlns:a16="http://schemas.microsoft.com/office/drawing/2014/main" id="{2B664320-6FD7-458D-9A5F-B09A97155E0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3850" y="6200775"/>
            <a:ext cx="19431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1506" name="Tytuł 1">
            <a:extLst>
              <a:ext uri="{FF2B5EF4-FFF2-40B4-BE49-F238E27FC236}">
                <a16:creationId xmlns:a16="http://schemas.microsoft.com/office/drawing/2014/main" id="{55139742-56F4-45FB-8CFA-EC3A30D74D59}"/>
              </a:ext>
            </a:extLst>
          </p:cNvPr>
          <p:cNvSpPr>
            <a:spLocks noGrp="1"/>
          </p:cNvSpPr>
          <p:nvPr>
            <p:ph type="title"/>
          </p:nvPr>
        </p:nvSpPr>
        <p:spPr>
          <a:xfrm>
            <a:off x="107950" y="125413"/>
            <a:ext cx="5688013" cy="487362"/>
          </a:xfrm>
        </p:spPr>
        <p:txBody>
          <a:bodyPr/>
          <a:lstStyle/>
          <a:p>
            <a:pPr algn="l"/>
            <a:r>
              <a:rPr lang="pl-PL" altLang="pl-PL" sz="2800" b="1">
                <a:solidFill>
                  <a:srgbClr val="0B4F9D"/>
                </a:solidFill>
              </a:rPr>
              <a:t>Okres realizacji projektu</a:t>
            </a:r>
          </a:p>
        </p:txBody>
      </p:sp>
      <p:grpSp>
        <p:nvGrpSpPr>
          <p:cNvPr id="21507" name="Grupa 14">
            <a:extLst>
              <a:ext uri="{FF2B5EF4-FFF2-40B4-BE49-F238E27FC236}">
                <a16:creationId xmlns:a16="http://schemas.microsoft.com/office/drawing/2014/main" id="{3B163290-AA00-47DF-9802-0541E6159BF6}"/>
              </a:ext>
            </a:extLst>
          </p:cNvPr>
          <p:cNvGrpSpPr>
            <a:grpSpLocks/>
          </p:cNvGrpSpPr>
          <p:nvPr/>
        </p:nvGrpSpPr>
        <p:grpSpPr bwMode="auto">
          <a:xfrm>
            <a:off x="-7938" y="692150"/>
            <a:ext cx="8769351" cy="5327650"/>
            <a:chOff x="-574266" y="754368"/>
            <a:chExt cx="10254577" cy="3950130"/>
          </a:xfrm>
        </p:grpSpPr>
        <p:sp>
          <p:nvSpPr>
            <p:cNvPr id="16" name="Prostokąt 15">
              <a:extLst>
                <a:ext uri="{FF2B5EF4-FFF2-40B4-BE49-F238E27FC236}">
                  <a16:creationId xmlns:a16="http://schemas.microsoft.com/office/drawing/2014/main" id="{DC716678-B86F-4700-988F-73886FFC0B91}"/>
                </a:ext>
              </a:extLst>
            </p:cNvPr>
            <p:cNvSpPr/>
            <p:nvPr/>
          </p:nvSpPr>
          <p:spPr>
            <a:xfrm>
              <a:off x="1209" y="1001545"/>
              <a:ext cx="8229278" cy="352286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7" name="pole tekstowe 16">
              <a:extLst>
                <a:ext uri="{FF2B5EF4-FFF2-40B4-BE49-F238E27FC236}">
                  <a16:creationId xmlns:a16="http://schemas.microsoft.com/office/drawing/2014/main" id="{25B68974-3954-489E-AA38-915D95D0455E}"/>
                </a:ext>
              </a:extLst>
            </p:cNvPr>
            <p:cNvSpPr txBox="1"/>
            <p:nvPr/>
          </p:nvSpPr>
          <p:spPr>
            <a:xfrm>
              <a:off x="-574266" y="754368"/>
              <a:ext cx="10254577" cy="395013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61290" tIns="44450" rIns="248920" bIns="44450" spcCol="1270"/>
            <a:lstStyle/>
            <a:p>
              <a:pPr marL="228600" lvl="1" indent="-228600" defTabSz="1200150">
                <a:lnSpc>
                  <a:spcPct val="90000"/>
                </a:lnSpc>
                <a:spcAft>
                  <a:spcPct val="20000"/>
                </a:spcAft>
                <a:buFontTx/>
                <a:buChar char="•"/>
                <a:defRPr/>
              </a:pPr>
              <a:endParaRPr lang="pl-PL" dirty="0">
                <a:solidFill>
                  <a:srgbClr val="172C85"/>
                </a:solidFill>
              </a:endParaRPr>
            </a:p>
            <a:p>
              <a:pPr marL="228600" lvl="1" indent="-228600" defTabSz="1200150">
                <a:lnSpc>
                  <a:spcPct val="90000"/>
                </a:lnSpc>
                <a:spcAft>
                  <a:spcPct val="20000"/>
                </a:spcAft>
                <a:buFontTx/>
                <a:buChar char="•"/>
                <a:defRPr/>
              </a:pPr>
              <a:endParaRPr lang="pl-PL" dirty="0">
                <a:solidFill>
                  <a:srgbClr val="172C85"/>
                </a:solidFill>
              </a:endParaRPr>
            </a:p>
            <a:p>
              <a:pPr marL="285750" lvl="1" indent="-285750" defTabSz="1200150">
                <a:lnSpc>
                  <a:spcPct val="90000"/>
                </a:lnSpc>
                <a:spcAft>
                  <a:spcPct val="20000"/>
                </a:spcAft>
                <a:buFont typeface="Wingdings" panose="05000000000000000000" pitchFamily="2" charset="2"/>
                <a:buChar char="q"/>
                <a:defRPr/>
              </a:pPr>
              <a:endParaRPr lang="pl-PL" b="1" dirty="0">
                <a:solidFill>
                  <a:srgbClr val="172C85"/>
                </a:solidFill>
              </a:endParaRPr>
            </a:p>
            <a:p>
              <a:pPr marL="285750" lvl="1" indent="-285750" defTabSz="1200150">
                <a:lnSpc>
                  <a:spcPct val="90000"/>
                </a:lnSpc>
                <a:spcAft>
                  <a:spcPct val="20000"/>
                </a:spcAft>
                <a:buFont typeface="Wingdings" panose="05000000000000000000" pitchFamily="2" charset="2"/>
                <a:buChar char="q"/>
                <a:defRPr/>
              </a:pPr>
              <a:endParaRPr lang="pl-PL" b="1" dirty="0">
                <a:solidFill>
                  <a:srgbClr val="172C85"/>
                </a:solidFill>
              </a:endParaRPr>
            </a:p>
            <a:p>
              <a:pPr marL="285750" lvl="1" indent="-285750" defTabSz="1200150">
                <a:lnSpc>
                  <a:spcPct val="90000"/>
                </a:lnSpc>
                <a:spcAft>
                  <a:spcPct val="20000"/>
                </a:spcAft>
                <a:buFont typeface="Wingdings" panose="05000000000000000000" pitchFamily="2" charset="2"/>
                <a:buChar char="q"/>
                <a:defRPr/>
              </a:pPr>
              <a:r>
                <a:rPr lang="pl-PL" b="1" dirty="0">
                  <a:solidFill>
                    <a:srgbClr val="172C85"/>
                  </a:solidFill>
                </a:rPr>
                <a:t>Daty określone w Grant Agreement (GA)</a:t>
              </a:r>
            </a:p>
            <a:p>
              <a:pPr marL="285750" lvl="1" indent="-285750" defTabSz="1200150">
                <a:lnSpc>
                  <a:spcPct val="90000"/>
                </a:lnSpc>
                <a:spcAft>
                  <a:spcPct val="20000"/>
                </a:spcAft>
                <a:buFont typeface="Wingdings" panose="05000000000000000000" pitchFamily="2" charset="2"/>
                <a:buChar char="q"/>
                <a:defRPr/>
              </a:pPr>
              <a:endParaRPr lang="pl-PL" b="1" dirty="0">
                <a:solidFill>
                  <a:srgbClr val="172C85"/>
                </a:solidFill>
              </a:endParaRPr>
            </a:p>
            <a:p>
              <a:pPr marL="285750" lvl="1" indent="-285750" defTabSz="1200150">
                <a:lnSpc>
                  <a:spcPct val="90000"/>
                </a:lnSpc>
                <a:spcAft>
                  <a:spcPct val="20000"/>
                </a:spcAft>
                <a:buFont typeface="Wingdings" panose="05000000000000000000" pitchFamily="2" charset="2"/>
                <a:buChar char="q"/>
                <a:defRPr/>
              </a:pPr>
              <a:r>
                <a:rPr lang="pl-PL" b="1" dirty="0">
                  <a:solidFill>
                    <a:srgbClr val="172C85"/>
                  </a:solidFill>
                </a:rPr>
                <a:t>Data rozpoczęcia realizacji projektu – po podpisaniu GA, w uzasadnionych przypadkach od momentu złożenia wniosku aplikacyjnego </a:t>
              </a:r>
            </a:p>
            <a:p>
              <a:pPr marL="285750" lvl="1" indent="-285750" defTabSz="1200150">
                <a:lnSpc>
                  <a:spcPct val="90000"/>
                </a:lnSpc>
                <a:spcAft>
                  <a:spcPct val="20000"/>
                </a:spcAft>
                <a:buFont typeface="Wingdings" panose="05000000000000000000" pitchFamily="2" charset="2"/>
                <a:buChar char="q"/>
                <a:defRPr/>
              </a:pPr>
              <a:endParaRPr lang="pl-PL" b="1" dirty="0">
                <a:solidFill>
                  <a:srgbClr val="172C85"/>
                </a:solidFill>
              </a:endParaRPr>
            </a:p>
            <a:p>
              <a:pPr marL="285750" lvl="1" indent="-285750" defTabSz="1200150">
                <a:lnSpc>
                  <a:spcPct val="90000"/>
                </a:lnSpc>
                <a:spcAft>
                  <a:spcPct val="20000"/>
                </a:spcAft>
                <a:buFont typeface="Wingdings" panose="05000000000000000000" pitchFamily="2" charset="2"/>
                <a:buChar char="q"/>
                <a:defRPr/>
              </a:pPr>
              <a:r>
                <a:rPr lang="pl-PL" b="1" dirty="0">
                  <a:solidFill>
                    <a:srgbClr val="172C85"/>
                  </a:solidFill>
                </a:rPr>
                <a:t>Maksymalnie 2-3 lata dla projektów dokumentacyjnych </a:t>
              </a:r>
            </a:p>
            <a:p>
              <a:pPr marL="285750" lvl="1" indent="-285750" defTabSz="1200150">
                <a:lnSpc>
                  <a:spcPct val="90000"/>
                </a:lnSpc>
                <a:spcAft>
                  <a:spcPct val="20000"/>
                </a:spcAft>
                <a:buFont typeface="Wingdings" panose="05000000000000000000" pitchFamily="2" charset="2"/>
                <a:buChar char="q"/>
                <a:defRPr/>
              </a:pPr>
              <a:endParaRPr lang="pl-PL" b="1" dirty="0">
                <a:solidFill>
                  <a:srgbClr val="172C85"/>
                </a:solidFill>
              </a:endParaRPr>
            </a:p>
            <a:p>
              <a:pPr marL="285750" lvl="1" indent="-285750" defTabSz="1200150">
                <a:lnSpc>
                  <a:spcPct val="90000"/>
                </a:lnSpc>
                <a:spcAft>
                  <a:spcPct val="20000"/>
                </a:spcAft>
                <a:buFont typeface="Wingdings" panose="05000000000000000000" pitchFamily="2" charset="2"/>
                <a:buChar char="q"/>
                <a:defRPr/>
              </a:pPr>
              <a:r>
                <a:rPr lang="pl-PL" b="1" dirty="0">
                  <a:solidFill>
                    <a:srgbClr val="172C85"/>
                  </a:solidFill>
                </a:rPr>
                <a:t>Maksymalnie 4-5 lat dla projektów inwestycyjnych i mieszanych</a:t>
              </a:r>
            </a:p>
            <a:p>
              <a:pPr marL="0" lvl="1" defTabSz="1200150">
                <a:lnSpc>
                  <a:spcPct val="90000"/>
                </a:lnSpc>
                <a:spcAft>
                  <a:spcPct val="20000"/>
                </a:spcAft>
                <a:defRPr/>
              </a:pPr>
              <a:r>
                <a:rPr lang="pl-PL" b="1" dirty="0">
                  <a:solidFill>
                    <a:srgbClr val="172C85"/>
                  </a:solidFill>
                </a:rPr>
                <a:t> </a:t>
              </a:r>
            </a:p>
            <a:p>
              <a:pPr marL="285750" lvl="1" indent="-285750" defTabSz="1200150">
                <a:lnSpc>
                  <a:spcPct val="90000"/>
                </a:lnSpc>
                <a:spcAft>
                  <a:spcPct val="20000"/>
                </a:spcAft>
                <a:buFont typeface="Wingdings" panose="05000000000000000000" pitchFamily="2" charset="2"/>
                <a:buChar char="q"/>
                <a:defRPr/>
              </a:pPr>
              <a:r>
                <a:rPr lang="pl-PL" b="1" dirty="0">
                  <a:solidFill>
                    <a:srgbClr val="172C85"/>
                  </a:solidFill>
                </a:rPr>
                <a:t>Końcowa data realizacji projektu - 31 grudnia 2027 r. </a:t>
              </a:r>
            </a:p>
          </p:txBody>
        </p:sp>
      </p:grpSp>
      <p:pic>
        <p:nvPicPr>
          <p:cNvPr id="21508" name="Picture 6">
            <a:extLst>
              <a:ext uri="{FF2B5EF4-FFF2-40B4-BE49-F238E27FC236}">
                <a16:creationId xmlns:a16="http://schemas.microsoft.com/office/drawing/2014/main" id="{1720A4D8-D484-4DA0-817A-C1EE348B38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7125" y="6200775"/>
            <a:ext cx="1809750" cy="61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9" name="Picture 7">
            <a:extLst>
              <a:ext uri="{FF2B5EF4-FFF2-40B4-BE49-F238E27FC236}">
                <a16:creationId xmlns:a16="http://schemas.microsoft.com/office/drawing/2014/main" id="{54FF63D1-CC8C-417C-8BAA-AA7789186B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6400" y="6254750"/>
            <a:ext cx="2184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10" name="Obraz 3">
            <a:extLst>
              <a:ext uri="{FF2B5EF4-FFF2-40B4-BE49-F238E27FC236}">
                <a16:creationId xmlns:a16="http://schemas.microsoft.com/office/drawing/2014/main" id="{D4040CE7-40FF-4E25-B0F9-ED2ABAC37A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6200775"/>
            <a:ext cx="19431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2530" name="Tytuł 1">
            <a:extLst>
              <a:ext uri="{FF2B5EF4-FFF2-40B4-BE49-F238E27FC236}">
                <a16:creationId xmlns:a16="http://schemas.microsoft.com/office/drawing/2014/main" id="{EB751491-C40F-47E9-8232-7F930A716471}"/>
              </a:ext>
            </a:extLst>
          </p:cNvPr>
          <p:cNvSpPr>
            <a:spLocks noGrp="1"/>
          </p:cNvSpPr>
          <p:nvPr>
            <p:ph type="title"/>
          </p:nvPr>
        </p:nvSpPr>
        <p:spPr>
          <a:xfrm>
            <a:off x="46038" y="269875"/>
            <a:ext cx="5689600" cy="1143000"/>
          </a:xfrm>
        </p:spPr>
        <p:txBody>
          <a:bodyPr/>
          <a:lstStyle/>
          <a:p>
            <a:pPr algn="l"/>
            <a:r>
              <a:rPr lang="pl-PL" altLang="pl-PL" sz="2800" b="1" u="sng">
                <a:solidFill>
                  <a:srgbClr val="0B4F9D"/>
                </a:solidFill>
              </a:rPr>
              <a:t>Przykładowe</a:t>
            </a:r>
            <a:r>
              <a:rPr lang="pl-PL" altLang="pl-PL" sz="2800" b="1">
                <a:solidFill>
                  <a:srgbClr val="0B4F9D"/>
                </a:solidFill>
              </a:rPr>
              <a:t> wyłączenia z finansowania</a:t>
            </a:r>
            <a:r>
              <a:rPr lang="pl-PL" altLang="pl-PL" sz="2800">
                <a:solidFill>
                  <a:srgbClr val="0B4F9D"/>
                </a:solidFill>
              </a:rPr>
              <a:t> </a:t>
            </a:r>
            <a:r>
              <a:rPr lang="pl-PL" altLang="pl-PL" sz="2800" b="1">
                <a:solidFill>
                  <a:srgbClr val="0B4F9D"/>
                </a:solidFill>
              </a:rPr>
              <a:t>CEF</a:t>
            </a:r>
            <a:br>
              <a:rPr lang="pl-PL" altLang="pl-PL" sz="2800">
                <a:solidFill>
                  <a:srgbClr val="0B4F9D"/>
                </a:solidFill>
              </a:rPr>
            </a:br>
            <a:r>
              <a:rPr lang="pl-PL" altLang="pl-PL" sz="2800">
                <a:solidFill>
                  <a:srgbClr val="C00000"/>
                </a:solidFill>
              </a:rPr>
              <a:t>uwaga na </a:t>
            </a:r>
            <a:r>
              <a:rPr lang="pl-PL" altLang="pl-PL" sz="2800">
                <a:solidFill>
                  <a:srgbClr val="CC0000"/>
                </a:solidFill>
              </a:rPr>
              <a:t>brak kwalifikowalności!</a:t>
            </a:r>
          </a:p>
        </p:txBody>
      </p:sp>
      <p:sp>
        <p:nvSpPr>
          <p:cNvPr id="22531" name="Symbol zastępczy zawartości 2">
            <a:extLst>
              <a:ext uri="{FF2B5EF4-FFF2-40B4-BE49-F238E27FC236}">
                <a16:creationId xmlns:a16="http://schemas.microsoft.com/office/drawing/2014/main" id="{6B52B389-179D-44A1-8A7B-6329EC2FC786}"/>
              </a:ext>
            </a:extLst>
          </p:cNvPr>
          <p:cNvSpPr>
            <a:spLocks noGrp="1"/>
          </p:cNvSpPr>
          <p:nvPr>
            <p:ph idx="1"/>
          </p:nvPr>
        </p:nvSpPr>
        <p:spPr/>
        <p:txBody>
          <a:bodyPr/>
          <a:lstStyle/>
          <a:p>
            <a:pPr marL="0" indent="0">
              <a:buFont typeface="Arial" panose="020B0604020202020204" pitchFamily="34" charset="0"/>
              <a:buNone/>
            </a:pPr>
            <a:r>
              <a:rPr lang="pl-PL" altLang="pl-PL"/>
              <a:t> </a:t>
            </a:r>
          </a:p>
        </p:txBody>
      </p:sp>
      <p:graphicFrame>
        <p:nvGraphicFramePr>
          <p:cNvPr id="3" name="Diagram 2">
            <a:extLst>
              <a:ext uri="{FF2B5EF4-FFF2-40B4-BE49-F238E27FC236}">
                <a16:creationId xmlns:a16="http://schemas.microsoft.com/office/drawing/2014/main" id="{981D082D-3B2D-4CF7-95ED-4ED7D62BA57E}"/>
              </a:ext>
            </a:extLst>
          </p:cNvPr>
          <p:cNvGraphicFramePr/>
          <p:nvPr/>
        </p:nvGraphicFramePr>
        <p:xfrm>
          <a:off x="457200" y="2204864"/>
          <a:ext cx="8229600" cy="32561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2533" name="Picture 6">
            <a:extLst>
              <a:ext uri="{FF2B5EF4-FFF2-40B4-BE49-F238E27FC236}">
                <a16:creationId xmlns:a16="http://schemas.microsoft.com/office/drawing/2014/main" id="{B626A929-F7C5-4176-A4C8-30CDD1D629E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67125" y="6200775"/>
            <a:ext cx="1809750" cy="61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4" name="Picture 7">
            <a:extLst>
              <a:ext uri="{FF2B5EF4-FFF2-40B4-BE49-F238E27FC236}">
                <a16:creationId xmlns:a16="http://schemas.microsoft.com/office/drawing/2014/main" id="{EB9E4421-F086-451F-8EA3-B5CB84BF1BC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56400" y="6254750"/>
            <a:ext cx="2184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5" name="Obraz 3">
            <a:extLst>
              <a:ext uri="{FF2B5EF4-FFF2-40B4-BE49-F238E27FC236}">
                <a16:creationId xmlns:a16="http://schemas.microsoft.com/office/drawing/2014/main" id="{816FC6D4-B754-4D41-A4A9-02CDED581AE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3850" y="6200775"/>
            <a:ext cx="19431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3554" name="Tytuł 1">
            <a:extLst>
              <a:ext uri="{FF2B5EF4-FFF2-40B4-BE49-F238E27FC236}">
                <a16:creationId xmlns:a16="http://schemas.microsoft.com/office/drawing/2014/main" id="{30C56CD9-915D-434D-B35E-5D7FB1B0F2A8}"/>
              </a:ext>
            </a:extLst>
          </p:cNvPr>
          <p:cNvSpPr>
            <a:spLocks noGrp="1"/>
          </p:cNvSpPr>
          <p:nvPr>
            <p:ph type="title"/>
          </p:nvPr>
        </p:nvSpPr>
        <p:spPr>
          <a:xfrm>
            <a:off x="134938" y="96838"/>
            <a:ext cx="4141787" cy="1060450"/>
          </a:xfrm>
        </p:spPr>
        <p:txBody>
          <a:bodyPr/>
          <a:lstStyle/>
          <a:p>
            <a:pPr algn="l"/>
            <a:r>
              <a:rPr lang="pl-PL" altLang="pl-PL" sz="2800" b="1">
                <a:solidFill>
                  <a:srgbClr val="0B4F9D"/>
                </a:solidFill>
              </a:rPr>
              <a:t>Utworzenie wniosku</a:t>
            </a:r>
            <a:endParaRPr lang="pl-PL" altLang="pl-PL" sz="2800">
              <a:solidFill>
                <a:srgbClr val="0B4F9D"/>
              </a:solidFill>
            </a:endParaRPr>
          </a:p>
        </p:txBody>
      </p:sp>
      <p:sp>
        <p:nvSpPr>
          <p:cNvPr id="8198" name="Symbol zastępczy zawartości 2">
            <a:extLst>
              <a:ext uri="{FF2B5EF4-FFF2-40B4-BE49-F238E27FC236}">
                <a16:creationId xmlns:a16="http://schemas.microsoft.com/office/drawing/2014/main" id="{7C8900F7-CF21-4FA5-ABCA-E6A4D3EECB85}"/>
              </a:ext>
            </a:extLst>
          </p:cNvPr>
          <p:cNvSpPr>
            <a:spLocks noGrp="1"/>
          </p:cNvSpPr>
          <p:nvPr>
            <p:ph idx="1"/>
          </p:nvPr>
        </p:nvSpPr>
        <p:spPr>
          <a:xfrm>
            <a:off x="376238" y="1285875"/>
            <a:ext cx="8229600" cy="4525963"/>
          </a:xfrm>
        </p:spPr>
        <p:txBody>
          <a:bodyPr/>
          <a:lstStyle/>
          <a:p>
            <a:pPr>
              <a:defRPr/>
            </a:pPr>
            <a:r>
              <a:rPr lang="pl-PL" altLang="pl-PL" sz="2400" dirty="0">
                <a:solidFill>
                  <a:srgbClr val="172C85"/>
                </a:solidFill>
              </a:rPr>
              <a:t>wybieramy właściwy priorytet z matrycy naboru</a:t>
            </a:r>
          </a:p>
          <a:p>
            <a:pPr marL="0" indent="0">
              <a:buFont typeface="Arial" panose="020B0604020202020204" pitchFamily="34" charset="0"/>
              <a:buNone/>
              <a:defRPr/>
            </a:pPr>
            <a:r>
              <a:rPr lang="pl-PL" altLang="pl-PL" sz="2000" dirty="0">
                <a:hlinkClick r:id="rId3"/>
              </a:rPr>
              <a:t>https://cinea.ec.europa.eu/funding-opportunities/calls-proposals/2022-cef-transport-call_en</a:t>
            </a:r>
            <a:r>
              <a:rPr lang="pl-PL" altLang="pl-PL" sz="2000" dirty="0"/>
              <a:t> </a:t>
            </a:r>
          </a:p>
          <a:p>
            <a:pPr>
              <a:defRPr/>
            </a:pPr>
            <a:endParaRPr lang="pl-PL" altLang="pl-PL" sz="2400" dirty="0"/>
          </a:p>
          <a:p>
            <a:pPr marL="0" indent="0">
              <a:buFont typeface="Arial" panose="020B0604020202020204" pitchFamily="34" charset="0"/>
              <a:buNone/>
              <a:defRPr/>
            </a:pPr>
            <a:endParaRPr lang="pl-PL" altLang="pl-PL" sz="2400" dirty="0"/>
          </a:p>
          <a:p>
            <a:pPr>
              <a:defRPr/>
            </a:pPr>
            <a:endParaRPr lang="pl-PL" altLang="pl-PL" sz="2400" dirty="0"/>
          </a:p>
          <a:p>
            <a:pPr>
              <a:defRPr/>
            </a:pPr>
            <a:endParaRPr lang="pl-PL" altLang="pl-PL" sz="2400" dirty="0"/>
          </a:p>
        </p:txBody>
      </p:sp>
      <p:pic>
        <p:nvPicPr>
          <p:cNvPr id="12295" name="Obraz 2" descr="print sreen z matrycy wyboru">
            <a:extLst>
              <a:ext uri="{FF2B5EF4-FFF2-40B4-BE49-F238E27FC236}">
                <a16:creationId xmlns:a16="http://schemas.microsoft.com/office/drawing/2014/main" id="{B9A16476-9928-467D-A061-1B7CC2DAED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525" y="2459038"/>
            <a:ext cx="7654925" cy="181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Obraz 4" descr="print screen z matrycy wyboru">
            <a:extLst>
              <a:ext uri="{FF2B5EF4-FFF2-40B4-BE49-F238E27FC236}">
                <a16:creationId xmlns:a16="http://schemas.microsoft.com/office/drawing/2014/main" id="{816D9576-C512-479E-ADAB-ECCDEE65498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4370388"/>
            <a:ext cx="8205788"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6">
            <a:extLst>
              <a:ext uri="{FF2B5EF4-FFF2-40B4-BE49-F238E27FC236}">
                <a16:creationId xmlns:a16="http://schemas.microsoft.com/office/drawing/2014/main" id="{3F41B57B-1EE9-4B5E-9EC5-55B5293447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67125" y="6200775"/>
            <a:ext cx="1809750" cy="61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9" name="Picture 7">
            <a:extLst>
              <a:ext uri="{FF2B5EF4-FFF2-40B4-BE49-F238E27FC236}">
                <a16:creationId xmlns:a16="http://schemas.microsoft.com/office/drawing/2014/main" id="{945C519F-646D-4E40-A1ED-D7529200200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56400" y="6254750"/>
            <a:ext cx="2184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60" name="Obraz 3">
            <a:extLst>
              <a:ext uri="{FF2B5EF4-FFF2-40B4-BE49-F238E27FC236}">
                <a16:creationId xmlns:a16="http://schemas.microsoft.com/office/drawing/2014/main" id="{20951AA1-E56B-4F68-BC2E-DF47B56216D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3850" y="6200775"/>
            <a:ext cx="19431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2295"/>
                                        </p:tgtEl>
                                        <p:attrNameLst>
                                          <p:attrName>style.visibility</p:attrName>
                                        </p:attrNameLst>
                                      </p:cBhvr>
                                      <p:to>
                                        <p:strVal val="visible"/>
                                      </p:to>
                                    </p:set>
                                    <p:animEffect transition="in" filter="circle(in)">
                                      <p:cBhvr>
                                        <p:cTn id="7" dur="2000"/>
                                        <p:tgtEl>
                                          <p:spTgt spid="1229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198">
                                            <p:txEl>
                                              <p:pRg st="0" end="0"/>
                                            </p:txEl>
                                          </p:spTgt>
                                        </p:tgtEl>
                                        <p:attrNameLst>
                                          <p:attrName>style.visibility</p:attrName>
                                        </p:attrNameLst>
                                      </p:cBhvr>
                                      <p:to>
                                        <p:strVal val="visible"/>
                                      </p:to>
                                    </p:set>
                                    <p:animEffect transition="in" filter="circle(in)">
                                      <p:cBhvr>
                                        <p:cTn id="10" dur="2000"/>
                                        <p:tgtEl>
                                          <p:spTgt spid="8198">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8198">
                                            <p:txEl>
                                              <p:pRg st="1" end="1"/>
                                            </p:txEl>
                                          </p:spTgt>
                                        </p:tgtEl>
                                        <p:attrNameLst>
                                          <p:attrName>style.visibility</p:attrName>
                                        </p:attrNameLst>
                                      </p:cBhvr>
                                      <p:to>
                                        <p:strVal val="visible"/>
                                      </p:to>
                                    </p:set>
                                    <p:animEffect transition="in" filter="circle(in)">
                                      <p:cBhvr>
                                        <p:cTn id="15" dur="2000"/>
                                        <p:tgtEl>
                                          <p:spTgt spid="8198">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4" fill="hold" nodeType="clickEffect">
                                  <p:stCondLst>
                                    <p:cond delay="0"/>
                                  </p:stCondLst>
                                  <p:childTnLst>
                                    <p:set>
                                      <p:cBhvr>
                                        <p:cTn id="19" dur="1" fill="hold">
                                          <p:stCondLst>
                                            <p:cond delay="0"/>
                                          </p:stCondLst>
                                        </p:cTn>
                                        <p:tgtEl>
                                          <p:spTgt spid="12296"/>
                                        </p:tgtEl>
                                        <p:attrNameLst>
                                          <p:attrName>style.visibility</p:attrName>
                                        </p:attrNameLst>
                                      </p:cBhvr>
                                      <p:to>
                                        <p:strVal val="visible"/>
                                      </p:to>
                                    </p:set>
                                    <p:animEffect transition="in" filter="wipe(down)">
                                      <p:cBhvr>
                                        <p:cTn id="20" dur="500"/>
                                        <p:tgtEl>
                                          <p:spTgt spid="122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4578" name="Tytuł 1">
            <a:extLst>
              <a:ext uri="{FF2B5EF4-FFF2-40B4-BE49-F238E27FC236}">
                <a16:creationId xmlns:a16="http://schemas.microsoft.com/office/drawing/2014/main" id="{5E2CAD69-F602-4D7B-B15D-365457F1EE64}"/>
              </a:ext>
            </a:extLst>
          </p:cNvPr>
          <p:cNvSpPr>
            <a:spLocks noGrp="1"/>
          </p:cNvSpPr>
          <p:nvPr>
            <p:ph type="title"/>
          </p:nvPr>
        </p:nvSpPr>
        <p:spPr>
          <a:xfrm>
            <a:off x="457200" y="223838"/>
            <a:ext cx="4259263" cy="828675"/>
          </a:xfrm>
        </p:spPr>
        <p:txBody>
          <a:bodyPr/>
          <a:lstStyle/>
          <a:p>
            <a:pPr algn="l"/>
            <a:r>
              <a:rPr lang="pl-PL" altLang="pl-PL" sz="2800" b="1">
                <a:solidFill>
                  <a:srgbClr val="0B4F9D"/>
                </a:solidFill>
              </a:rPr>
              <a:t>Utworzenie wniosku</a:t>
            </a:r>
            <a:endParaRPr lang="pl-PL" altLang="pl-PL" sz="2800">
              <a:solidFill>
                <a:srgbClr val="0B4F9D"/>
              </a:solidFill>
            </a:endParaRPr>
          </a:p>
        </p:txBody>
      </p:sp>
      <p:sp>
        <p:nvSpPr>
          <p:cNvPr id="8198" name="Symbol zastępczy zawartości 2">
            <a:extLst>
              <a:ext uri="{FF2B5EF4-FFF2-40B4-BE49-F238E27FC236}">
                <a16:creationId xmlns:a16="http://schemas.microsoft.com/office/drawing/2014/main" id="{710349C2-4224-40B7-9576-0EEC083EAA23}"/>
              </a:ext>
            </a:extLst>
          </p:cNvPr>
          <p:cNvSpPr>
            <a:spLocks noGrp="1"/>
          </p:cNvSpPr>
          <p:nvPr>
            <p:ph idx="1"/>
          </p:nvPr>
        </p:nvSpPr>
        <p:spPr/>
        <p:txBody>
          <a:bodyPr/>
          <a:lstStyle/>
          <a:p>
            <a:pPr marL="0" indent="0">
              <a:buFont typeface="Arial" panose="020B0604020202020204" pitchFamily="34" charset="0"/>
              <a:buNone/>
              <a:defRPr/>
            </a:pPr>
            <a:r>
              <a:rPr lang="pl-PL" altLang="pl-PL" sz="2400" dirty="0">
                <a:solidFill>
                  <a:srgbClr val="172C85"/>
                </a:solidFill>
              </a:rPr>
              <a:t>Tworzymy wniosek (moja organizacja, partnerzy i  osoby – poziom uprawnień </a:t>
            </a:r>
            <a:r>
              <a:rPr lang="en-GB" sz="2400" i="1" dirty="0">
                <a:solidFill>
                  <a:srgbClr val="172C85"/>
                </a:solidFill>
              </a:rPr>
              <a:t>Coordinator contact (full access</a:t>
            </a:r>
            <a:r>
              <a:rPr lang="pl-PL" sz="2400" i="1" dirty="0">
                <a:solidFill>
                  <a:srgbClr val="172C85"/>
                </a:solidFill>
              </a:rPr>
              <a:t>)</a:t>
            </a:r>
            <a:r>
              <a:rPr lang="pl-PL" altLang="pl-PL" sz="2400" i="1" dirty="0">
                <a:solidFill>
                  <a:srgbClr val="172C85"/>
                </a:solidFill>
              </a:rPr>
              <a:t>)</a:t>
            </a:r>
          </a:p>
          <a:p>
            <a:pPr marL="0" indent="0">
              <a:buFont typeface="Arial" panose="020B0604020202020204" pitchFamily="34" charset="0"/>
              <a:buNone/>
              <a:defRPr/>
            </a:pPr>
            <a:endParaRPr lang="pl-PL" altLang="pl-PL" sz="2400" dirty="0"/>
          </a:p>
          <a:p>
            <a:pPr>
              <a:defRPr/>
            </a:pPr>
            <a:endParaRPr lang="pl-PL" altLang="pl-PL" sz="2400" dirty="0"/>
          </a:p>
        </p:txBody>
      </p:sp>
      <p:pic>
        <p:nvPicPr>
          <p:cNvPr id="13319" name="Obraz 6" descr="print screen narzędzia do składania wniosku">
            <a:extLst>
              <a:ext uri="{FF2B5EF4-FFF2-40B4-BE49-F238E27FC236}">
                <a16:creationId xmlns:a16="http://schemas.microsoft.com/office/drawing/2014/main" id="{8A00B8BA-3904-4BE5-8823-42508EA229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2376488"/>
            <a:ext cx="6911975"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6">
            <a:extLst>
              <a:ext uri="{FF2B5EF4-FFF2-40B4-BE49-F238E27FC236}">
                <a16:creationId xmlns:a16="http://schemas.microsoft.com/office/drawing/2014/main" id="{5E6907B8-E0BD-4CFB-AFA1-7B1C65A1F1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7125" y="6200775"/>
            <a:ext cx="1809750" cy="61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2" name="Picture 7">
            <a:extLst>
              <a:ext uri="{FF2B5EF4-FFF2-40B4-BE49-F238E27FC236}">
                <a16:creationId xmlns:a16="http://schemas.microsoft.com/office/drawing/2014/main" id="{BA1CC628-3824-4B37-A627-200552D3F6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56400" y="6254750"/>
            <a:ext cx="2184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3" name="Obraz 3">
            <a:extLst>
              <a:ext uri="{FF2B5EF4-FFF2-40B4-BE49-F238E27FC236}">
                <a16:creationId xmlns:a16="http://schemas.microsoft.com/office/drawing/2014/main" id="{1A38AA07-BC2B-43DF-B831-9188367654B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850" y="6200775"/>
            <a:ext cx="19431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3319"/>
                                        </p:tgtEl>
                                        <p:attrNameLst>
                                          <p:attrName>style.visibility</p:attrName>
                                        </p:attrNameLst>
                                      </p:cBhvr>
                                      <p:to>
                                        <p:strVal val="visible"/>
                                      </p:to>
                                    </p:set>
                                    <p:animEffect transition="in" filter="fade">
                                      <p:cBhvr>
                                        <p:cTn id="7" dur="500"/>
                                        <p:tgtEl>
                                          <p:spTgt spid="133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198">
                                            <p:txEl>
                                              <p:pRg st="0" end="0"/>
                                            </p:txEl>
                                          </p:spTgt>
                                        </p:tgtEl>
                                        <p:attrNameLst>
                                          <p:attrName>style.visibility</p:attrName>
                                        </p:attrNameLst>
                                      </p:cBhvr>
                                      <p:to>
                                        <p:strVal val="visible"/>
                                      </p:to>
                                    </p:set>
                                    <p:animEffect transition="in" filter="fade">
                                      <p:cBhvr>
                                        <p:cTn id="10" dur="500"/>
                                        <p:tgtEl>
                                          <p:spTgt spid="819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5602" name="Tytuł 1">
            <a:extLst>
              <a:ext uri="{FF2B5EF4-FFF2-40B4-BE49-F238E27FC236}">
                <a16:creationId xmlns:a16="http://schemas.microsoft.com/office/drawing/2014/main" id="{7388263A-20BB-4F03-BD02-C8812890B0E2}"/>
              </a:ext>
            </a:extLst>
          </p:cNvPr>
          <p:cNvSpPr>
            <a:spLocks noGrp="1"/>
          </p:cNvSpPr>
          <p:nvPr>
            <p:ph type="title"/>
          </p:nvPr>
        </p:nvSpPr>
        <p:spPr>
          <a:xfrm>
            <a:off x="107950" y="85725"/>
            <a:ext cx="2232025" cy="895350"/>
          </a:xfrm>
        </p:spPr>
        <p:txBody>
          <a:bodyPr/>
          <a:lstStyle/>
          <a:p>
            <a:pPr algn="l"/>
            <a:r>
              <a:rPr lang="pl-PL" altLang="pl-PL" sz="2800" b="1">
                <a:solidFill>
                  <a:srgbClr val="0B4F9D"/>
                </a:solidFill>
              </a:rPr>
              <a:t>Część A</a:t>
            </a:r>
            <a:endParaRPr lang="pl-PL" altLang="pl-PL" sz="2800">
              <a:solidFill>
                <a:srgbClr val="0B4F9D"/>
              </a:solidFill>
            </a:endParaRPr>
          </a:p>
        </p:txBody>
      </p:sp>
      <p:sp>
        <p:nvSpPr>
          <p:cNvPr id="8198" name="Symbol zastępczy zawartości 2">
            <a:extLst>
              <a:ext uri="{FF2B5EF4-FFF2-40B4-BE49-F238E27FC236}">
                <a16:creationId xmlns:a16="http://schemas.microsoft.com/office/drawing/2014/main" id="{4468A4EB-9C73-4884-8C24-7B3FDD0574B7}"/>
              </a:ext>
            </a:extLst>
          </p:cNvPr>
          <p:cNvSpPr>
            <a:spLocks noGrp="1"/>
          </p:cNvSpPr>
          <p:nvPr>
            <p:ph idx="1"/>
          </p:nvPr>
        </p:nvSpPr>
        <p:spPr/>
        <p:txBody>
          <a:bodyPr/>
          <a:lstStyle/>
          <a:p>
            <a:pPr marL="0" indent="0">
              <a:buFont typeface="Arial" panose="020B0604020202020204" pitchFamily="34" charset="0"/>
              <a:buNone/>
              <a:defRPr/>
            </a:pPr>
            <a:r>
              <a:rPr lang="pl-PL" altLang="pl-PL" sz="2400" dirty="0">
                <a:solidFill>
                  <a:srgbClr val="172C85"/>
                </a:solidFill>
              </a:rPr>
              <a:t>Pobieramy </a:t>
            </a:r>
            <a:r>
              <a:rPr lang="pl-PL" altLang="pl-PL" sz="2400" u="sng" dirty="0">
                <a:solidFill>
                  <a:srgbClr val="172C85"/>
                </a:solidFill>
              </a:rPr>
              <a:t>aktualne </a:t>
            </a:r>
          </a:p>
          <a:p>
            <a:pPr marL="0" indent="0">
              <a:buFont typeface="Arial" panose="020B0604020202020204" pitchFamily="34" charset="0"/>
              <a:buNone/>
              <a:defRPr/>
            </a:pPr>
            <a:r>
              <a:rPr lang="pl-PL" altLang="pl-PL" sz="2400" dirty="0">
                <a:solidFill>
                  <a:srgbClr val="172C85"/>
                </a:solidFill>
              </a:rPr>
              <a:t>wzory dokumentów </a:t>
            </a:r>
          </a:p>
          <a:p>
            <a:pPr marL="0" indent="0">
              <a:buFont typeface="Arial" panose="020B0604020202020204" pitchFamily="34" charset="0"/>
              <a:buNone/>
              <a:defRPr/>
            </a:pPr>
            <a:r>
              <a:rPr lang="pl-PL" altLang="pl-PL" sz="2400" dirty="0">
                <a:solidFill>
                  <a:srgbClr val="172C85"/>
                </a:solidFill>
              </a:rPr>
              <a:t>aplikacyjnych</a:t>
            </a:r>
            <a:endParaRPr lang="pl-PL" altLang="pl-PL" sz="2400" i="1" dirty="0">
              <a:solidFill>
                <a:srgbClr val="172C85"/>
              </a:solidFill>
            </a:endParaRPr>
          </a:p>
          <a:p>
            <a:pPr marL="0" indent="0">
              <a:buFont typeface="Arial" panose="020B0604020202020204" pitchFamily="34" charset="0"/>
              <a:buNone/>
              <a:defRPr/>
            </a:pPr>
            <a:endParaRPr lang="pl-PL" altLang="pl-PL" sz="2400" dirty="0"/>
          </a:p>
          <a:p>
            <a:pPr>
              <a:defRPr/>
            </a:pPr>
            <a:endParaRPr lang="pl-PL" altLang="pl-PL" sz="2400" dirty="0"/>
          </a:p>
        </p:txBody>
      </p:sp>
      <p:pic>
        <p:nvPicPr>
          <p:cNvPr id="25604" name="Obraz 2" descr="print screen jak pobrać dokumenty aplikacyjne">
            <a:extLst>
              <a:ext uri="{FF2B5EF4-FFF2-40B4-BE49-F238E27FC236}">
                <a16:creationId xmlns:a16="http://schemas.microsoft.com/office/drawing/2014/main" id="{EE2B2E28-8411-4FCD-B758-3B4172F7C0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375" y="1676400"/>
            <a:ext cx="4176713" cy="433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6">
            <a:extLst>
              <a:ext uri="{FF2B5EF4-FFF2-40B4-BE49-F238E27FC236}">
                <a16:creationId xmlns:a16="http://schemas.microsoft.com/office/drawing/2014/main" id="{B7BB9767-758C-44D5-9E1E-280A3BF1F8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7125" y="6200775"/>
            <a:ext cx="1809750" cy="61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6" name="Picture 7">
            <a:extLst>
              <a:ext uri="{FF2B5EF4-FFF2-40B4-BE49-F238E27FC236}">
                <a16:creationId xmlns:a16="http://schemas.microsoft.com/office/drawing/2014/main" id="{ADDF5DD3-C4C3-4EAF-A959-966DACC6407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56400" y="6254750"/>
            <a:ext cx="2184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7" name="Obraz 3">
            <a:extLst>
              <a:ext uri="{FF2B5EF4-FFF2-40B4-BE49-F238E27FC236}">
                <a16:creationId xmlns:a16="http://schemas.microsoft.com/office/drawing/2014/main" id="{D09F1F8C-52A4-413E-8CF2-E926ED205AF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850" y="6200775"/>
            <a:ext cx="19431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170" name="Tytuł 1">
            <a:extLst>
              <a:ext uri="{FF2B5EF4-FFF2-40B4-BE49-F238E27FC236}">
                <a16:creationId xmlns:a16="http://schemas.microsoft.com/office/drawing/2014/main" id="{80D53B64-8282-4330-927D-4D83FF9EB4B0}"/>
              </a:ext>
            </a:extLst>
          </p:cNvPr>
          <p:cNvSpPr>
            <a:spLocks noGrp="1"/>
          </p:cNvSpPr>
          <p:nvPr>
            <p:ph type="title"/>
          </p:nvPr>
        </p:nvSpPr>
        <p:spPr>
          <a:xfrm>
            <a:off x="107950" y="92075"/>
            <a:ext cx="5688013" cy="1125538"/>
          </a:xfrm>
        </p:spPr>
        <p:txBody>
          <a:bodyPr/>
          <a:lstStyle/>
          <a:p>
            <a:pPr algn="l"/>
            <a:r>
              <a:rPr lang="pl-PL" altLang="pl-PL" sz="2800" b="1">
                <a:solidFill>
                  <a:srgbClr val="0B4F9D"/>
                </a:solidFill>
              </a:rPr>
              <a:t>CEF 2 – budżet 2021-2027 </a:t>
            </a:r>
            <a:br>
              <a:rPr lang="pl-PL" altLang="pl-PL" sz="2800" b="1">
                <a:solidFill>
                  <a:srgbClr val="0B4F9D"/>
                </a:solidFill>
              </a:rPr>
            </a:br>
            <a:r>
              <a:rPr lang="pl-PL" altLang="pl-PL" sz="2800" b="1">
                <a:solidFill>
                  <a:srgbClr val="0B4F9D"/>
                </a:solidFill>
              </a:rPr>
              <a:t>(w mld EUR)</a:t>
            </a:r>
          </a:p>
        </p:txBody>
      </p:sp>
      <p:grpSp>
        <p:nvGrpSpPr>
          <p:cNvPr id="7171" name="Grupa 14">
            <a:extLst>
              <a:ext uri="{FF2B5EF4-FFF2-40B4-BE49-F238E27FC236}">
                <a16:creationId xmlns:a16="http://schemas.microsoft.com/office/drawing/2014/main" id="{F314B1DA-0BFD-4969-9DE1-7A807A2AB00B}"/>
              </a:ext>
            </a:extLst>
          </p:cNvPr>
          <p:cNvGrpSpPr>
            <a:grpSpLocks/>
          </p:cNvGrpSpPr>
          <p:nvPr/>
        </p:nvGrpSpPr>
        <p:grpSpPr bwMode="auto">
          <a:xfrm>
            <a:off x="14288" y="889000"/>
            <a:ext cx="5278437" cy="5457825"/>
            <a:chOff x="-793371" y="1001378"/>
            <a:chExt cx="9257693" cy="4046708"/>
          </a:xfrm>
        </p:grpSpPr>
        <p:sp>
          <p:nvSpPr>
            <p:cNvPr id="16" name="Prostokąt 15">
              <a:extLst>
                <a:ext uri="{FF2B5EF4-FFF2-40B4-BE49-F238E27FC236}">
                  <a16:creationId xmlns:a16="http://schemas.microsoft.com/office/drawing/2014/main" id="{616A9FD3-25E8-46FC-9DB7-EE9F34D42C6C}"/>
                </a:ext>
              </a:extLst>
            </p:cNvPr>
            <p:cNvSpPr/>
            <p:nvPr/>
          </p:nvSpPr>
          <p:spPr>
            <a:xfrm>
              <a:off x="145" y="1001378"/>
              <a:ext cx="8230299" cy="352292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7" name="pole tekstowe 16">
              <a:extLst>
                <a:ext uri="{FF2B5EF4-FFF2-40B4-BE49-F238E27FC236}">
                  <a16:creationId xmlns:a16="http://schemas.microsoft.com/office/drawing/2014/main" id="{A534284C-A4F1-4D7F-A350-C3AE8B2E036A}"/>
                </a:ext>
              </a:extLst>
            </p:cNvPr>
            <p:cNvSpPr txBox="1"/>
            <p:nvPr/>
          </p:nvSpPr>
          <p:spPr>
            <a:xfrm>
              <a:off x="-793371" y="1097896"/>
              <a:ext cx="9257693" cy="395019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61290" tIns="44450" rIns="248920" bIns="44450" spcCol="1270"/>
            <a:lstStyle/>
            <a:p>
              <a:pPr marL="0" lvl="1" defTabSz="1200150">
                <a:lnSpc>
                  <a:spcPct val="90000"/>
                </a:lnSpc>
                <a:spcAft>
                  <a:spcPct val="20000"/>
                </a:spcAft>
                <a:defRPr/>
              </a:pPr>
              <a:endParaRPr lang="pl-PL" dirty="0">
                <a:solidFill>
                  <a:srgbClr val="172C85"/>
                </a:solidFill>
              </a:endParaRPr>
            </a:p>
            <a:p>
              <a:pPr marL="228600" lvl="1" indent="-228600" defTabSz="1200150">
                <a:lnSpc>
                  <a:spcPct val="90000"/>
                </a:lnSpc>
                <a:spcAft>
                  <a:spcPct val="20000"/>
                </a:spcAft>
                <a:buFontTx/>
                <a:buChar char="•"/>
                <a:defRPr/>
              </a:pPr>
              <a:endParaRPr lang="pl-PL" dirty="0">
                <a:solidFill>
                  <a:srgbClr val="172C85"/>
                </a:solidFill>
              </a:endParaRPr>
            </a:p>
            <a:p>
              <a:pPr marL="228600" lvl="1" indent="-228600" defTabSz="1200150">
                <a:lnSpc>
                  <a:spcPct val="90000"/>
                </a:lnSpc>
                <a:spcAft>
                  <a:spcPct val="20000"/>
                </a:spcAft>
                <a:buFontTx/>
                <a:buChar char="•"/>
                <a:defRPr/>
              </a:pPr>
              <a:endParaRPr lang="pl-PL" dirty="0">
                <a:solidFill>
                  <a:srgbClr val="172C85"/>
                </a:solidFill>
              </a:endParaRPr>
            </a:p>
            <a:p>
              <a:pPr marL="285750" lvl="1" indent="-285750" defTabSz="1200150">
                <a:lnSpc>
                  <a:spcPct val="90000"/>
                </a:lnSpc>
                <a:spcAft>
                  <a:spcPct val="20000"/>
                </a:spcAft>
                <a:buFont typeface="Wingdings" panose="05000000000000000000" pitchFamily="2" charset="2"/>
                <a:buChar char="q"/>
                <a:defRPr/>
              </a:pPr>
              <a:r>
                <a:rPr lang="pl-PL" dirty="0">
                  <a:solidFill>
                    <a:srgbClr val="172C85"/>
                  </a:solidFill>
                </a:rPr>
                <a:t>Budżet CEF 2021-2027 </a:t>
              </a:r>
              <a:br>
                <a:rPr lang="pl-PL" dirty="0">
                  <a:solidFill>
                    <a:srgbClr val="172C85"/>
                  </a:solidFill>
                </a:rPr>
              </a:br>
              <a:r>
                <a:rPr lang="pl-PL" dirty="0">
                  <a:solidFill>
                    <a:srgbClr val="172C85"/>
                  </a:solidFill>
                </a:rPr>
                <a:t>to 33,7 mld EUR (cała UE)</a:t>
              </a:r>
            </a:p>
            <a:p>
              <a:pPr marL="285750" lvl="1" indent="-285750" defTabSz="1200150">
                <a:lnSpc>
                  <a:spcPct val="90000"/>
                </a:lnSpc>
                <a:spcAft>
                  <a:spcPct val="20000"/>
                </a:spcAft>
                <a:buFont typeface="Wingdings" panose="05000000000000000000" pitchFamily="2" charset="2"/>
                <a:buChar char="q"/>
                <a:defRPr/>
              </a:pPr>
              <a:endParaRPr lang="pl-PL" dirty="0">
                <a:solidFill>
                  <a:srgbClr val="172C85"/>
                </a:solidFill>
              </a:endParaRPr>
            </a:p>
            <a:p>
              <a:pPr marL="285750" lvl="1" indent="-285750" defTabSz="1200150">
                <a:lnSpc>
                  <a:spcPct val="90000"/>
                </a:lnSpc>
                <a:spcAft>
                  <a:spcPct val="20000"/>
                </a:spcAft>
                <a:buFont typeface="Wingdings" panose="05000000000000000000" pitchFamily="2" charset="2"/>
                <a:buChar char="q"/>
                <a:defRPr/>
              </a:pPr>
              <a:r>
                <a:rPr lang="pl-PL" b="1" dirty="0">
                  <a:solidFill>
                    <a:srgbClr val="CC0000"/>
                  </a:solidFill>
                </a:rPr>
                <a:t>CEF Transport – </a:t>
              </a:r>
              <a:r>
                <a:rPr lang="pl-PL" b="1" dirty="0" err="1">
                  <a:solidFill>
                    <a:srgbClr val="CC0000"/>
                  </a:solidFill>
                </a:rPr>
                <a:t>MFiPR</a:t>
              </a:r>
              <a:endParaRPr lang="pl-PL" b="1" dirty="0">
                <a:solidFill>
                  <a:srgbClr val="CC0000"/>
                </a:solidFill>
              </a:endParaRPr>
            </a:p>
            <a:p>
              <a:pPr marL="0" lvl="1" defTabSz="1200150">
                <a:lnSpc>
                  <a:spcPct val="90000"/>
                </a:lnSpc>
                <a:spcAft>
                  <a:spcPct val="20000"/>
                </a:spcAft>
                <a:defRPr/>
              </a:pPr>
              <a:r>
                <a:rPr lang="pl-PL" b="1" dirty="0">
                  <a:solidFill>
                    <a:srgbClr val="CC0000"/>
                  </a:solidFill>
                </a:rPr>
                <a:t>     (trwa II konkurs)</a:t>
              </a:r>
              <a:endParaRPr lang="en-GB" b="1" dirty="0">
                <a:solidFill>
                  <a:srgbClr val="CC0000"/>
                </a:solidFill>
              </a:endParaRPr>
            </a:p>
            <a:p>
              <a:pPr marL="285750" lvl="1" indent="-285750" defTabSz="1200150">
                <a:lnSpc>
                  <a:spcPct val="90000"/>
                </a:lnSpc>
                <a:spcAft>
                  <a:spcPct val="20000"/>
                </a:spcAft>
                <a:buFont typeface="Wingdings" panose="05000000000000000000" pitchFamily="2" charset="2"/>
                <a:buChar char="q"/>
                <a:defRPr/>
              </a:pPr>
              <a:endParaRPr lang="pl-PL" dirty="0">
                <a:solidFill>
                  <a:srgbClr val="172C85"/>
                </a:solidFill>
              </a:endParaRPr>
            </a:p>
            <a:p>
              <a:pPr marL="285750" lvl="1" indent="-285750" defTabSz="1200150">
                <a:lnSpc>
                  <a:spcPct val="90000"/>
                </a:lnSpc>
                <a:spcAft>
                  <a:spcPct val="20000"/>
                </a:spcAft>
                <a:buFont typeface="Wingdings" panose="05000000000000000000" pitchFamily="2" charset="2"/>
                <a:buChar char="q"/>
                <a:defRPr/>
              </a:pPr>
              <a:r>
                <a:rPr lang="pl-PL" dirty="0">
                  <a:solidFill>
                    <a:srgbClr val="172C85"/>
                  </a:solidFill>
                </a:rPr>
                <a:t>CEF Energia – </a:t>
              </a:r>
              <a:r>
                <a:rPr lang="pl-PL" dirty="0" err="1">
                  <a:solidFill>
                    <a:srgbClr val="172C85"/>
                  </a:solidFill>
                </a:rPr>
                <a:t>MKiŚ</a:t>
              </a:r>
              <a:r>
                <a:rPr lang="pl-PL" dirty="0">
                  <a:solidFill>
                    <a:srgbClr val="172C85"/>
                  </a:solidFill>
                </a:rPr>
                <a:t> </a:t>
              </a:r>
            </a:p>
            <a:p>
              <a:pPr marL="0" lvl="1" defTabSz="1200150">
                <a:lnSpc>
                  <a:spcPct val="90000"/>
                </a:lnSpc>
                <a:spcAft>
                  <a:spcPct val="20000"/>
                </a:spcAft>
                <a:defRPr/>
              </a:pPr>
              <a:r>
                <a:rPr lang="pl-PL" dirty="0">
                  <a:solidFill>
                    <a:srgbClr val="172C85"/>
                  </a:solidFill>
                </a:rPr>
                <a:t>      (trwa II konkurs)</a:t>
              </a:r>
            </a:p>
            <a:p>
              <a:pPr marL="285750" lvl="1" indent="-285750" defTabSz="1200150">
                <a:lnSpc>
                  <a:spcPct val="90000"/>
                </a:lnSpc>
                <a:spcAft>
                  <a:spcPct val="20000"/>
                </a:spcAft>
                <a:buFont typeface="Wingdings" panose="05000000000000000000" pitchFamily="2" charset="2"/>
                <a:buChar char="q"/>
                <a:defRPr/>
              </a:pPr>
              <a:endParaRPr lang="pl-PL" dirty="0">
                <a:solidFill>
                  <a:srgbClr val="172C85"/>
                </a:solidFill>
              </a:endParaRPr>
            </a:p>
            <a:p>
              <a:pPr marL="285750" lvl="1" indent="-285750" defTabSz="1200150">
                <a:lnSpc>
                  <a:spcPct val="90000"/>
                </a:lnSpc>
                <a:spcAft>
                  <a:spcPct val="20000"/>
                </a:spcAft>
                <a:buFont typeface="Wingdings" panose="05000000000000000000" pitchFamily="2" charset="2"/>
                <a:buChar char="q"/>
                <a:defRPr/>
              </a:pPr>
              <a:r>
                <a:rPr lang="pl-PL" dirty="0">
                  <a:solidFill>
                    <a:srgbClr val="172C85"/>
                  </a:solidFill>
                </a:rPr>
                <a:t>CEF Digital – KPRM </a:t>
              </a:r>
            </a:p>
            <a:p>
              <a:pPr marL="0" lvl="1" defTabSz="1200150">
                <a:lnSpc>
                  <a:spcPct val="90000"/>
                </a:lnSpc>
                <a:spcAft>
                  <a:spcPct val="20000"/>
                </a:spcAft>
                <a:defRPr/>
              </a:pPr>
              <a:r>
                <a:rPr lang="pl-PL" dirty="0">
                  <a:solidFill>
                    <a:srgbClr val="172C85"/>
                  </a:solidFill>
                </a:rPr>
                <a:t>      (trwa II konkurs)</a:t>
              </a:r>
            </a:p>
            <a:p>
              <a:pPr marL="0" lvl="1" defTabSz="1200150">
                <a:lnSpc>
                  <a:spcPct val="90000"/>
                </a:lnSpc>
                <a:spcAft>
                  <a:spcPct val="20000"/>
                </a:spcAft>
                <a:defRPr/>
              </a:pPr>
              <a:endParaRPr lang="pl-PL" dirty="0">
                <a:solidFill>
                  <a:srgbClr val="172C85"/>
                </a:solidFill>
              </a:endParaRPr>
            </a:p>
          </p:txBody>
        </p:sp>
      </p:grpSp>
      <p:graphicFrame>
        <p:nvGraphicFramePr>
          <p:cNvPr id="7172" name="Wykres 13" descr="wykres obrazujący podział budżetu pomiędzy sektory:&#10;transport - 25,8 %&#10;energia - 5,8 %&#10;technologie cyfrowe - 2,1 %">
            <a:extLst>
              <a:ext uri="{FF2B5EF4-FFF2-40B4-BE49-F238E27FC236}">
                <a16:creationId xmlns:a16="http://schemas.microsoft.com/office/drawing/2014/main" id="{666A3AD7-1420-4206-8EBE-EB5101C7CB42}"/>
              </a:ext>
            </a:extLst>
          </p:cNvPr>
          <p:cNvGraphicFramePr>
            <a:graphicFrameLocks/>
          </p:cNvGraphicFramePr>
          <p:nvPr/>
        </p:nvGraphicFramePr>
        <p:xfrm>
          <a:off x="3460750" y="166688"/>
          <a:ext cx="5575300" cy="5524500"/>
        </p:xfrm>
        <a:graphic>
          <a:graphicData uri="http://schemas.openxmlformats.org/presentationml/2006/ole">
            <mc:AlternateContent xmlns:mc="http://schemas.openxmlformats.org/markup-compatibility/2006">
              <mc:Choice xmlns:v="urn:schemas-microsoft-com:vml" Requires="v">
                <p:oleObj spid="_x0000_s7178" name="Chart" r:id="rId4" imgW="5584420" imgH="5529551" progId="Excel.Chart.8">
                  <p:embed/>
                </p:oleObj>
              </mc:Choice>
              <mc:Fallback>
                <p:oleObj name="Chart" r:id="rId4" imgW="5584420" imgH="5529551" progId="Excel.Chart.8">
                  <p:embed/>
                  <p:pic>
                    <p:nvPicPr>
                      <p:cNvPr id="0" name="Wykres 13" descr="wykres obrazujący podział budżetu pomiędzy sektory:&#10;transport - 25,8 %&#10;energia - 5,8 %&#10;technologie cyfrowe - 2,1 %"/>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0750" y="166688"/>
                        <a:ext cx="5575300" cy="552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7173" name="Picture 6">
            <a:extLst>
              <a:ext uri="{FF2B5EF4-FFF2-40B4-BE49-F238E27FC236}">
                <a16:creationId xmlns:a16="http://schemas.microsoft.com/office/drawing/2014/main" id="{F6B9705D-9DFA-4A0B-A139-0BEE95CFA56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67125" y="6200775"/>
            <a:ext cx="1809750" cy="61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7">
            <a:extLst>
              <a:ext uri="{FF2B5EF4-FFF2-40B4-BE49-F238E27FC236}">
                <a16:creationId xmlns:a16="http://schemas.microsoft.com/office/drawing/2014/main" id="{DC836726-2797-41FF-9706-781D1D3C425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56400" y="6254750"/>
            <a:ext cx="2184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5" name="Obraz 3">
            <a:extLst>
              <a:ext uri="{FF2B5EF4-FFF2-40B4-BE49-F238E27FC236}">
                <a16:creationId xmlns:a16="http://schemas.microsoft.com/office/drawing/2014/main" id="{75DE2C93-1543-4405-B8D0-7AF90D51030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3850" y="6200775"/>
            <a:ext cx="19431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6626" name="Tytuł 1">
            <a:extLst>
              <a:ext uri="{FF2B5EF4-FFF2-40B4-BE49-F238E27FC236}">
                <a16:creationId xmlns:a16="http://schemas.microsoft.com/office/drawing/2014/main" id="{2F1C343A-D536-48CA-AB70-338D568CA90D}"/>
              </a:ext>
            </a:extLst>
          </p:cNvPr>
          <p:cNvSpPr>
            <a:spLocks noGrp="1"/>
          </p:cNvSpPr>
          <p:nvPr>
            <p:ph type="title"/>
          </p:nvPr>
        </p:nvSpPr>
        <p:spPr>
          <a:xfrm>
            <a:off x="71438" y="74613"/>
            <a:ext cx="3348037" cy="769937"/>
          </a:xfrm>
        </p:spPr>
        <p:txBody>
          <a:bodyPr/>
          <a:lstStyle/>
          <a:p>
            <a:pPr algn="l"/>
            <a:r>
              <a:rPr lang="pl-PL" altLang="pl-PL" sz="2800" b="1">
                <a:solidFill>
                  <a:srgbClr val="0B4F9D"/>
                </a:solidFill>
              </a:rPr>
              <a:t>Część A</a:t>
            </a:r>
            <a:endParaRPr lang="pl-PL" altLang="pl-PL" sz="2800">
              <a:solidFill>
                <a:srgbClr val="0B4F9D"/>
              </a:solidFill>
            </a:endParaRPr>
          </a:p>
        </p:txBody>
      </p:sp>
      <p:sp>
        <p:nvSpPr>
          <p:cNvPr id="14342" name="Symbol zastępczy zawartości 2" descr="print screen formularza aplikacyjnego">
            <a:extLst>
              <a:ext uri="{FF2B5EF4-FFF2-40B4-BE49-F238E27FC236}">
                <a16:creationId xmlns:a16="http://schemas.microsoft.com/office/drawing/2014/main" id="{0F4EFB65-A21E-4F5D-95D4-1F697C9B6F89}"/>
              </a:ext>
            </a:extLst>
          </p:cNvPr>
          <p:cNvSpPr>
            <a:spLocks noGrp="1"/>
          </p:cNvSpPr>
          <p:nvPr>
            <p:ph idx="1"/>
          </p:nvPr>
        </p:nvSpPr>
        <p:spPr>
          <a:xfrm>
            <a:off x="485775" y="1522413"/>
            <a:ext cx="8229600" cy="4525962"/>
          </a:xfrm>
        </p:spPr>
        <p:txBody>
          <a:bodyPr/>
          <a:lstStyle/>
          <a:p>
            <a:pPr marL="0" indent="0">
              <a:buFont typeface="Arial" panose="020B0604020202020204" pitchFamily="34" charset="0"/>
              <a:buNone/>
            </a:pPr>
            <a:endParaRPr lang="pl-PL" altLang="pl-PL" sz="2400"/>
          </a:p>
          <a:p>
            <a:pPr lvl="4"/>
            <a:r>
              <a:rPr lang="pl-PL" altLang="pl-PL" sz="1200"/>
              <a:t>                                                                       </a:t>
            </a:r>
          </a:p>
          <a:p>
            <a:pPr lvl="4"/>
            <a:r>
              <a:rPr lang="pl-PL" altLang="pl-PL" sz="1200" b="1">
                <a:solidFill>
                  <a:srgbClr val="FF0000"/>
                </a:solidFill>
              </a:rPr>
              <a:t>                                                                        Nad Part A i GIS pracuje 1 osoba – zapis zmian</a:t>
            </a:r>
          </a:p>
        </p:txBody>
      </p:sp>
      <p:pic>
        <p:nvPicPr>
          <p:cNvPr id="14343" name="Obraz 5" descr="print screen formularza aplikacyjnego">
            <a:extLst>
              <a:ext uri="{FF2B5EF4-FFF2-40B4-BE49-F238E27FC236}">
                <a16:creationId xmlns:a16="http://schemas.microsoft.com/office/drawing/2014/main" id="{4CA41F74-7228-4E1B-AC94-04716E2F25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138" y="912813"/>
            <a:ext cx="4681537" cy="503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Obraz 3" descr="print screen formularza aplikacyjnego">
            <a:extLst>
              <a:ext uri="{FF2B5EF4-FFF2-40B4-BE49-F238E27FC236}">
                <a16:creationId xmlns:a16="http://schemas.microsoft.com/office/drawing/2014/main" id="{72A67672-774A-4D99-A6D4-5A18A0C453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8400" y="2668588"/>
            <a:ext cx="4057650" cy="90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6">
            <a:extLst>
              <a:ext uri="{FF2B5EF4-FFF2-40B4-BE49-F238E27FC236}">
                <a16:creationId xmlns:a16="http://schemas.microsoft.com/office/drawing/2014/main" id="{F9ECE418-E648-4B3B-975B-6665BAB9B8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67125" y="6200775"/>
            <a:ext cx="1809750" cy="61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31" name="Picture 7">
            <a:extLst>
              <a:ext uri="{FF2B5EF4-FFF2-40B4-BE49-F238E27FC236}">
                <a16:creationId xmlns:a16="http://schemas.microsoft.com/office/drawing/2014/main" id="{AB66BE72-7C00-435E-A47A-CA8891465AB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56400" y="6254750"/>
            <a:ext cx="2184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32" name="Obraz 3">
            <a:extLst>
              <a:ext uri="{FF2B5EF4-FFF2-40B4-BE49-F238E27FC236}">
                <a16:creationId xmlns:a16="http://schemas.microsoft.com/office/drawing/2014/main" id="{3BE90C7B-69E3-49D8-AC88-58787AF29F7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850" y="6200775"/>
            <a:ext cx="19431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4342">
                                            <p:txEl>
                                              <p:pRg st="1" end="1"/>
                                            </p:txEl>
                                          </p:spTgt>
                                        </p:tgtEl>
                                        <p:attrNameLst>
                                          <p:attrName>style.visibility</p:attrName>
                                        </p:attrNameLst>
                                      </p:cBhvr>
                                      <p:to>
                                        <p:strVal val="visible"/>
                                      </p:to>
                                    </p:set>
                                    <p:animEffect transition="in" filter="circle(in)">
                                      <p:cBhvr>
                                        <p:cTn id="7" dur="2000"/>
                                        <p:tgtEl>
                                          <p:spTgt spid="14342">
                                            <p:txEl>
                                              <p:pRg st="1" end="1"/>
                                            </p:txEl>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4342">
                                            <p:txEl>
                                              <p:pRg st="2" end="2"/>
                                            </p:txEl>
                                          </p:spTgt>
                                        </p:tgtEl>
                                        <p:attrNameLst>
                                          <p:attrName>style.visibility</p:attrName>
                                        </p:attrNameLst>
                                      </p:cBhvr>
                                      <p:to>
                                        <p:strVal val="visible"/>
                                      </p:to>
                                    </p:set>
                                    <p:animEffect transition="in" filter="circle(in)">
                                      <p:cBhvr>
                                        <p:cTn id="10" dur="2000"/>
                                        <p:tgtEl>
                                          <p:spTgt spid="14342">
                                            <p:txEl>
                                              <p:pRg st="2" end="2"/>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14344"/>
                                        </p:tgtEl>
                                        <p:attrNameLst>
                                          <p:attrName>style.visibility</p:attrName>
                                        </p:attrNameLst>
                                      </p:cBhvr>
                                      <p:to>
                                        <p:strVal val="visible"/>
                                      </p:to>
                                    </p:set>
                                    <p:animEffect transition="in" filter="circle(in)">
                                      <p:cBhvr>
                                        <p:cTn id="13" dur="2000"/>
                                        <p:tgtEl>
                                          <p:spTgt spid="1434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2" presetClass="entr" presetSubtype="0" fill="hold" nodeType="clickEffect">
                                  <p:stCondLst>
                                    <p:cond delay="0"/>
                                  </p:stCondLst>
                                  <p:childTnLst>
                                    <p:set>
                                      <p:cBhvr>
                                        <p:cTn id="17" dur="1" fill="hold">
                                          <p:stCondLst>
                                            <p:cond delay="0"/>
                                          </p:stCondLst>
                                        </p:cTn>
                                        <p:tgtEl>
                                          <p:spTgt spid="14343"/>
                                        </p:tgtEl>
                                        <p:attrNameLst>
                                          <p:attrName>style.visibility</p:attrName>
                                        </p:attrNameLst>
                                      </p:cBhvr>
                                      <p:to>
                                        <p:strVal val="visible"/>
                                      </p:to>
                                    </p:set>
                                    <p:animEffect transition="in" filter="fade">
                                      <p:cBhvr>
                                        <p:cTn id="18" dur="1000"/>
                                        <p:tgtEl>
                                          <p:spTgt spid="14343"/>
                                        </p:tgtEl>
                                      </p:cBhvr>
                                    </p:animEffect>
                                    <p:anim calcmode="lin" valueType="num">
                                      <p:cBhvr>
                                        <p:cTn id="19" dur="1000" fill="hold"/>
                                        <p:tgtEl>
                                          <p:spTgt spid="14343"/>
                                        </p:tgtEl>
                                        <p:attrNameLst>
                                          <p:attrName>ppt_x</p:attrName>
                                        </p:attrNameLst>
                                      </p:cBhvr>
                                      <p:tavLst>
                                        <p:tav tm="0">
                                          <p:val>
                                            <p:strVal val="#ppt_x"/>
                                          </p:val>
                                        </p:tav>
                                        <p:tav tm="100000">
                                          <p:val>
                                            <p:strVal val="#ppt_x"/>
                                          </p:val>
                                        </p:tav>
                                      </p:tavLst>
                                    </p:anim>
                                    <p:anim calcmode="lin" valueType="num">
                                      <p:cBhvr>
                                        <p:cTn id="20" dur="1000" fill="hold"/>
                                        <p:tgtEl>
                                          <p:spTgt spid="143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7650" name="Tytuł 1">
            <a:extLst>
              <a:ext uri="{FF2B5EF4-FFF2-40B4-BE49-F238E27FC236}">
                <a16:creationId xmlns:a16="http://schemas.microsoft.com/office/drawing/2014/main" id="{1F6B3F4D-EF84-460E-B067-DAE184542B90}"/>
              </a:ext>
            </a:extLst>
          </p:cNvPr>
          <p:cNvSpPr>
            <a:spLocks noGrp="1"/>
          </p:cNvSpPr>
          <p:nvPr>
            <p:ph type="title"/>
          </p:nvPr>
        </p:nvSpPr>
        <p:spPr>
          <a:xfrm>
            <a:off x="0" y="85725"/>
            <a:ext cx="5632450" cy="822325"/>
          </a:xfrm>
        </p:spPr>
        <p:txBody>
          <a:bodyPr/>
          <a:lstStyle/>
          <a:p>
            <a:pPr algn="l"/>
            <a:r>
              <a:rPr lang="pl-PL" altLang="pl-PL" sz="2800" b="1">
                <a:solidFill>
                  <a:srgbClr val="0B4F9D"/>
                </a:solidFill>
              </a:rPr>
              <a:t>Część A - general information I</a:t>
            </a:r>
            <a:endParaRPr lang="pl-PL" altLang="pl-PL" sz="2800">
              <a:solidFill>
                <a:srgbClr val="0B4F9D"/>
              </a:solidFill>
            </a:endParaRPr>
          </a:p>
        </p:txBody>
      </p:sp>
      <p:sp>
        <p:nvSpPr>
          <p:cNvPr id="8198" name="Symbol zastępczy zawartości 2">
            <a:extLst>
              <a:ext uri="{FF2B5EF4-FFF2-40B4-BE49-F238E27FC236}">
                <a16:creationId xmlns:a16="http://schemas.microsoft.com/office/drawing/2014/main" id="{2BA69C11-8F9C-4A31-BF7D-444AC6EB2ACC}"/>
              </a:ext>
            </a:extLst>
          </p:cNvPr>
          <p:cNvSpPr>
            <a:spLocks noGrp="1"/>
          </p:cNvSpPr>
          <p:nvPr>
            <p:ph idx="1"/>
          </p:nvPr>
        </p:nvSpPr>
        <p:spPr/>
        <p:txBody>
          <a:bodyPr/>
          <a:lstStyle/>
          <a:p>
            <a:pPr marL="0" indent="0">
              <a:buFont typeface="Arial" panose="020B0604020202020204" pitchFamily="34" charset="0"/>
              <a:buNone/>
              <a:defRPr/>
            </a:pPr>
            <a:endParaRPr lang="pl-PL" altLang="pl-PL" sz="2400" dirty="0"/>
          </a:p>
          <a:p>
            <a:pPr>
              <a:defRPr/>
            </a:pPr>
            <a:endParaRPr lang="pl-PL" altLang="pl-PL" sz="2400" dirty="0"/>
          </a:p>
        </p:txBody>
      </p:sp>
      <p:pic>
        <p:nvPicPr>
          <p:cNvPr id="27652" name="Obraz 2" descr="print screen formularza aplikacyjnego - część A">
            <a:extLst>
              <a:ext uri="{FF2B5EF4-FFF2-40B4-BE49-F238E27FC236}">
                <a16:creationId xmlns:a16="http://schemas.microsoft.com/office/drawing/2014/main" id="{F45D01D2-5276-4D74-A5D7-9015AC678E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225" y="1520825"/>
            <a:ext cx="731202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6">
            <a:extLst>
              <a:ext uri="{FF2B5EF4-FFF2-40B4-BE49-F238E27FC236}">
                <a16:creationId xmlns:a16="http://schemas.microsoft.com/office/drawing/2014/main" id="{3CA26F9B-9F18-4787-BE18-5F82AB5D52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7125" y="6200775"/>
            <a:ext cx="1809750" cy="61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4" name="Picture 7">
            <a:extLst>
              <a:ext uri="{FF2B5EF4-FFF2-40B4-BE49-F238E27FC236}">
                <a16:creationId xmlns:a16="http://schemas.microsoft.com/office/drawing/2014/main" id="{F7E6E83F-22D7-434D-AD24-8258203A57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56400" y="6254750"/>
            <a:ext cx="2184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5" name="Obraz 3">
            <a:extLst>
              <a:ext uri="{FF2B5EF4-FFF2-40B4-BE49-F238E27FC236}">
                <a16:creationId xmlns:a16="http://schemas.microsoft.com/office/drawing/2014/main" id="{5E2014A6-C44D-4CB9-BD71-70FE3F03B5D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850" y="6200775"/>
            <a:ext cx="19431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8674" name="Tytuł 1">
            <a:extLst>
              <a:ext uri="{FF2B5EF4-FFF2-40B4-BE49-F238E27FC236}">
                <a16:creationId xmlns:a16="http://schemas.microsoft.com/office/drawing/2014/main" id="{960B9B21-0D06-4C36-834C-21119777849E}"/>
              </a:ext>
            </a:extLst>
          </p:cNvPr>
          <p:cNvSpPr>
            <a:spLocks noGrp="1"/>
          </p:cNvSpPr>
          <p:nvPr>
            <p:ph type="title"/>
          </p:nvPr>
        </p:nvSpPr>
        <p:spPr>
          <a:xfrm>
            <a:off x="115888" y="68263"/>
            <a:ext cx="4824412" cy="1143000"/>
          </a:xfrm>
        </p:spPr>
        <p:txBody>
          <a:bodyPr/>
          <a:lstStyle/>
          <a:p>
            <a:r>
              <a:rPr lang="pl-PL" altLang="pl-PL" sz="2800" b="1">
                <a:solidFill>
                  <a:srgbClr val="0B4F9D"/>
                </a:solidFill>
              </a:rPr>
              <a:t>Część A - general information II</a:t>
            </a:r>
            <a:endParaRPr lang="pl-PL" altLang="pl-PL" sz="2800">
              <a:solidFill>
                <a:srgbClr val="0B4F9D"/>
              </a:solidFill>
            </a:endParaRPr>
          </a:p>
        </p:txBody>
      </p:sp>
      <p:sp>
        <p:nvSpPr>
          <p:cNvPr id="8198" name="Symbol zastępczy zawartości 2">
            <a:extLst>
              <a:ext uri="{FF2B5EF4-FFF2-40B4-BE49-F238E27FC236}">
                <a16:creationId xmlns:a16="http://schemas.microsoft.com/office/drawing/2014/main" id="{01758817-EE4C-4BFD-8FA7-FBE434EF109B}"/>
              </a:ext>
            </a:extLst>
          </p:cNvPr>
          <p:cNvSpPr>
            <a:spLocks noGrp="1"/>
          </p:cNvSpPr>
          <p:nvPr>
            <p:ph idx="1"/>
          </p:nvPr>
        </p:nvSpPr>
        <p:spPr/>
        <p:txBody>
          <a:bodyPr/>
          <a:lstStyle/>
          <a:p>
            <a:pPr marL="0" indent="0">
              <a:buFont typeface="Arial" panose="020B0604020202020204" pitchFamily="34" charset="0"/>
              <a:buNone/>
              <a:defRPr/>
            </a:pPr>
            <a:endParaRPr lang="pl-PL" altLang="pl-PL" sz="2400" dirty="0"/>
          </a:p>
          <a:p>
            <a:pPr>
              <a:defRPr/>
            </a:pPr>
            <a:endParaRPr lang="pl-PL" altLang="pl-PL" sz="2400" dirty="0"/>
          </a:p>
        </p:txBody>
      </p:sp>
      <p:pic>
        <p:nvPicPr>
          <p:cNvPr id="28676" name="Obraz 5" descr="print screen formularza aplikacyjnego - część A">
            <a:extLst>
              <a:ext uri="{FF2B5EF4-FFF2-40B4-BE49-F238E27FC236}">
                <a16:creationId xmlns:a16="http://schemas.microsoft.com/office/drawing/2014/main" id="{E96ABB2A-EC46-4BFB-A5FB-7DA56EA27A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888" y="1454150"/>
            <a:ext cx="7192962" cy="429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Diagram 2">
            <a:extLst>
              <a:ext uri="{FF2B5EF4-FFF2-40B4-BE49-F238E27FC236}">
                <a16:creationId xmlns:a16="http://schemas.microsoft.com/office/drawing/2014/main" id="{50DDF859-DA3A-4BFC-AD03-6986EC0DF2ED}"/>
              </a:ext>
            </a:extLst>
          </p:cNvPr>
          <p:cNvGraphicFramePr/>
          <p:nvPr/>
        </p:nvGraphicFramePr>
        <p:xfrm>
          <a:off x="2411761" y="2828834"/>
          <a:ext cx="6063902" cy="12482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8678" name="Picture 6">
            <a:extLst>
              <a:ext uri="{FF2B5EF4-FFF2-40B4-BE49-F238E27FC236}">
                <a16:creationId xmlns:a16="http://schemas.microsoft.com/office/drawing/2014/main" id="{E2AE9A81-8526-4F28-AEC6-509885E38A8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67125" y="6200775"/>
            <a:ext cx="1809750" cy="61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9" name="Picture 7">
            <a:extLst>
              <a:ext uri="{FF2B5EF4-FFF2-40B4-BE49-F238E27FC236}">
                <a16:creationId xmlns:a16="http://schemas.microsoft.com/office/drawing/2014/main" id="{A389C049-7F9A-4EB8-B179-204034C1462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56400" y="6254750"/>
            <a:ext cx="2184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80" name="Obraz 3">
            <a:extLst>
              <a:ext uri="{FF2B5EF4-FFF2-40B4-BE49-F238E27FC236}">
                <a16:creationId xmlns:a16="http://schemas.microsoft.com/office/drawing/2014/main" id="{EB2A7FE0-0173-4B17-BD9C-54EFE1DACAF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3850" y="6200775"/>
            <a:ext cx="19431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9698" name="Tytuł 1">
            <a:extLst>
              <a:ext uri="{FF2B5EF4-FFF2-40B4-BE49-F238E27FC236}">
                <a16:creationId xmlns:a16="http://schemas.microsoft.com/office/drawing/2014/main" id="{9243A9E8-7084-40BE-9EB1-FED4B82A98C0}"/>
              </a:ext>
            </a:extLst>
          </p:cNvPr>
          <p:cNvSpPr>
            <a:spLocks noGrp="1"/>
          </p:cNvSpPr>
          <p:nvPr>
            <p:ph type="title"/>
          </p:nvPr>
        </p:nvSpPr>
        <p:spPr>
          <a:xfrm>
            <a:off x="200025" y="1588"/>
            <a:ext cx="4114800" cy="782637"/>
          </a:xfrm>
        </p:spPr>
        <p:txBody>
          <a:bodyPr/>
          <a:lstStyle/>
          <a:p>
            <a:pPr algn="l"/>
            <a:r>
              <a:rPr lang="pl-PL" altLang="pl-PL" sz="2800" b="1">
                <a:solidFill>
                  <a:srgbClr val="0B4F9D"/>
                </a:solidFill>
              </a:rPr>
              <a:t>Część A - participants I</a:t>
            </a:r>
            <a:endParaRPr lang="pl-PL" altLang="pl-PL" sz="2800">
              <a:solidFill>
                <a:srgbClr val="0B4F9D"/>
              </a:solidFill>
            </a:endParaRPr>
          </a:p>
        </p:txBody>
      </p:sp>
      <p:sp>
        <p:nvSpPr>
          <p:cNvPr id="8198" name="Symbol zastępczy zawartości 2">
            <a:extLst>
              <a:ext uri="{FF2B5EF4-FFF2-40B4-BE49-F238E27FC236}">
                <a16:creationId xmlns:a16="http://schemas.microsoft.com/office/drawing/2014/main" id="{EE679571-07C1-4ADF-8FDA-405B5F3C361A}"/>
              </a:ext>
            </a:extLst>
          </p:cNvPr>
          <p:cNvSpPr>
            <a:spLocks noGrp="1"/>
          </p:cNvSpPr>
          <p:nvPr>
            <p:ph idx="1"/>
          </p:nvPr>
        </p:nvSpPr>
        <p:spPr/>
        <p:txBody>
          <a:bodyPr/>
          <a:lstStyle/>
          <a:p>
            <a:pPr marL="0" indent="0">
              <a:buFont typeface="Arial" panose="020B0604020202020204" pitchFamily="34" charset="0"/>
              <a:buNone/>
              <a:defRPr/>
            </a:pPr>
            <a:endParaRPr lang="pl-PL" altLang="pl-PL" sz="2400" dirty="0"/>
          </a:p>
          <a:p>
            <a:pPr>
              <a:defRPr/>
            </a:pPr>
            <a:endParaRPr lang="pl-PL" altLang="pl-PL" sz="2400" dirty="0"/>
          </a:p>
        </p:txBody>
      </p:sp>
      <p:pic>
        <p:nvPicPr>
          <p:cNvPr id="29700" name="Obraz 2" descr="print screen formularza aplikacyjnego - część A">
            <a:extLst>
              <a:ext uri="{FF2B5EF4-FFF2-40B4-BE49-F238E27FC236}">
                <a16:creationId xmlns:a16="http://schemas.microsoft.com/office/drawing/2014/main" id="{B7F3A3C4-6C07-497A-8055-70AC87F33A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182688"/>
            <a:ext cx="4968875" cy="359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Obraz 4" descr="print screen formularza aplikacyjnego - część A">
            <a:extLst>
              <a:ext uri="{FF2B5EF4-FFF2-40B4-BE49-F238E27FC236}">
                <a16:creationId xmlns:a16="http://schemas.microsoft.com/office/drawing/2014/main" id="{1602EB82-15E1-4791-8005-378D38BD90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8750" y="3143250"/>
            <a:ext cx="6021388" cy="314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9702" name="Grupa 8">
            <a:extLst>
              <a:ext uri="{FF2B5EF4-FFF2-40B4-BE49-F238E27FC236}">
                <a16:creationId xmlns:a16="http://schemas.microsoft.com/office/drawing/2014/main" id="{11EDF853-E784-4B01-BE67-D77951636DC8}"/>
              </a:ext>
            </a:extLst>
          </p:cNvPr>
          <p:cNvGrpSpPr>
            <a:grpSpLocks/>
          </p:cNvGrpSpPr>
          <p:nvPr/>
        </p:nvGrpSpPr>
        <p:grpSpPr bwMode="auto">
          <a:xfrm>
            <a:off x="200025" y="4911725"/>
            <a:ext cx="2465388" cy="1019175"/>
            <a:chOff x="0" y="5819"/>
            <a:chExt cx="6063901" cy="596700"/>
          </a:xfrm>
        </p:grpSpPr>
        <p:sp>
          <p:nvSpPr>
            <p:cNvPr id="10" name="Prostokąt: zaokrąglone rogi 9">
              <a:extLst>
                <a:ext uri="{FF2B5EF4-FFF2-40B4-BE49-F238E27FC236}">
                  <a16:creationId xmlns:a16="http://schemas.microsoft.com/office/drawing/2014/main" id="{C94712C9-EA7A-4B6E-B6A0-5D6927FDDF97}"/>
                </a:ext>
              </a:extLst>
            </p:cNvPr>
            <p:cNvSpPr/>
            <p:nvPr/>
          </p:nvSpPr>
          <p:spPr>
            <a:xfrm>
              <a:off x="0" y="5819"/>
              <a:ext cx="6063901" cy="5967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Prostokąt: zaokrąglone rogi 4">
              <a:extLst>
                <a:ext uri="{FF2B5EF4-FFF2-40B4-BE49-F238E27FC236}">
                  <a16:creationId xmlns:a16="http://schemas.microsoft.com/office/drawing/2014/main" id="{294ADCFA-BDBE-41D2-94C8-C5BD5ECBEE87}"/>
                </a:ext>
              </a:extLst>
            </p:cNvPr>
            <p:cNvSpPr txBox="1"/>
            <p:nvPr/>
          </p:nvSpPr>
          <p:spPr>
            <a:xfrm>
              <a:off x="27334" y="34632"/>
              <a:ext cx="6009234" cy="539075"/>
            </a:xfrm>
            <a:prstGeom prst="rect">
              <a:avLst/>
            </a:prstGeom>
          </p:spPr>
          <p:style>
            <a:lnRef idx="0">
              <a:scrgbClr r="0" g="0" b="0"/>
            </a:lnRef>
            <a:fillRef idx="0">
              <a:scrgbClr r="0" g="0" b="0"/>
            </a:fillRef>
            <a:effectRef idx="0">
              <a:scrgbClr r="0" g="0" b="0"/>
            </a:effectRef>
            <a:fontRef idx="minor">
              <a:schemeClr val="lt1"/>
            </a:fontRef>
          </p:style>
          <p:txBody>
            <a:bodyPr lIns="57150" tIns="57150" rIns="57150" bIns="57150" spcCol="1270" anchor="ctr"/>
            <a:lstStyle/>
            <a:p>
              <a:pPr defTabSz="666750">
                <a:lnSpc>
                  <a:spcPct val="90000"/>
                </a:lnSpc>
                <a:spcAft>
                  <a:spcPct val="35000"/>
                </a:spcAft>
                <a:defRPr/>
              </a:pPr>
              <a:r>
                <a:rPr lang="pl-PL" sz="1500" dirty="0">
                  <a:solidFill>
                    <a:prstClr val="white"/>
                  </a:solidFill>
                </a:rPr>
                <a:t>Dane powinny być spójne z Częścią B w tym strukturą zarządzania projektem</a:t>
              </a:r>
              <a:endParaRPr lang="en-GB" sz="1500" dirty="0">
                <a:solidFill>
                  <a:prstClr val="white"/>
                </a:solidFill>
              </a:endParaRPr>
            </a:p>
          </p:txBody>
        </p:sp>
      </p:grpSp>
      <p:pic>
        <p:nvPicPr>
          <p:cNvPr id="29703" name="Picture 6">
            <a:extLst>
              <a:ext uri="{FF2B5EF4-FFF2-40B4-BE49-F238E27FC236}">
                <a16:creationId xmlns:a16="http://schemas.microsoft.com/office/drawing/2014/main" id="{B8BCAEF4-F81E-41DF-B443-B8A2C736FF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67125" y="6200775"/>
            <a:ext cx="1809750" cy="61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4" name="Picture 7">
            <a:extLst>
              <a:ext uri="{FF2B5EF4-FFF2-40B4-BE49-F238E27FC236}">
                <a16:creationId xmlns:a16="http://schemas.microsoft.com/office/drawing/2014/main" id="{24F866EB-9461-4664-93DB-4A987517311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56400" y="6254750"/>
            <a:ext cx="2184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5" name="Obraz 3">
            <a:extLst>
              <a:ext uri="{FF2B5EF4-FFF2-40B4-BE49-F238E27FC236}">
                <a16:creationId xmlns:a16="http://schemas.microsoft.com/office/drawing/2014/main" id="{ECBA5E60-FF60-4674-98B6-F0B8FCD6942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850" y="6200775"/>
            <a:ext cx="19431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22" name="Tytuł 1">
            <a:extLst>
              <a:ext uri="{FF2B5EF4-FFF2-40B4-BE49-F238E27FC236}">
                <a16:creationId xmlns:a16="http://schemas.microsoft.com/office/drawing/2014/main" id="{F8FCBCEF-3AE0-419D-83F1-B4C01F0A466B}"/>
              </a:ext>
            </a:extLst>
          </p:cNvPr>
          <p:cNvSpPr>
            <a:spLocks noGrp="1"/>
          </p:cNvSpPr>
          <p:nvPr>
            <p:ph type="title"/>
          </p:nvPr>
        </p:nvSpPr>
        <p:spPr>
          <a:xfrm>
            <a:off x="96838" y="85725"/>
            <a:ext cx="4248150" cy="758825"/>
          </a:xfrm>
        </p:spPr>
        <p:txBody>
          <a:bodyPr/>
          <a:lstStyle/>
          <a:p>
            <a:pPr algn="l"/>
            <a:r>
              <a:rPr lang="pl-PL" altLang="pl-PL" sz="2800" b="1">
                <a:solidFill>
                  <a:srgbClr val="0B4F9D"/>
                </a:solidFill>
              </a:rPr>
              <a:t>Część A - participants II </a:t>
            </a:r>
            <a:endParaRPr lang="pl-PL" altLang="pl-PL" sz="2800">
              <a:solidFill>
                <a:srgbClr val="0B4F9D"/>
              </a:solidFill>
            </a:endParaRPr>
          </a:p>
        </p:txBody>
      </p:sp>
      <p:sp>
        <p:nvSpPr>
          <p:cNvPr id="8198" name="Symbol zastępczy zawartości 2">
            <a:extLst>
              <a:ext uri="{FF2B5EF4-FFF2-40B4-BE49-F238E27FC236}">
                <a16:creationId xmlns:a16="http://schemas.microsoft.com/office/drawing/2014/main" id="{258E1A18-76D8-40B3-9390-EDDCC1CBD149}"/>
              </a:ext>
            </a:extLst>
          </p:cNvPr>
          <p:cNvSpPr>
            <a:spLocks noGrp="1"/>
          </p:cNvSpPr>
          <p:nvPr>
            <p:ph idx="1"/>
          </p:nvPr>
        </p:nvSpPr>
        <p:spPr/>
        <p:txBody>
          <a:bodyPr/>
          <a:lstStyle/>
          <a:p>
            <a:pPr marL="0" indent="0">
              <a:buFont typeface="Arial" panose="020B0604020202020204" pitchFamily="34" charset="0"/>
              <a:buNone/>
              <a:defRPr/>
            </a:pPr>
            <a:endParaRPr lang="pl-PL" altLang="pl-PL" sz="2400" dirty="0"/>
          </a:p>
          <a:p>
            <a:pPr>
              <a:defRPr/>
            </a:pPr>
            <a:endParaRPr lang="pl-PL" altLang="pl-PL" sz="2400" dirty="0"/>
          </a:p>
        </p:txBody>
      </p:sp>
      <p:pic>
        <p:nvPicPr>
          <p:cNvPr id="30724" name="Obraz 3" descr="print screen formularza aplikacyjnego - część A">
            <a:extLst>
              <a:ext uri="{FF2B5EF4-FFF2-40B4-BE49-F238E27FC236}">
                <a16:creationId xmlns:a16="http://schemas.microsoft.com/office/drawing/2014/main" id="{454E92B4-D3A2-4BA3-86B7-044C5A703D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050" y="1063625"/>
            <a:ext cx="6005513" cy="494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6">
            <a:extLst>
              <a:ext uri="{FF2B5EF4-FFF2-40B4-BE49-F238E27FC236}">
                <a16:creationId xmlns:a16="http://schemas.microsoft.com/office/drawing/2014/main" id="{40BB358C-EAA9-434B-9709-9A67655DE8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7125" y="6200775"/>
            <a:ext cx="1809750" cy="61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6" name="Picture 7">
            <a:extLst>
              <a:ext uri="{FF2B5EF4-FFF2-40B4-BE49-F238E27FC236}">
                <a16:creationId xmlns:a16="http://schemas.microsoft.com/office/drawing/2014/main" id="{33E5D730-E58A-45BB-8761-79D7E6CFC09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56400" y="6254750"/>
            <a:ext cx="2184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7" name="Obraz 3">
            <a:extLst>
              <a:ext uri="{FF2B5EF4-FFF2-40B4-BE49-F238E27FC236}">
                <a16:creationId xmlns:a16="http://schemas.microsoft.com/office/drawing/2014/main" id="{DAE8DB7D-777D-4D06-AC7A-DF44280D2D1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850" y="6200775"/>
            <a:ext cx="19431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1746" name="Tytuł 1">
            <a:extLst>
              <a:ext uri="{FF2B5EF4-FFF2-40B4-BE49-F238E27FC236}">
                <a16:creationId xmlns:a16="http://schemas.microsoft.com/office/drawing/2014/main" id="{4CEAA36D-ADD4-482A-A625-B3D856B6565E}"/>
              </a:ext>
            </a:extLst>
          </p:cNvPr>
          <p:cNvSpPr>
            <a:spLocks noGrp="1"/>
          </p:cNvSpPr>
          <p:nvPr>
            <p:ph type="title"/>
          </p:nvPr>
        </p:nvSpPr>
        <p:spPr>
          <a:xfrm>
            <a:off x="258763" y="47625"/>
            <a:ext cx="2967037" cy="1143000"/>
          </a:xfrm>
        </p:spPr>
        <p:txBody>
          <a:bodyPr/>
          <a:lstStyle/>
          <a:p>
            <a:r>
              <a:rPr lang="pl-PL" altLang="pl-PL" sz="2800" b="1">
                <a:solidFill>
                  <a:srgbClr val="0B4F9D"/>
                </a:solidFill>
              </a:rPr>
              <a:t>Część A - budżet I</a:t>
            </a:r>
            <a:endParaRPr lang="pl-PL" altLang="pl-PL" sz="2800">
              <a:solidFill>
                <a:srgbClr val="0B4F9D"/>
              </a:solidFill>
            </a:endParaRPr>
          </a:p>
        </p:txBody>
      </p:sp>
      <p:graphicFrame>
        <p:nvGraphicFramePr>
          <p:cNvPr id="2" name="Symbol zastępczy zawartości 1">
            <a:extLst>
              <a:ext uri="{FF2B5EF4-FFF2-40B4-BE49-F238E27FC236}">
                <a16:creationId xmlns:a16="http://schemas.microsoft.com/office/drawing/2014/main" id="{491BB578-D9F2-414A-B498-CE281DA61CB4}"/>
              </a:ext>
            </a:extLst>
          </p:cNvPr>
          <p:cNvGraphicFramePr>
            <a:graphicFrameLocks noGrp="1"/>
          </p:cNvGraphicFramePr>
          <p:nvPr>
            <p:ph idx="1"/>
          </p:nvPr>
        </p:nvGraphicFramePr>
        <p:xfrm>
          <a:off x="323850" y="1319832"/>
          <a:ext cx="8116739" cy="51657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1748" name="Picture 6">
            <a:extLst>
              <a:ext uri="{FF2B5EF4-FFF2-40B4-BE49-F238E27FC236}">
                <a16:creationId xmlns:a16="http://schemas.microsoft.com/office/drawing/2014/main" id="{BB4E2F11-8159-49FE-88F9-69191B54E7D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67125" y="6200775"/>
            <a:ext cx="1809750" cy="61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49" name="Picture 7">
            <a:extLst>
              <a:ext uri="{FF2B5EF4-FFF2-40B4-BE49-F238E27FC236}">
                <a16:creationId xmlns:a16="http://schemas.microsoft.com/office/drawing/2014/main" id="{117B2305-8991-4CC1-BFFD-865135D064B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56400" y="6254750"/>
            <a:ext cx="2184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50" name="Obraz 3">
            <a:extLst>
              <a:ext uri="{FF2B5EF4-FFF2-40B4-BE49-F238E27FC236}">
                <a16:creationId xmlns:a16="http://schemas.microsoft.com/office/drawing/2014/main" id="{1377D108-7394-4279-B406-9190B3D190C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3850" y="6200775"/>
            <a:ext cx="19431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3794" name="Tytuł 1">
            <a:extLst>
              <a:ext uri="{FF2B5EF4-FFF2-40B4-BE49-F238E27FC236}">
                <a16:creationId xmlns:a16="http://schemas.microsoft.com/office/drawing/2014/main" id="{781C4B4E-47C9-4C5F-ABBD-AB97B903E78A}"/>
              </a:ext>
            </a:extLst>
          </p:cNvPr>
          <p:cNvSpPr>
            <a:spLocks noGrp="1"/>
          </p:cNvSpPr>
          <p:nvPr>
            <p:ph type="title"/>
          </p:nvPr>
        </p:nvSpPr>
        <p:spPr>
          <a:xfrm>
            <a:off x="188913" y="22225"/>
            <a:ext cx="2943225" cy="1143000"/>
          </a:xfrm>
        </p:spPr>
        <p:txBody>
          <a:bodyPr/>
          <a:lstStyle/>
          <a:p>
            <a:r>
              <a:rPr lang="pl-PL" altLang="pl-PL" sz="2800" b="1">
                <a:solidFill>
                  <a:srgbClr val="0B4F9D"/>
                </a:solidFill>
              </a:rPr>
              <a:t>Część A - budżet II</a:t>
            </a:r>
            <a:endParaRPr lang="pl-PL" altLang="pl-PL" sz="2800">
              <a:solidFill>
                <a:srgbClr val="0B4F9D"/>
              </a:solidFill>
            </a:endParaRPr>
          </a:p>
        </p:txBody>
      </p:sp>
      <p:graphicFrame>
        <p:nvGraphicFramePr>
          <p:cNvPr id="2" name="Symbol zastępczy zawartości 1">
            <a:extLst>
              <a:ext uri="{FF2B5EF4-FFF2-40B4-BE49-F238E27FC236}">
                <a16:creationId xmlns:a16="http://schemas.microsoft.com/office/drawing/2014/main" id="{E382CCA8-A4F1-4CBB-9A2B-E6B9605A35AA}"/>
              </a:ext>
            </a:extLst>
          </p:cNvPr>
          <p:cNvGraphicFramePr>
            <a:graphicFrameLocks noGrp="1"/>
          </p:cNvGraphicFramePr>
          <p:nvPr>
            <p:ph idx="1"/>
          </p:nvPr>
        </p:nvGraphicFramePr>
        <p:xfrm>
          <a:off x="246063" y="1052735"/>
          <a:ext cx="8229600" cy="46384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3796" name="Picture 6">
            <a:extLst>
              <a:ext uri="{FF2B5EF4-FFF2-40B4-BE49-F238E27FC236}">
                <a16:creationId xmlns:a16="http://schemas.microsoft.com/office/drawing/2014/main" id="{994B4AD2-346F-4DA1-AC7D-E50200F8975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67125" y="6200775"/>
            <a:ext cx="1809750" cy="61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7" name="Picture 7">
            <a:extLst>
              <a:ext uri="{FF2B5EF4-FFF2-40B4-BE49-F238E27FC236}">
                <a16:creationId xmlns:a16="http://schemas.microsoft.com/office/drawing/2014/main" id="{F3B77EE5-17E6-4DAE-A0C5-495F872DFCB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56400" y="6254750"/>
            <a:ext cx="2184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8" name="Obraz 3">
            <a:extLst>
              <a:ext uri="{FF2B5EF4-FFF2-40B4-BE49-F238E27FC236}">
                <a16:creationId xmlns:a16="http://schemas.microsoft.com/office/drawing/2014/main" id="{B7BFFDA7-F461-46A5-A574-F03B1283C91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3850" y="6200775"/>
            <a:ext cx="19431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4818" name="Tytuł 1">
            <a:extLst>
              <a:ext uri="{FF2B5EF4-FFF2-40B4-BE49-F238E27FC236}">
                <a16:creationId xmlns:a16="http://schemas.microsoft.com/office/drawing/2014/main" id="{510DB63F-9C66-4FF1-B3A5-147CC89931A1}"/>
              </a:ext>
            </a:extLst>
          </p:cNvPr>
          <p:cNvSpPr>
            <a:spLocks noGrp="1"/>
          </p:cNvSpPr>
          <p:nvPr>
            <p:ph type="title"/>
          </p:nvPr>
        </p:nvSpPr>
        <p:spPr>
          <a:xfrm>
            <a:off x="176213" y="49213"/>
            <a:ext cx="3171825" cy="1143000"/>
          </a:xfrm>
        </p:spPr>
        <p:txBody>
          <a:bodyPr/>
          <a:lstStyle/>
          <a:p>
            <a:pPr algn="l"/>
            <a:r>
              <a:rPr lang="pl-PL" altLang="pl-PL" sz="2800" b="1">
                <a:solidFill>
                  <a:srgbClr val="0B4F9D"/>
                </a:solidFill>
              </a:rPr>
              <a:t>Część A - other</a:t>
            </a:r>
            <a:endParaRPr lang="pl-PL" altLang="pl-PL" sz="2800">
              <a:solidFill>
                <a:srgbClr val="0B4F9D"/>
              </a:solidFill>
            </a:endParaRPr>
          </a:p>
        </p:txBody>
      </p:sp>
      <p:sp>
        <p:nvSpPr>
          <p:cNvPr id="34819" name="Symbol zastępczy zawartości 2">
            <a:extLst>
              <a:ext uri="{FF2B5EF4-FFF2-40B4-BE49-F238E27FC236}">
                <a16:creationId xmlns:a16="http://schemas.microsoft.com/office/drawing/2014/main" id="{D2B69886-9387-4473-86A2-39648295764E}"/>
              </a:ext>
            </a:extLst>
          </p:cNvPr>
          <p:cNvSpPr>
            <a:spLocks noGrp="1"/>
          </p:cNvSpPr>
          <p:nvPr>
            <p:ph idx="1"/>
          </p:nvPr>
        </p:nvSpPr>
        <p:spPr/>
        <p:txBody>
          <a:bodyPr/>
          <a:lstStyle/>
          <a:p>
            <a:pPr marL="0" indent="0">
              <a:buFont typeface="Arial" panose="020B0604020202020204" pitchFamily="34" charset="0"/>
              <a:buNone/>
            </a:pPr>
            <a:endParaRPr lang="pl-PL" altLang="pl-PL" sz="2400"/>
          </a:p>
        </p:txBody>
      </p:sp>
      <p:pic>
        <p:nvPicPr>
          <p:cNvPr id="34820" name="Obraz 2" descr="print screen formularza aplikacyjnego - część A">
            <a:extLst>
              <a:ext uri="{FF2B5EF4-FFF2-40B4-BE49-F238E27FC236}">
                <a16:creationId xmlns:a16="http://schemas.microsoft.com/office/drawing/2014/main" id="{3CC18016-9A57-456A-8F67-AFD3456DC3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25538"/>
            <a:ext cx="6702425" cy="402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Diagram 1">
            <a:extLst>
              <a:ext uri="{FF2B5EF4-FFF2-40B4-BE49-F238E27FC236}">
                <a16:creationId xmlns:a16="http://schemas.microsoft.com/office/drawing/2014/main" id="{5E3EC11B-09CF-4BA6-B32C-82774D987CF9}"/>
              </a:ext>
            </a:extLst>
          </p:cNvPr>
          <p:cNvGraphicFramePr/>
          <p:nvPr/>
        </p:nvGraphicFramePr>
        <p:xfrm>
          <a:off x="176812" y="5013176"/>
          <a:ext cx="7491532" cy="12241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34822" name="Grupa 9">
            <a:extLst>
              <a:ext uri="{FF2B5EF4-FFF2-40B4-BE49-F238E27FC236}">
                <a16:creationId xmlns:a16="http://schemas.microsoft.com/office/drawing/2014/main" id="{CF8369AE-B2F9-4679-9FC3-E7BC6572F618}"/>
              </a:ext>
            </a:extLst>
          </p:cNvPr>
          <p:cNvGrpSpPr>
            <a:grpSpLocks/>
          </p:cNvGrpSpPr>
          <p:nvPr/>
        </p:nvGrpSpPr>
        <p:grpSpPr bwMode="auto">
          <a:xfrm>
            <a:off x="5219700" y="1352550"/>
            <a:ext cx="2027238" cy="1079500"/>
            <a:chOff x="0" y="5819"/>
            <a:chExt cx="6063901" cy="596700"/>
          </a:xfrm>
        </p:grpSpPr>
        <p:sp>
          <p:nvSpPr>
            <p:cNvPr id="11" name="Prostokąt: zaokrąglone rogi 10">
              <a:extLst>
                <a:ext uri="{FF2B5EF4-FFF2-40B4-BE49-F238E27FC236}">
                  <a16:creationId xmlns:a16="http://schemas.microsoft.com/office/drawing/2014/main" id="{338A3ABA-F830-4539-8272-C1C73C3427D3}"/>
                </a:ext>
              </a:extLst>
            </p:cNvPr>
            <p:cNvSpPr/>
            <p:nvPr/>
          </p:nvSpPr>
          <p:spPr>
            <a:xfrm>
              <a:off x="0" y="5819"/>
              <a:ext cx="6063901" cy="5967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Prostokąt: zaokrąglone rogi 4">
              <a:extLst>
                <a:ext uri="{FF2B5EF4-FFF2-40B4-BE49-F238E27FC236}">
                  <a16:creationId xmlns:a16="http://schemas.microsoft.com/office/drawing/2014/main" id="{9D933A42-CA03-4C6B-9C07-3A3D16807230}"/>
                </a:ext>
              </a:extLst>
            </p:cNvPr>
            <p:cNvSpPr txBox="1"/>
            <p:nvPr/>
          </p:nvSpPr>
          <p:spPr>
            <a:xfrm>
              <a:off x="28491" y="34777"/>
              <a:ext cx="6006918" cy="538785"/>
            </a:xfrm>
            <a:prstGeom prst="rect">
              <a:avLst/>
            </a:prstGeom>
          </p:spPr>
          <p:style>
            <a:lnRef idx="0">
              <a:scrgbClr r="0" g="0" b="0"/>
            </a:lnRef>
            <a:fillRef idx="0">
              <a:scrgbClr r="0" g="0" b="0"/>
            </a:fillRef>
            <a:effectRef idx="0">
              <a:scrgbClr r="0" g="0" b="0"/>
            </a:effectRef>
            <a:fontRef idx="minor">
              <a:schemeClr val="lt1"/>
            </a:fontRef>
          </p:style>
          <p:txBody>
            <a:bodyPr lIns="57150" tIns="57150" rIns="57150" bIns="57150" spcCol="1270" anchor="ctr"/>
            <a:lstStyle/>
            <a:p>
              <a:pPr defTabSz="666750">
                <a:lnSpc>
                  <a:spcPct val="90000"/>
                </a:lnSpc>
                <a:spcAft>
                  <a:spcPct val="35000"/>
                </a:spcAft>
                <a:defRPr/>
              </a:pPr>
              <a:r>
                <a:rPr lang="pl-PL" sz="1500" dirty="0">
                  <a:solidFill>
                    <a:prstClr val="white"/>
                  </a:solidFill>
                </a:rPr>
                <a:t>np. składamy o modernizację infrastruktury a w drugim o niezbędny do działania system IT</a:t>
              </a:r>
              <a:endParaRPr lang="en-GB" sz="1500" dirty="0">
                <a:solidFill>
                  <a:prstClr val="white"/>
                </a:solidFill>
              </a:endParaRPr>
            </a:p>
          </p:txBody>
        </p:sp>
      </p:grpSp>
      <p:grpSp>
        <p:nvGrpSpPr>
          <p:cNvPr id="34823" name="Grupa 12">
            <a:extLst>
              <a:ext uri="{FF2B5EF4-FFF2-40B4-BE49-F238E27FC236}">
                <a16:creationId xmlns:a16="http://schemas.microsoft.com/office/drawing/2014/main" id="{F788BA7A-662C-4354-885C-084D543F3532}"/>
              </a:ext>
            </a:extLst>
          </p:cNvPr>
          <p:cNvGrpSpPr>
            <a:grpSpLocks/>
          </p:cNvGrpSpPr>
          <p:nvPr/>
        </p:nvGrpSpPr>
        <p:grpSpPr bwMode="auto">
          <a:xfrm>
            <a:off x="6707188" y="2482850"/>
            <a:ext cx="2027237" cy="885825"/>
            <a:chOff x="0" y="5819"/>
            <a:chExt cx="6063901" cy="596700"/>
          </a:xfrm>
        </p:grpSpPr>
        <p:sp>
          <p:nvSpPr>
            <p:cNvPr id="14" name="Prostokąt: zaokrąglone rogi 13">
              <a:extLst>
                <a:ext uri="{FF2B5EF4-FFF2-40B4-BE49-F238E27FC236}">
                  <a16:creationId xmlns:a16="http://schemas.microsoft.com/office/drawing/2014/main" id="{288B2ED1-4B52-4725-929F-5F1AD4DEDCBB}"/>
                </a:ext>
              </a:extLst>
            </p:cNvPr>
            <p:cNvSpPr/>
            <p:nvPr/>
          </p:nvSpPr>
          <p:spPr>
            <a:xfrm>
              <a:off x="0" y="5819"/>
              <a:ext cx="6063901" cy="5967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Prostokąt: zaokrąglone rogi 4">
              <a:extLst>
                <a:ext uri="{FF2B5EF4-FFF2-40B4-BE49-F238E27FC236}">
                  <a16:creationId xmlns:a16="http://schemas.microsoft.com/office/drawing/2014/main" id="{7CD04724-4157-4994-B712-6EFD6D404D97}"/>
                </a:ext>
              </a:extLst>
            </p:cNvPr>
            <p:cNvSpPr txBox="1"/>
            <p:nvPr/>
          </p:nvSpPr>
          <p:spPr>
            <a:xfrm>
              <a:off x="28491" y="34692"/>
              <a:ext cx="6006918" cy="538955"/>
            </a:xfrm>
            <a:prstGeom prst="rect">
              <a:avLst/>
            </a:prstGeom>
          </p:spPr>
          <p:style>
            <a:lnRef idx="0">
              <a:scrgbClr r="0" g="0" b="0"/>
            </a:lnRef>
            <a:fillRef idx="0">
              <a:scrgbClr r="0" g="0" b="0"/>
            </a:fillRef>
            <a:effectRef idx="0">
              <a:scrgbClr r="0" g="0" b="0"/>
            </a:effectRef>
            <a:fontRef idx="minor">
              <a:schemeClr val="lt1"/>
            </a:fontRef>
          </p:style>
          <p:txBody>
            <a:bodyPr lIns="57150" tIns="57150" rIns="57150" bIns="57150" spcCol="1270" anchor="ctr"/>
            <a:lstStyle/>
            <a:p>
              <a:pPr defTabSz="666750">
                <a:lnSpc>
                  <a:spcPct val="90000"/>
                </a:lnSpc>
                <a:spcAft>
                  <a:spcPct val="35000"/>
                </a:spcAft>
                <a:defRPr/>
              </a:pPr>
              <a:r>
                <a:rPr lang="pl-PL" sz="1500" dirty="0">
                  <a:solidFill>
                    <a:prstClr val="white"/>
                  </a:solidFill>
                </a:rPr>
                <a:t>Synergie muszą być spójne z Part B</a:t>
              </a:r>
              <a:endParaRPr lang="en-GB" sz="1500" dirty="0">
                <a:solidFill>
                  <a:prstClr val="white"/>
                </a:solidFill>
              </a:endParaRPr>
            </a:p>
          </p:txBody>
        </p:sp>
      </p:grpSp>
      <p:pic>
        <p:nvPicPr>
          <p:cNvPr id="34824" name="Picture 6">
            <a:extLst>
              <a:ext uri="{FF2B5EF4-FFF2-40B4-BE49-F238E27FC236}">
                <a16:creationId xmlns:a16="http://schemas.microsoft.com/office/drawing/2014/main" id="{C2157613-905B-4C6F-972D-B2C3089D6EF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67125" y="6200775"/>
            <a:ext cx="1809750" cy="61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25" name="Picture 7">
            <a:extLst>
              <a:ext uri="{FF2B5EF4-FFF2-40B4-BE49-F238E27FC236}">
                <a16:creationId xmlns:a16="http://schemas.microsoft.com/office/drawing/2014/main" id="{16A914F9-F98E-4136-9373-15C9FB364E6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56400" y="6254750"/>
            <a:ext cx="2184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26" name="Obraz 3">
            <a:extLst>
              <a:ext uri="{FF2B5EF4-FFF2-40B4-BE49-F238E27FC236}">
                <a16:creationId xmlns:a16="http://schemas.microsoft.com/office/drawing/2014/main" id="{00179AF3-8908-49DE-AFA2-1B3E7026570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3850" y="6200775"/>
            <a:ext cx="19431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5842" name="Tytuł 1">
            <a:extLst>
              <a:ext uri="{FF2B5EF4-FFF2-40B4-BE49-F238E27FC236}">
                <a16:creationId xmlns:a16="http://schemas.microsoft.com/office/drawing/2014/main" id="{5B41BC84-2286-4E4B-98D1-B272CDF9D1A2}"/>
              </a:ext>
            </a:extLst>
          </p:cNvPr>
          <p:cNvSpPr>
            <a:spLocks noGrp="1"/>
          </p:cNvSpPr>
          <p:nvPr>
            <p:ph type="title"/>
          </p:nvPr>
        </p:nvSpPr>
        <p:spPr>
          <a:xfrm>
            <a:off x="165100" y="26988"/>
            <a:ext cx="4406900" cy="1143000"/>
          </a:xfrm>
        </p:spPr>
        <p:txBody>
          <a:bodyPr/>
          <a:lstStyle/>
          <a:p>
            <a:pPr algn="l"/>
            <a:r>
              <a:rPr lang="pl-PL" altLang="pl-PL" sz="2800" b="1">
                <a:solidFill>
                  <a:srgbClr val="0B4F9D"/>
                </a:solidFill>
              </a:rPr>
              <a:t>Część A - GIS data  </a:t>
            </a:r>
            <a:endParaRPr lang="pl-PL" altLang="pl-PL" sz="2800">
              <a:solidFill>
                <a:srgbClr val="0B4F9D"/>
              </a:solidFill>
            </a:endParaRPr>
          </a:p>
        </p:txBody>
      </p:sp>
      <p:sp>
        <p:nvSpPr>
          <p:cNvPr id="35843" name="Symbol zastępczy zawartości 2">
            <a:extLst>
              <a:ext uri="{FF2B5EF4-FFF2-40B4-BE49-F238E27FC236}">
                <a16:creationId xmlns:a16="http://schemas.microsoft.com/office/drawing/2014/main" id="{1E77D845-CE4E-4159-A2FA-ABACFC139614}"/>
              </a:ext>
            </a:extLst>
          </p:cNvPr>
          <p:cNvSpPr>
            <a:spLocks noGrp="1"/>
          </p:cNvSpPr>
          <p:nvPr>
            <p:ph idx="1"/>
          </p:nvPr>
        </p:nvSpPr>
        <p:spPr>
          <a:xfrm>
            <a:off x="246063" y="1169988"/>
            <a:ext cx="7997825" cy="4943475"/>
          </a:xfrm>
        </p:spPr>
        <p:txBody>
          <a:bodyPr/>
          <a:lstStyle/>
          <a:p>
            <a:pPr marL="0" indent="0">
              <a:buFont typeface="Arial" panose="020B0604020202020204" pitchFamily="34" charset="0"/>
              <a:buNone/>
            </a:pPr>
            <a:r>
              <a:rPr lang="pl-PL" altLang="pl-PL" sz="2400">
                <a:solidFill>
                  <a:srgbClr val="172C85"/>
                </a:solidFill>
              </a:rPr>
              <a:t>Wskazujemy lokalizację projektu w GIS data </a:t>
            </a:r>
          </a:p>
          <a:p>
            <a:pPr marL="0" indent="0">
              <a:buFont typeface="Arial" panose="020B0604020202020204" pitchFamily="34" charset="0"/>
              <a:buNone/>
            </a:pPr>
            <a:r>
              <a:rPr lang="pl-PL" altLang="pl-PL" sz="2400">
                <a:solidFill>
                  <a:srgbClr val="172C85"/>
                </a:solidFill>
              </a:rPr>
              <a:t>(kraje, kraj, odcinek, punkty, typ inwestycji)</a:t>
            </a:r>
          </a:p>
          <a:p>
            <a:pPr marL="0" indent="0">
              <a:buFont typeface="Arial" panose="020B0604020202020204" pitchFamily="34" charset="0"/>
              <a:buNone/>
            </a:pPr>
            <a:endParaRPr lang="pl-PL" altLang="pl-PL" sz="2400"/>
          </a:p>
          <a:p>
            <a:pPr marL="0" indent="0">
              <a:buFont typeface="Arial" panose="020B0604020202020204" pitchFamily="34" charset="0"/>
              <a:buNone/>
            </a:pPr>
            <a:endParaRPr lang="pl-PL" altLang="pl-PL" sz="2400"/>
          </a:p>
          <a:p>
            <a:pPr marL="0" indent="0">
              <a:buFont typeface="Arial" panose="020B0604020202020204" pitchFamily="34" charset="0"/>
              <a:buNone/>
            </a:pPr>
            <a:endParaRPr lang="pl-PL" altLang="pl-PL" sz="2400"/>
          </a:p>
          <a:p>
            <a:pPr marL="0" indent="0">
              <a:buFont typeface="Arial" panose="020B0604020202020204" pitchFamily="34" charset="0"/>
              <a:buNone/>
            </a:pPr>
            <a:endParaRPr lang="pl-PL" altLang="pl-PL" sz="2400"/>
          </a:p>
          <a:p>
            <a:pPr marL="0" indent="0">
              <a:buFont typeface="Arial" panose="020B0604020202020204" pitchFamily="34" charset="0"/>
              <a:buNone/>
            </a:pPr>
            <a:endParaRPr lang="pl-PL" altLang="pl-PL" sz="2400"/>
          </a:p>
          <a:p>
            <a:pPr marL="0" indent="0">
              <a:buFont typeface="Arial" panose="020B0604020202020204" pitchFamily="34" charset="0"/>
              <a:buNone/>
            </a:pPr>
            <a:endParaRPr lang="pl-PL" altLang="pl-PL" sz="2400"/>
          </a:p>
          <a:p>
            <a:pPr marL="0" indent="0">
              <a:buFont typeface="Arial" panose="020B0604020202020204" pitchFamily="34" charset="0"/>
              <a:buNone/>
            </a:pPr>
            <a:endParaRPr lang="pl-PL" altLang="pl-PL" sz="2400"/>
          </a:p>
          <a:p>
            <a:pPr marL="0" indent="0">
              <a:buFont typeface="Arial" panose="020B0604020202020204" pitchFamily="34" charset="0"/>
              <a:buNone/>
            </a:pPr>
            <a:endParaRPr lang="pl-PL" altLang="pl-PL" sz="2000"/>
          </a:p>
          <a:p>
            <a:pPr marL="0" indent="0">
              <a:buFont typeface="Arial" panose="020B0604020202020204" pitchFamily="34" charset="0"/>
              <a:buNone/>
            </a:pPr>
            <a:r>
              <a:rPr lang="pl-PL" altLang="pl-PL" sz="1200">
                <a:hlinkClick r:id="rId3"/>
              </a:rPr>
              <a:t>https://webgate.ec.europa.eu/tentec/grant/gis/esub/manual/CEF2_GIS_Data_Submission_User_Guide_TRAN.pdf</a:t>
            </a:r>
            <a:r>
              <a:rPr lang="pl-PL" altLang="pl-PL" sz="1200"/>
              <a:t> </a:t>
            </a:r>
            <a:endParaRPr lang="pl-PL" altLang="pl-PL" sz="2400" i="1"/>
          </a:p>
        </p:txBody>
      </p:sp>
      <p:pic>
        <p:nvPicPr>
          <p:cNvPr id="35844" name="Obraz 2" descr="wybór regionu">
            <a:extLst>
              <a:ext uri="{FF2B5EF4-FFF2-40B4-BE49-F238E27FC236}">
                <a16:creationId xmlns:a16="http://schemas.microsoft.com/office/drawing/2014/main" id="{2C0C83D0-2EA0-4637-BF80-FE855B8C2B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6563" y="2265363"/>
            <a:ext cx="3170237"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Obraz 4" descr="legenda mapy">
            <a:extLst>
              <a:ext uri="{FF2B5EF4-FFF2-40B4-BE49-F238E27FC236}">
                <a16:creationId xmlns:a16="http://schemas.microsoft.com/office/drawing/2014/main" id="{0ED48A6B-C76B-4B3B-BF5C-3DEA4A8632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9838" y="2251075"/>
            <a:ext cx="1301750" cy="327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Obraz 11" descr="mapa - projekt ogólnopolski">
            <a:extLst>
              <a:ext uri="{FF2B5EF4-FFF2-40B4-BE49-F238E27FC236}">
                <a16:creationId xmlns:a16="http://schemas.microsoft.com/office/drawing/2014/main" id="{953E8B3F-9C99-4300-B301-FA1EF6445C9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5738" y="2376488"/>
            <a:ext cx="3340100"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5847" name="Grupa 12">
            <a:extLst>
              <a:ext uri="{FF2B5EF4-FFF2-40B4-BE49-F238E27FC236}">
                <a16:creationId xmlns:a16="http://schemas.microsoft.com/office/drawing/2014/main" id="{3D99B564-91B4-4FA4-A934-C522CA1CF983}"/>
              </a:ext>
            </a:extLst>
          </p:cNvPr>
          <p:cNvGrpSpPr>
            <a:grpSpLocks/>
          </p:cNvGrpSpPr>
          <p:nvPr/>
        </p:nvGrpSpPr>
        <p:grpSpPr bwMode="auto">
          <a:xfrm>
            <a:off x="246063" y="4767263"/>
            <a:ext cx="2501900" cy="612775"/>
            <a:chOff x="0" y="5819"/>
            <a:chExt cx="6063900" cy="596700"/>
          </a:xfrm>
        </p:grpSpPr>
        <p:sp>
          <p:nvSpPr>
            <p:cNvPr id="14" name="Prostokąt: zaokrąglone rogi 13">
              <a:extLst>
                <a:ext uri="{FF2B5EF4-FFF2-40B4-BE49-F238E27FC236}">
                  <a16:creationId xmlns:a16="http://schemas.microsoft.com/office/drawing/2014/main" id="{5AEBAF14-EB09-429F-BD7F-9E4378300690}"/>
                </a:ext>
              </a:extLst>
            </p:cNvPr>
            <p:cNvSpPr/>
            <p:nvPr/>
          </p:nvSpPr>
          <p:spPr>
            <a:xfrm>
              <a:off x="0" y="5819"/>
              <a:ext cx="6063900" cy="5967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Prostokąt: zaokrąglone rogi 4">
              <a:extLst>
                <a:ext uri="{FF2B5EF4-FFF2-40B4-BE49-F238E27FC236}">
                  <a16:creationId xmlns:a16="http://schemas.microsoft.com/office/drawing/2014/main" id="{0AF62E8B-DDEA-4356-B2CF-64887290652B}"/>
                </a:ext>
              </a:extLst>
            </p:cNvPr>
            <p:cNvSpPr txBox="1"/>
            <p:nvPr/>
          </p:nvSpPr>
          <p:spPr>
            <a:xfrm>
              <a:off x="30781" y="35190"/>
              <a:ext cx="6002338" cy="537958"/>
            </a:xfrm>
            <a:prstGeom prst="rect">
              <a:avLst/>
            </a:prstGeom>
          </p:spPr>
          <p:style>
            <a:lnRef idx="0">
              <a:scrgbClr r="0" g="0" b="0"/>
            </a:lnRef>
            <a:fillRef idx="0">
              <a:scrgbClr r="0" g="0" b="0"/>
            </a:fillRef>
            <a:effectRef idx="0">
              <a:scrgbClr r="0" g="0" b="0"/>
            </a:effectRef>
            <a:fontRef idx="minor">
              <a:schemeClr val="lt1"/>
            </a:fontRef>
          </p:style>
          <p:txBody>
            <a:bodyPr lIns="57150" tIns="57150" rIns="57150" bIns="57150" spcCol="1270" anchor="ctr"/>
            <a:lstStyle/>
            <a:p>
              <a:pPr defTabSz="666750">
                <a:lnSpc>
                  <a:spcPct val="90000"/>
                </a:lnSpc>
                <a:spcAft>
                  <a:spcPct val="35000"/>
                </a:spcAft>
                <a:defRPr/>
              </a:pPr>
              <a:r>
                <a:rPr lang="pl-PL" sz="1500" dirty="0">
                  <a:solidFill>
                    <a:prstClr val="white"/>
                  </a:solidFill>
                </a:rPr>
                <a:t>Mapa – projekt ogólnopolski - works</a:t>
              </a:r>
              <a:endParaRPr lang="en-GB" sz="1500" dirty="0">
                <a:solidFill>
                  <a:prstClr val="white"/>
                </a:solidFill>
              </a:endParaRPr>
            </a:p>
          </p:txBody>
        </p:sp>
      </p:grpSp>
      <p:pic>
        <p:nvPicPr>
          <p:cNvPr id="35848" name="Obraz 6" descr="typ inwestycji">
            <a:extLst>
              <a:ext uri="{FF2B5EF4-FFF2-40B4-BE49-F238E27FC236}">
                <a16:creationId xmlns:a16="http://schemas.microsoft.com/office/drawing/2014/main" id="{CABEF6F9-898F-4A9E-A7AB-AC1EBDD4212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37188" y="3625850"/>
            <a:ext cx="3327400" cy="179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9" name="Picture 6">
            <a:extLst>
              <a:ext uri="{FF2B5EF4-FFF2-40B4-BE49-F238E27FC236}">
                <a16:creationId xmlns:a16="http://schemas.microsoft.com/office/drawing/2014/main" id="{B7455F09-0C25-4A14-99A6-938F216CD5C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67125" y="6200775"/>
            <a:ext cx="1809750" cy="61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50" name="Picture 7">
            <a:extLst>
              <a:ext uri="{FF2B5EF4-FFF2-40B4-BE49-F238E27FC236}">
                <a16:creationId xmlns:a16="http://schemas.microsoft.com/office/drawing/2014/main" id="{3F71EAF9-9AFB-4CEC-81C3-6E3F7B6F8F1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56400" y="6254750"/>
            <a:ext cx="2184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51" name="Obraz 3">
            <a:extLst>
              <a:ext uri="{FF2B5EF4-FFF2-40B4-BE49-F238E27FC236}">
                <a16:creationId xmlns:a16="http://schemas.microsoft.com/office/drawing/2014/main" id="{80CC13F0-2F0D-4BDA-84AF-5CE603B00E5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3850" y="6200775"/>
            <a:ext cx="19431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6866" name="Tytuł 1">
            <a:extLst>
              <a:ext uri="{FF2B5EF4-FFF2-40B4-BE49-F238E27FC236}">
                <a16:creationId xmlns:a16="http://schemas.microsoft.com/office/drawing/2014/main" id="{BB606AC2-5FBB-41A8-8C8D-94CA54C8DC6B}"/>
              </a:ext>
            </a:extLst>
          </p:cNvPr>
          <p:cNvSpPr>
            <a:spLocks noGrp="1"/>
          </p:cNvSpPr>
          <p:nvPr>
            <p:ph type="title"/>
          </p:nvPr>
        </p:nvSpPr>
        <p:spPr>
          <a:xfrm>
            <a:off x="96838" y="106363"/>
            <a:ext cx="4906962" cy="1143000"/>
          </a:xfrm>
        </p:spPr>
        <p:txBody>
          <a:bodyPr/>
          <a:lstStyle/>
          <a:p>
            <a:pPr algn="l"/>
            <a:r>
              <a:rPr lang="pl-PL" altLang="pl-PL" sz="2800" b="1">
                <a:solidFill>
                  <a:srgbClr val="0B4F9D"/>
                </a:solidFill>
              </a:rPr>
              <a:t>Część A - GIS data</a:t>
            </a:r>
            <a:endParaRPr lang="pl-PL" altLang="pl-PL" sz="2800">
              <a:solidFill>
                <a:srgbClr val="0B4F9D"/>
              </a:solidFill>
            </a:endParaRPr>
          </a:p>
        </p:txBody>
      </p:sp>
      <p:sp>
        <p:nvSpPr>
          <p:cNvPr id="8198" name="Symbol zastępczy zawartości 2">
            <a:extLst>
              <a:ext uri="{FF2B5EF4-FFF2-40B4-BE49-F238E27FC236}">
                <a16:creationId xmlns:a16="http://schemas.microsoft.com/office/drawing/2014/main" id="{5470308D-E039-47B1-A779-CFA212A64380}"/>
              </a:ext>
            </a:extLst>
          </p:cNvPr>
          <p:cNvSpPr>
            <a:spLocks noGrp="1"/>
          </p:cNvSpPr>
          <p:nvPr>
            <p:ph idx="1"/>
          </p:nvPr>
        </p:nvSpPr>
        <p:spPr>
          <a:xfrm>
            <a:off x="246063" y="1328738"/>
            <a:ext cx="8229600" cy="4525962"/>
          </a:xfrm>
        </p:spPr>
        <p:txBody>
          <a:bodyPr/>
          <a:lstStyle/>
          <a:p>
            <a:pPr marL="0" indent="0">
              <a:buFont typeface="Arial" panose="020B0604020202020204" pitchFamily="34" charset="0"/>
              <a:buNone/>
              <a:defRPr/>
            </a:pPr>
            <a:r>
              <a:rPr lang="pl-PL" altLang="pl-PL" sz="2400" dirty="0">
                <a:solidFill>
                  <a:srgbClr val="172C85"/>
                </a:solidFill>
              </a:rPr>
              <a:t>Wskazujemy lokalizację projektu w GIS data </a:t>
            </a:r>
          </a:p>
          <a:p>
            <a:pPr marL="0" indent="0">
              <a:buFont typeface="Arial" panose="020B0604020202020204" pitchFamily="34" charset="0"/>
              <a:buNone/>
              <a:defRPr/>
            </a:pPr>
            <a:r>
              <a:rPr lang="pl-PL" altLang="pl-PL" sz="2400" dirty="0">
                <a:solidFill>
                  <a:srgbClr val="172C85"/>
                </a:solidFill>
              </a:rPr>
              <a:t>(kraje, kraj, odcinek, punkty, typ inwestycji)</a:t>
            </a:r>
          </a:p>
          <a:p>
            <a:pPr marL="0" indent="0">
              <a:buFont typeface="Arial" panose="020B0604020202020204" pitchFamily="34" charset="0"/>
              <a:buNone/>
              <a:defRPr/>
            </a:pPr>
            <a:endParaRPr lang="pl-PL" altLang="pl-PL" sz="2400" i="1" dirty="0"/>
          </a:p>
          <a:p>
            <a:pPr marL="0" indent="0">
              <a:buFont typeface="Arial" panose="020B0604020202020204" pitchFamily="34" charset="0"/>
              <a:buNone/>
              <a:defRPr/>
            </a:pPr>
            <a:endParaRPr lang="pl-PL" altLang="pl-PL" sz="2400" dirty="0"/>
          </a:p>
          <a:p>
            <a:pPr>
              <a:defRPr/>
            </a:pPr>
            <a:endParaRPr lang="pl-PL" altLang="pl-PL" sz="2400" dirty="0"/>
          </a:p>
        </p:txBody>
      </p:sp>
      <p:pic>
        <p:nvPicPr>
          <p:cNvPr id="36868" name="Obraz 3" descr="lokalizacja projektu">
            <a:extLst>
              <a:ext uri="{FF2B5EF4-FFF2-40B4-BE49-F238E27FC236}">
                <a16:creationId xmlns:a16="http://schemas.microsoft.com/office/drawing/2014/main" id="{2F8AE201-A457-4D86-8C67-2348A117E1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2205038"/>
            <a:ext cx="3671888" cy="187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Obraz 11" descr="mapa z lokalizacją projektu">
            <a:extLst>
              <a:ext uri="{FF2B5EF4-FFF2-40B4-BE49-F238E27FC236}">
                <a16:creationId xmlns:a16="http://schemas.microsoft.com/office/drawing/2014/main" id="{F2A67C49-5450-4A96-BC6F-D37D9DBB56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6000" y="2284413"/>
            <a:ext cx="3905250" cy="223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Obraz 2" descr="wybór regionu">
            <a:extLst>
              <a:ext uri="{FF2B5EF4-FFF2-40B4-BE49-F238E27FC236}">
                <a16:creationId xmlns:a16="http://schemas.microsoft.com/office/drawing/2014/main" id="{ABFAC136-AD53-4617-88F1-4ECE33522F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6000" y="4552950"/>
            <a:ext cx="3170238"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Prostokąt: zaokrąglone rogi 4">
            <a:extLst>
              <a:ext uri="{FF2B5EF4-FFF2-40B4-BE49-F238E27FC236}">
                <a16:creationId xmlns:a16="http://schemas.microsoft.com/office/drawing/2014/main" id="{70F84BB0-9F03-49D1-AD00-C9CD87B3CFAB}"/>
              </a:ext>
            </a:extLst>
          </p:cNvPr>
          <p:cNvSpPr txBox="1"/>
          <p:nvPr/>
        </p:nvSpPr>
        <p:spPr>
          <a:xfrm>
            <a:off x="539750" y="4318000"/>
            <a:ext cx="3384550" cy="1414463"/>
          </a:xfrm>
          <a:prstGeom prst="rect">
            <a:avLst/>
          </a:prstGeom>
          <a:solidFill>
            <a:schemeClr val="accent2"/>
          </a:solidFill>
        </p:spPr>
        <p:style>
          <a:lnRef idx="0">
            <a:scrgbClr r="0" g="0" b="0"/>
          </a:lnRef>
          <a:fillRef idx="0">
            <a:scrgbClr r="0" g="0" b="0"/>
          </a:fillRef>
          <a:effectRef idx="0">
            <a:scrgbClr r="0" g="0" b="0"/>
          </a:effectRef>
          <a:fontRef idx="minor">
            <a:schemeClr val="lt1"/>
          </a:fontRef>
        </p:style>
        <p:txBody>
          <a:bodyPr lIns="57150" tIns="57150" rIns="57150" bIns="57150" spcCol="1270" anchor="ctr"/>
          <a:lstStyle/>
          <a:p>
            <a:pPr defTabSz="666750">
              <a:lnSpc>
                <a:spcPct val="90000"/>
              </a:lnSpc>
              <a:spcAft>
                <a:spcPct val="35000"/>
              </a:spcAft>
              <a:defRPr/>
            </a:pPr>
            <a:r>
              <a:rPr lang="pl-PL" sz="1500" dirty="0">
                <a:solidFill>
                  <a:prstClr val="white"/>
                </a:solidFill>
              </a:rPr>
              <a:t>projekt realizowany w konkretnej lokalizacji, </a:t>
            </a:r>
          </a:p>
          <a:p>
            <a:pPr defTabSz="666750">
              <a:lnSpc>
                <a:spcPct val="90000"/>
              </a:lnSpc>
              <a:spcAft>
                <a:spcPct val="35000"/>
              </a:spcAft>
              <a:defRPr/>
            </a:pPr>
            <a:r>
              <a:rPr lang="pl-PL" sz="1500" dirty="0">
                <a:solidFill>
                  <a:prstClr val="white"/>
                </a:solidFill>
              </a:rPr>
              <a:t>można wskazać wiele lokalizacji lub odcinki objęte projektem</a:t>
            </a:r>
            <a:endParaRPr lang="en-GB" sz="1500" dirty="0">
              <a:solidFill>
                <a:prstClr val="white"/>
              </a:solidFill>
            </a:endParaRPr>
          </a:p>
        </p:txBody>
      </p:sp>
      <p:pic>
        <p:nvPicPr>
          <p:cNvPr id="36872" name="Picture 6">
            <a:extLst>
              <a:ext uri="{FF2B5EF4-FFF2-40B4-BE49-F238E27FC236}">
                <a16:creationId xmlns:a16="http://schemas.microsoft.com/office/drawing/2014/main" id="{EEBE108B-4583-4C53-A4FC-E80FB1B1ACD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67125" y="6200775"/>
            <a:ext cx="1809750" cy="61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73" name="Picture 7">
            <a:extLst>
              <a:ext uri="{FF2B5EF4-FFF2-40B4-BE49-F238E27FC236}">
                <a16:creationId xmlns:a16="http://schemas.microsoft.com/office/drawing/2014/main" id="{575D7C99-E88C-4943-A667-AC2930B3F50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56400" y="6254750"/>
            <a:ext cx="2184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74" name="Obraz 3">
            <a:extLst>
              <a:ext uri="{FF2B5EF4-FFF2-40B4-BE49-F238E27FC236}">
                <a16:creationId xmlns:a16="http://schemas.microsoft.com/office/drawing/2014/main" id="{4D38586C-62C4-4DDF-B328-DB328FABCB5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3850" y="6200775"/>
            <a:ext cx="19431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194" name="Tytuł 1">
            <a:extLst>
              <a:ext uri="{FF2B5EF4-FFF2-40B4-BE49-F238E27FC236}">
                <a16:creationId xmlns:a16="http://schemas.microsoft.com/office/drawing/2014/main" id="{A248285B-FA5C-42D7-A427-3BDA06781F6A}"/>
              </a:ext>
            </a:extLst>
          </p:cNvPr>
          <p:cNvSpPr>
            <a:spLocks noGrp="1"/>
          </p:cNvSpPr>
          <p:nvPr>
            <p:ph type="title"/>
          </p:nvPr>
        </p:nvSpPr>
        <p:spPr>
          <a:xfrm>
            <a:off x="107950" y="92075"/>
            <a:ext cx="5688013" cy="609600"/>
          </a:xfrm>
        </p:spPr>
        <p:txBody>
          <a:bodyPr/>
          <a:lstStyle/>
          <a:p>
            <a:pPr algn="l"/>
            <a:r>
              <a:rPr lang="pl-PL" altLang="pl-PL" sz="2800" b="1">
                <a:solidFill>
                  <a:srgbClr val="0B4F9D"/>
                </a:solidFill>
              </a:rPr>
              <a:t>CEF 2 – sektor transportu</a:t>
            </a:r>
            <a:endParaRPr lang="pl-PL" altLang="pl-PL" sz="2400" b="1">
              <a:solidFill>
                <a:srgbClr val="0B4F9D"/>
              </a:solidFill>
            </a:endParaRPr>
          </a:p>
        </p:txBody>
      </p:sp>
      <p:grpSp>
        <p:nvGrpSpPr>
          <p:cNvPr id="8195" name="Grupa 14">
            <a:extLst>
              <a:ext uri="{FF2B5EF4-FFF2-40B4-BE49-F238E27FC236}">
                <a16:creationId xmlns:a16="http://schemas.microsoft.com/office/drawing/2014/main" id="{A285B21D-9E04-434E-BFF4-489D07EC9A05}"/>
              </a:ext>
            </a:extLst>
          </p:cNvPr>
          <p:cNvGrpSpPr>
            <a:grpSpLocks/>
          </p:cNvGrpSpPr>
          <p:nvPr/>
        </p:nvGrpSpPr>
        <p:grpSpPr bwMode="auto">
          <a:xfrm>
            <a:off x="466725" y="889000"/>
            <a:ext cx="8210550" cy="5457825"/>
            <a:chOff x="145" y="1001378"/>
            <a:chExt cx="14400238" cy="4046708"/>
          </a:xfrm>
        </p:grpSpPr>
        <p:sp>
          <p:nvSpPr>
            <p:cNvPr id="16" name="Prostokąt 15">
              <a:extLst>
                <a:ext uri="{FF2B5EF4-FFF2-40B4-BE49-F238E27FC236}">
                  <a16:creationId xmlns:a16="http://schemas.microsoft.com/office/drawing/2014/main" id="{DE9D15CB-F116-47A6-8D5C-3408AF20761F}"/>
                </a:ext>
              </a:extLst>
            </p:cNvPr>
            <p:cNvSpPr/>
            <p:nvPr/>
          </p:nvSpPr>
          <p:spPr>
            <a:xfrm>
              <a:off x="145" y="1001378"/>
              <a:ext cx="8230298" cy="352292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7" name="pole tekstowe 16">
              <a:extLst>
                <a:ext uri="{FF2B5EF4-FFF2-40B4-BE49-F238E27FC236}">
                  <a16:creationId xmlns:a16="http://schemas.microsoft.com/office/drawing/2014/main" id="{4A99F212-EA5E-4760-8D81-6E93256449B9}"/>
                </a:ext>
              </a:extLst>
            </p:cNvPr>
            <p:cNvSpPr txBox="1"/>
            <p:nvPr/>
          </p:nvSpPr>
          <p:spPr>
            <a:xfrm flipH="1">
              <a:off x="7453633" y="1870043"/>
              <a:ext cx="6946750" cy="317804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61290" tIns="44450" rIns="248920" bIns="44450" spcCol="1270"/>
            <a:lstStyle/>
            <a:p>
              <a:pPr marL="0" lvl="1" defTabSz="1200150">
                <a:lnSpc>
                  <a:spcPct val="90000"/>
                </a:lnSpc>
                <a:spcAft>
                  <a:spcPct val="20000"/>
                </a:spcAft>
                <a:defRPr/>
              </a:pPr>
              <a:r>
                <a:rPr lang="pl-PL" dirty="0">
                  <a:solidFill>
                    <a:srgbClr val="172C85"/>
                  </a:solidFill>
                </a:rPr>
                <a:t> </a:t>
              </a:r>
              <a:endParaRPr lang="en-GB" dirty="0">
                <a:solidFill>
                  <a:srgbClr val="172C85"/>
                </a:solidFill>
              </a:endParaRPr>
            </a:p>
            <a:p>
              <a:pPr marL="285750" lvl="1" indent="-285750" defTabSz="1200150">
                <a:lnSpc>
                  <a:spcPct val="90000"/>
                </a:lnSpc>
                <a:spcBef>
                  <a:spcPts val="400"/>
                </a:spcBef>
                <a:spcAft>
                  <a:spcPct val="20000"/>
                </a:spcAft>
                <a:buFont typeface="Wingdings" panose="05000000000000000000" pitchFamily="2" charset="2"/>
                <a:buChar char="q"/>
                <a:defRPr/>
              </a:pPr>
              <a:r>
                <a:rPr lang="pl-PL" dirty="0">
                  <a:solidFill>
                    <a:srgbClr val="172C85"/>
                  </a:solidFill>
                </a:rPr>
                <a:t>Koperta ogólna – dla podmiotów ze wszystkich państw UE</a:t>
              </a:r>
            </a:p>
            <a:p>
              <a:pPr marL="285750" lvl="1" indent="-285750" defTabSz="1200150">
                <a:lnSpc>
                  <a:spcPct val="90000"/>
                </a:lnSpc>
                <a:spcBef>
                  <a:spcPts val="400"/>
                </a:spcBef>
                <a:spcAft>
                  <a:spcPct val="20000"/>
                </a:spcAft>
                <a:buFont typeface="Wingdings" panose="05000000000000000000" pitchFamily="2" charset="2"/>
                <a:buChar char="q"/>
                <a:defRPr/>
              </a:pPr>
              <a:r>
                <a:rPr lang="pl-PL" dirty="0">
                  <a:solidFill>
                    <a:srgbClr val="172C85"/>
                  </a:solidFill>
                </a:rPr>
                <a:t>Koperta kohezyjna – dla podmiotów z państw korzystających z Funduszu Spójności (w tym PL)</a:t>
              </a:r>
            </a:p>
            <a:p>
              <a:pPr marL="285750" lvl="1" indent="-285750" defTabSz="1200150">
                <a:lnSpc>
                  <a:spcPct val="90000"/>
                </a:lnSpc>
                <a:spcBef>
                  <a:spcPts val="400"/>
                </a:spcBef>
                <a:spcAft>
                  <a:spcPct val="20000"/>
                </a:spcAft>
                <a:buFont typeface="Wingdings" panose="05000000000000000000" pitchFamily="2" charset="2"/>
                <a:buChar char="q"/>
                <a:defRPr/>
              </a:pPr>
              <a:r>
                <a:rPr lang="pl-PL" dirty="0">
                  <a:solidFill>
                    <a:srgbClr val="172C85"/>
                  </a:solidFill>
                </a:rPr>
                <a:t>Koperta Mobilności Wojskowej – dla projektów transportowych podwójnego zastosowania (cywilno-wojskowego) ze wszystkich państw UE</a:t>
              </a:r>
            </a:p>
          </p:txBody>
        </p:sp>
      </p:grpSp>
      <p:pic>
        <p:nvPicPr>
          <p:cNvPr id="8196" name="Obraz 1" descr="wykres obrazujący budżet CEF Transport 2021-2027:&#10;koperta ogólna - 12,83 mld EUR&#10;koperta kohezyjna - 11,286 mld EUR&#10;Mobilność Wojskowa - 1,691 mld EUR">
            <a:extLst>
              <a:ext uri="{FF2B5EF4-FFF2-40B4-BE49-F238E27FC236}">
                <a16:creationId xmlns:a16="http://schemas.microsoft.com/office/drawing/2014/main" id="{F9EA2565-019E-45E6-862F-D774E77F56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3938" y="952500"/>
            <a:ext cx="6819901" cy="438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6">
            <a:extLst>
              <a:ext uri="{FF2B5EF4-FFF2-40B4-BE49-F238E27FC236}">
                <a16:creationId xmlns:a16="http://schemas.microsoft.com/office/drawing/2014/main" id="{D7C9D551-6B2E-4226-B5B4-3FC712DC25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7125" y="6200775"/>
            <a:ext cx="1809750" cy="61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8" name="Picture 7">
            <a:extLst>
              <a:ext uri="{FF2B5EF4-FFF2-40B4-BE49-F238E27FC236}">
                <a16:creationId xmlns:a16="http://schemas.microsoft.com/office/drawing/2014/main" id="{C3FE0418-79F8-4DA8-BCF8-3BEAA7C410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56400" y="6254750"/>
            <a:ext cx="2184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9" name="Obraz 3">
            <a:extLst>
              <a:ext uri="{FF2B5EF4-FFF2-40B4-BE49-F238E27FC236}">
                <a16:creationId xmlns:a16="http://schemas.microsoft.com/office/drawing/2014/main" id="{F32407E6-E4EE-437C-9C6F-5D787AF8D24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850" y="6200775"/>
            <a:ext cx="19431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7890" name="Tytuł 1">
            <a:extLst>
              <a:ext uri="{FF2B5EF4-FFF2-40B4-BE49-F238E27FC236}">
                <a16:creationId xmlns:a16="http://schemas.microsoft.com/office/drawing/2014/main" id="{44075E63-3BBD-4F5F-8675-BCD9504AC25E}"/>
              </a:ext>
            </a:extLst>
          </p:cNvPr>
          <p:cNvSpPr>
            <a:spLocks noGrp="1"/>
          </p:cNvSpPr>
          <p:nvPr>
            <p:ph type="title"/>
          </p:nvPr>
        </p:nvSpPr>
        <p:spPr>
          <a:xfrm>
            <a:off x="114300" y="33338"/>
            <a:ext cx="4968875" cy="849312"/>
          </a:xfrm>
        </p:spPr>
        <p:txBody>
          <a:bodyPr/>
          <a:lstStyle/>
          <a:p>
            <a:pPr algn="l"/>
            <a:r>
              <a:rPr lang="pl-PL" altLang="pl-PL" sz="2800" b="1">
                <a:solidFill>
                  <a:srgbClr val="0B4F9D"/>
                </a:solidFill>
              </a:rPr>
              <a:t>Część B - wskazówki</a:t>
            </a:r>
            <a:endParaRPr lang="pl-PL" altLang="pl-PL" sz="2800">
              <a:solidFill>
                <a:srgbClr val="0B4F9D"/>
              </a:solidFill>
            </a:endParaRPr>
          </a:p>
        </p:txBody>
      </p:sp>
      <p:sp>
        <p:nvSpPr>
          <p:cNvPr id="8" name="Prostokąt: zaokrąglone rogi 7">
            <a:extLst>
              <a:ext uri="{FF2B5EF4-FFF2-40B4-BE49-F238E27FC236}">
                <a16:creationId xmlns:a16="http://schemas.microsoft.com/office/drawing/2014/main" id="{C9651A38-122E-46CF-A356-8323F8E8445D}"/>
              </a:ext>
            </a:extLst>
          </p:cNvPr>
          <p:cNvSpPr/>
          <p:nvPr/>
        </p:nvSpPr>
        <p:spPr>
          <a:xfrm>
            <a:off x="114300" y="692150"/>
            <a:ext cx="6905625" cy="5299075"/>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marL="285750" indent="-285750" algn="just">
              <a:buFont typeface="Wingdings" panose="05000000000000000000" pitchFamily="2" charset="2"/>
              <a:buChar char="Ø"/>
              <a:defRPr/>
            </a:pPr>
            <a:r>
              <a:rPr lang="pl-PL" sz="1600" b="1" dirty="0">
                <a:solidFill>
                  <a:srgbClr val="172C85"/>
                </a:solidFill>
              </a:rPr>
              <a:t>„Projekt sierotka” </a:t>
            </a:r>
            <a:r>
              <a:rPr lang="pl-PL" sz="1600" dirty="0">
                <a:solidFill>
                  <a:srgbClr val="172C85"/>
                </a:solidFill>
              </a:rPr>
              <a:t>– uniknięcie uznania projektu za wyspową inwestycję poprzez właściwy opis Projektu Globalnego (Global Project) wskazujący na szerszy kontekst realizowanego przedsięwzięcia wraz z odwoływaniem się do niego w odpowiednich częściach wniosku</a:t>
            </a:r>
            <a:endParaRPr lang="pl-PL" sz="1600" b="1" dirty="0">
              <a:solidFill>
                <a:srgbClr val="172C85"/>
              </a:solidFill>
            </a:endParaRPr>
          </a:p>
          <a:p>
            <a:pPr algn="just">
              <a:defRPr/>
            </a:pPr>
            <a:endParaRPr lang="pl-PL" sz="1600" b="1" dirty="0">
              <a:solidFill>
                <a:srgbClr val="172C85"/>
              </a:solidFill>
            </a:endParaRPr>
          </a:p>
          <a:p>
            <a:pPr marL="285750" indent="-285750" algn="just">
              <a:buFont typeface="Wingdings" panose="05000000000000000000" pitchFamily="2" charset="2"/>
              <a:buChar char="Ø"/>
              <a:defRPr/>
            </a:pPr>
            <a:r>
              <a:rPr lang="pl-PL" sz="1600" b="1" dirty="0">
                <a:solidFill>
                  <a:srgbClr val="172C85"/>
                </a:solidFill>
              </a:rPr>
              <a:t>Chaos informacyjny </a:t>
            </a:r>
            <a:r>
              <a:rPr lang="pl-PL" sz="1600" dirty="0">
                <a:solidFill>
                  <a:srgbClr val="172C85"/>
                </a:solidFill>
              </a:rPr>
              <a:t>– przyjęcie struktury przedstawienia informacji z uwzględnieniem podziału na zadania (Work Packages)</a:t>
            </a:r>
          </a:p>
          <a:p>
            <a:pPr algn="just">
              <a:defRPr/>
            </a:pPr>
            <a:endParaRPr lang="pl-PL" sz="1600" dirty="0">
              <a:solidFill>
                <a:srgbClr val="172C85"/>
              </a:solidFill>
            </a:endParaRPr>
          </a:p>
          <a:p>
            <a:pPr marL="285750" indent="-285750" algn="just">
              <a:buFont typeface="Wingdings" panose="05000000000000000000" pitchFamily="2" charset="2"/>
              <a:buChar char="Ø"/>
              <a:defRPr/>
            </a:pPr>
            <a:r>
              <a:rPr lang="pl-PL" sz="1600" b="1" dirty="0">
                <a:solidFill>
                  <a:srgbClr val="172C85"/>
                </a:solidFill>
              </a:rPr>
              <a:t>Częste powtórzenia </a:t>
            </a:r>
            <a:r>
              <a:rPr lang="pl-PL" sz="1600" dirty="0">
                <a:solidFill>
                  <a:srgbClr val="172C85"/>
                </a:solidFill>
              </a:rPr>
              <a:t>– zapoznanie się ze wzorem wniosku przed rozpoczęciem jego wypełniania oraz stosowanie odwołania do innych części aplikacji w przypadku powtórzenia treści</a:t>
            </a:r>
          </a:p>
          <a:p>
            <a:pPr algn="just">
              <a:defRPr/>
            </a:pPr>
            <a:endParaRPr lang="pl-PL" sz="1600" dirty="0">
              <a:solidFill>
                <a:srgbClr val="172C85"/>
              </a:solidFill>
            </a:endParaRPr>
          </a:p>
          <a:p>
            <a:pPr marL="285750" indent="-285750" algn="just">
              <a:buFont typeface="Wingdings" panose="05000000000000000000" pitchFamily="2" charset="2"/>
              <a:buChar char="Ø"/>
              <a:defRPr/>
            </a:pPr>
            <a:r>
              <a:rPr lang="pl-PL" sz="1600" b="1" dirty="0">
                <a:solidFill>
                  <a:srgbClr val="172C85"/>
                </a:solidFill>
              </a:rPr>
              <a:t>Ograniczona pojemność systemu </a:t>
            </a:r>
            <a:r>
              <a:rPr lang="pl-PL" sz="1600" dirty="0">
                <a:solidFill>
                  <a:srgbClr val="172C85"/>
                </a:solidFill>
              </a:rPr>
              <a:t>– zespolenie załączników w jeden plik lub dołączenie do treści wniosku linku do miejsca udostępnienia dokumentów (np. przetargi publiczne)</a:t>
            </a:r>
          </a:p>
          <a:p>
            <a:pPr marL="285750" indent="-285750" algn="just">
              <a:buFont typeface="Wingdings" panose="05000000000000000000" pitchFamily="2" charset="2"/>
              <a:buChar char="Ø"/>
              <a:defRPr/>
            </a:pPr>
            <a:endParaRPr lang="pl-PL" sz="1600" dirty="0">
              <a:solidFill>
                <a:srgbClr val="172C85"/>
              </a:solidFill>
            </a:endParaRPr>
          </a:p>
          <a:p>
            <a:pPr marL="285750" indent="-285750" algn="just">
              <a:buFont typeface="Wingdings" panose="05000000000000000000" pitchFamily="2" charset="2"/>
              <a:buChar char="Ø"/>
              <a:defRPr/>
            </a:pPr>
            <a:r>
              <a:rPr lang="pl-PL" sz="1600" b="1" dirty="0">
                <a:solidFill>
                  <a:srgbClr val="172C85"/>
                </a:solidFill>
              </a:rPr>
              <a:t>Niekompletność wniosku </a:t>
            </a:r>
            <a:r>
              <a:rPr lang="pl-PL" sz="1600" dirty="0">
                <a:solidFill>
                  <a:srgbClr val="172C85"/>
                </a:solidFill>
              </a:rPr>
              <a:t>– dokumenty potwierdzające zawarte informacje jako załączniki</a:t>
            </a:r>
          </a:p>
          <a:p>
            <a:pPr marL="285750" indent="-285750" algn="just">
              <a:buFont typeface="Wingdings" panose="05000000000000000000" pitchFamily="2" charset="2"/>
              <a:buChar char="Ø"/>
              <a:defRPr/>
            </a:pPr>
            <a:endParaRPr lang="pl-PL" sz="1600" dirty="0">
              <a:solidFill>
                <a:srgbClr val="172C85"/>
              </a:solidFill>
            </a:endParaRPr>
          </a:p>
          <a:p>
            <a:pPr marL="285750" indent="-285750" algn="just">
              <a:buFont typeface="Wingdings" panose="05000000000000000000" pitchFamily="2" charset="2"/>
              <a:buChar char="Ø"/>
              <a:defRPr/>
            </a:pPr>
            <a:r>
              <a:rPr lang="pl-PL" sz="1600" b="1" dirty="0">
                <a:solidFill>
                  <a:srgbClr val="172C85"/>
                </a:solidFill>
              </a:rPr>
              <a:t>Zbyt ogólny opis działań informacyjno-promocyjnych</a:t>
            </a:r>
          </a:p>
        </p:txBody>
      </p:sp>
      <p:pic>
        <p:nvPicPr>
          <p:cNvPr id="37892" name="Picture 6">
            <a:extLst>
              <a:ext uri="{FF2B5EF4-FFF2-40B4-BE49-F238E27FC236}">
                <a16:creationId xmlns:a16="http://schemas.microsoft.com/office/drawing/2014/main" id="{FF338460-306B-4565-85D4-0765A1B918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7125" y="6200775"/>
            <a:ext cx="1809750" cy="61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893" name="Picture 7">
            <a:extLst>
              <a:ext uri="{FF2B5EF4-FFF2-40B4-BE49-F238E27FC236}">
                <a16:creationId xmlns:a16="http://schemas.microsoft.com/office/drawing/2014/main" id="{25FB85CA-2FBC-4C5F-AE85-8511C7DC03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6400" y="6254750"/>
            <a:ext cx="2184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894" name="Obraz 3">
            <a:extLst>
              <a:ext uri="{FF2B5EF4-FFF2-40B4-BE49-F238E27FC236}">
                <a16:creationId xmlns:a16="http://schemas.microsoft.com/office/drawing/2014/main" id="{9B56C5BA-0C61-4D7B-A030-AD2E5D3619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6200775"/>
            <a:ext cx="19431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8914" name="Tytuł 1">
            <a:extLst>
              <a:ext uri="{FF2B5EF4-FFF2-40B4-BE49-F238E27FC236}">
                <a16:creationId xmlns:a16="http://schemas.microsoft.com/office/drawing/2014/main" id="{7FCF025F-F232-4CFE-9EBE-79A152FFD61C}"/>
              </a:ext>
            </a:extLst>
          </p:cNvPr>
          <p:cNvSpPr>
            <a:spLocks noGrp="1"/>
          </p:cNvSpPr>
          <p:nvPr>
            <p:ph type="title"/>
          </p:nvPr>
        </p:nvSpPr>
        <p:spPr>
          <a:xfrm>
            <a:off x="71438" y="34925"/>
            <a:ext cx="5410200" cy="976313"/>
          </a:xfrm>
        </p:spPr>
        <p:txBody>
          <a:bodyPr/>
          <a:lstStyle/>
          <a:p>
            <a:pPr algn="l"/>
            <a:r>
              <a:rPr lang="pl-PL" altLang="pl-PL" sz="2800" b="1">
                <a:solidFill>
                  <a:srgbClr val="0B4F9D"/>
                </a:solidFill>
              </a:rPr>
              <a:t>Część B -  0. Project Description</a:t>
            </a:r>
            <a:endParaRPr lang="pl-PL" altLang="pl-PL" sz="2800">
              <a:solidFill>
                <a:srgbClr val="0B4F9D"/>
              </a:solidFill>
            </a:endParaRPr>
          </a:p>
        </p:txBody>
      </p:sp>
      <p:sp>
        <p:nvSpPr>
          <p:cNvPr id="38915" name="Symbol zastępczy zawartości 2">
            <a:extLst>
              <a:ext uri="{FF2B5EF4-FFF2-40B4-BE49-F238E27FC236}">
                <a16:creationId xmlns:a16="http://schemas.microsoft.com/office/drawing/2014/main" id="{2ECBD5EA-D235-4A9D-80A6-580C7A854C84}"/>
              </a:ext>
            </a:extLst>
          </p:cNvPr>
          <p:cNvSpPr>
            <a:spLocks noGrp="1"/>
          </p:cNvSpPr>
          <p:nvPr>
            <p:ph idx="1"/>
          </p:nvPr>
        </p:nvSpPr>
        <p:spPr>
          <a:xfrm>
            <a:off x="179388" y="1844675"/>
            <a:ext cx="8137525" cy="4168775"/>
          </a:xfrm>
        </p:spPr>
        <p:txBody>
          <a:bodyPr/>
          <a:lstStyle/>
          <a:p>
            <a:pPr marL="228600" lvl="1" indent="-228600" defTabSz="1066800">
              <a:lnSpc>
                <a:spcPct val="90000"/>
              </a:lnSpc>
              <a:spcBef>
                <a:spcPct val="0"/>
              </a:spcBef>
              <a:spcAft>
                <a:spcPct val="20000"/>
              </a:spcAft>
              <a:buFont typeface="Arial" panose="020B0604020202020204" pitchFamily="34" charset="0"/>
              <a:buChar char="•"/>
            </a:pPr>
            <a:r>
              <a:rPr lang="pl-PL" altLang="pl-PL" sz="2000">
                <a:solidFill>
                  <a:srgbClr val="172C85"/>
                </a:solidFill>
              </a:rPr>
              <a:t>Powinien być </a:t>
            </a:r>
            <a:r>
              <a:rPr lang="pl-PL" altLang="pl-PL" sz="2000" b="1">
                <a:solidFill>
                  <a:srgbClr val="172C85"/>
                </a:solidFill>
              </a:rPr>
              <a:t>zwięzły, merytoryczny i łatwy do zrozumienia</a:t>
            </a:r>
            <a:r>
              <a:rPr lang="pl-PL" altLang="pl-PL" sz="2000">
                <a:solidFill>
                  <a:srgbClr val="172C85"/>
                </a:solidFill>
              </a:rPr>
              <a:t>. Należy unikać słownictwa technicznego;</a:t>
            </a:r>
          </a:p>
          <a:p>
            <a:pPr marL="228600" lvl="1" indent="-228600" defTabSz="1066800">
              <a:lnSpc>
                <a:spcPct val="90000"/>
              </a:lnSpc>
              <a:spcBef>
                <a:spcPct val="0"/>
              </a:spcBef>
              <a:spcAft>
                <a:spcPct val="20000"/>
              </a:spcAft>
              <a:buFont typeface="Arial" panose="020B0604020202020204" pitchFamily="34" charset="0"/>
              <a:buChar char="•"/>
            </a:pPr>
            <a:r>
              <a:rPr lang="pl-PL" altLang="pl-PL" sz="2000">
                <a:solidFill>
                  <a:srgbClr val="172C85"/>
                </a:solidFill>
              </a:rPr>
              <a:t>Powinien zawierać </a:t>
            </a:r>
            <a:r>
              <a:rPr lang="pl-PL" altLang="pl-PL" sz="2000" b="1">
                <a:solidFill>
                  <a:srgbClr val="172C85"/>
                </a:solidFill>
              </a:rPr>
              <a:t>wszystkie elementy wskazane w nagłówku formularza</a:t>
            </a:r>
            <a:r>
              <a:rPr lang="pl-PL" altLang="pl-PL" sz="2000">
                <a:solidFill>
                  <a:srgbClr val="172C85"/>
                </a:solidFill>
              </a:rPr>
              <a:t>! </a:t>
            </a:r>
          </a:p>
          <a:p>
            <a:pPr marL="228600" lvl="1" indent="-228600" defTabSz="1066800">
              <a:lnSpc>
                <a:spcPct val="90000"/>
              </a:lnSpc>
              <a:spcBef>
                <a:spcPct val="0"/>
              </a:spcBef>
              <a:spcAft>
                <a:spcPct val="20000"/>
              </a:spcAft>
              <a:buFont typeface="Arial" panose="020B0604020202020204" pitchFamily="34" charset="0"/>
              <a:buChar char="•"/>
            </a:pPr>
            <a:r>
              <a:rPr lang="pl-PL" altLang="pl-PL" sz="2000">
                <a:solidFill>
                  <a:srgbClr val="172C85"/>
                </a:solidFill>
              </a:rPr>
              <a:t>Zawierać </a:t>
            </a:r>
            <a:r>
              <a:rPr lang="pl-PL" altLang="pl-PL" sz="2000" b="1">
                <a:solidFill>
                  <a:srgbClr val="172C85"/>
                </a:solidFill>
              </a:rPr>
              <a:t>uzasadnienie realizacji </a:t>
            </a:r>
            <a:r>
              <a:rPr lang="pl-PL" altLang="pl-PL" sz="2000">
                <a:solidFill>
                  <a:srgbClr val="172C85"/>
                </a:solidFill>
              </a:rPr>
              <a:t>projektu — opis obecnej sytuacji i analiza potrzeb;</a:t>
            </a:r>
          </a:p>
          <a:p>
            <a:pPr marL="228600" lvl="1" indent="-228600" defTabSz="1066800">
              <a:lnSpc>
                <a:spcPct val="90000"/>
              </a:lnSpc>
              <a:spcBef>
                <a:spcPct val="0"/>
              </a:spcBef>
              <a:spcAft>
                <a:spcPct val="20000"/>
              </a:spcAft>
              <a:buFont typeface="Arial" panose="020B0604020202020204" pitchFamily="34" charset="0"/>
              <a:buChar char="•"/>
            </a:pPr>
            <a:r>
              <a:rPr lang="pl-PL" altLang="pl-PL" sz="2000">
                <a:solidFill>
                  <a:srgbClr val="172C85"/>
                </a:solidFill>
              </a:rPr>
              <a:t>Wskazywać </a:t>
            </a:r>
            <a:r>
              <a:rPr lang="pl-PL" altLang="pl-PL" sz="2000" b="1">
                <a:solidFill>
                  <a:srgbClr val="172C85"/>
                </a:solidFill>
              </a:rPr>
              <a:t>cele projektu</a:t>
            </a:r>
            <a:r>
              <a:rPr lang="pl-PL" altLang="pl-PL" sz="2000">
                <a:solidFill>
                  <a:srgbClr val="172C85"/>
                </a:solidFill>
              </a:rPr>
              <a:t>, które powinny być powiązane z wskazanymi pakietami roboczymi (work packages, część 6 wniosku);</a:t>
            </a:r>
          </a:p>
          <a:p>
            <a:pPr marL="228600" lvl="1" indent="-228600" defTabSz="1066800">
              <a:lnSpc>
                <a:spcPct val="90000"/>
              </a:lnSpc>
              <a:spcBef>
                <a:spcPct val="0"/>
              </a:spcBef>
              <a:spcAft>
                <a:spcPct val="20000"/>
              </a:spcAft>
              <a:buFont typeface="Arial" panose="020B0604020202020204" pitchFamily="34" charset="0"/>
              <a:buChar char="•"/>
            </a:pPr>
            <a:r>
              <a:rPr lang="pl-PL" altLang="pl-PL" sz="2000">
                <a:solidFill>
                  <a:srgbClr val="172C85"/>
                </a:solidFill>
              </a:rPr>
              <a:t>Zawierać </a:t>
            </a:r>
            <a:r>
              <a:rPr lang="pl-PL" altLang="pl-PL" sz="2000" b="1">
                <a:solidFill>
                  <a:srgbClr val="172C85"/>
                </a:solidFill>
              </a:rPr>
              <a:t>mierzalne efekty</a:t>
            </a:r>
            <a:r>
              <a:rPr lang="pl-PL" altLang="pl-PL" sz="2000">
                <a:solidFill>
                  <a:srgbClr val="172C85"/>
                </a:solidFill>
              </a:rPr>
              <a:t> projektu (np. krótszy czas podróży, poprawa bezpieczeństwa);</a:t>
            </a:r>
          </a:p>
          <a:p>
            <a:pPr marL="228600" lvl="1" indent="-228600" defTabSz="1066800">
              <a:lnSpc>
                <a:spcPct val="90000"/>
              </a:lnSpc>
              <a:spcBef>
                <a:spcPct val="0"/>
              </a:spcBef>
              <a:spcAft>
                <a:spcPct val="20000"/>
              </a:spcAft>
              <a:buFont typeface="Arial" panose="020B0604020202020204" pitchFamily="34" charset="0"/>
              <a:buChar char="•"/>
            </a:pPr>
            <a:r>
              <a:rPr lang="pl-PL" altLang="pl-PL" sz="2000">
                <a:solidFill>
                  <a:srgbClr val="172C85"/>
                </a:solidFill>
              </a:rPr>
              <a:t>Wskazywać lokalizację projektu (</a:t>
            </a:r>
            <a:r>
              <a:rPr lang="pl-PL" altLang="pl-PL" sz="2000" b="1">
                <a:solidFill>
                  <a:srgbClr val="172C85"/>
                </a:solidFill>
              </a:rPr>
              <a:t>czytelne mapy</a:t>
            </a:r>
            <a:r>
              <a:rPr lang="pl-PL" altLang="pl-PL" sz="2000">
                <a:solidFill>
                  <a:srgbClr val="172C85"/>
                </a:solidFill>
              </a:rPr>
              <a:t>);</a:t>
            </a:r>
          </a:p>
          <a:p>
            <a:pPr marL="228600" lvl="1" indent="-228600" defTabSz="1066800">
              <a:lnSpc>
                <a:spcPct val="90000"/>
              </a:lnSpc>
              <a:spcBef>
                <a:spcPct val="0"/>
              </a:spcBef>
              <a:spcAft>
                <a:spcPct val="20000"/>
              </a:spcAft>
              <a:buFont typeface="Arial" panose="020B0604020202020204" pitchFamily="34" charset="0"/>
              <a:buChar char="•"/>
            </a:pPr>
            <a:r>
              <a:rPr lang="pl-PL" altLang="pl-PL" sz="2000">
                <a:solidFill>
                  <a:srgbClr val="172C85"/>
                </a:solidFill>
              </a:rPr>
              <a:t>Wskazywać czy projekt jest częścią większego przedsięwzięcia (</a:t>
            </a:r>
            <a:r>
              <a:rPr lang="pl-PL" altLang="pl-PL" sz="2000" b="1">
                <a:solidFill>
                  <a:srgbClr val="172C85"/>
                </a:solidFill>
              </a:rPr>
              <a:t>Global Project</a:t>
            </a:r>
            <a:r>
              <a:rPr lang="pl-PL" altLang="pl-PL" sz="2000">
                <a:solidFill>
                  <a:srgbClr val="172C85"/>
                </a:solidFill>
              </a:rPr>
              <a:t>);</a:t>
            </a:r>
          </a:p>
          <a:p>
            <a:pPr marL="228600" lvl="1" indent="-228600" defTabSz="1066800">
              <a:lnSpc>
                <a:spcPct val="90000"/>
              </a:lnSpc>
              <a:spcBef>
                <a:spcPct val="0"/>
              </a:spcBef>
              <a:spcAft>
                <a:spcPct val="20000"/>
              </a:spcAft>
              <a:buFont typeface="Arial" panose="020B0604020202020204" pitchFamily="34" charset="0"/>
              <a:buChar char="•"/>
            </a:pPr>
            <a:r>
              <a:rPr lang="pl-PL" altLang="pl-PL" sz="2000">
                <a:solidFill>
                  <a:srgbClr val="172C85"/>
                </a:solidFill>
              </a:rPr>
              <a:t>Być zgodny z opisem zawartym w części A wniosku (Abstract).</a:t>
            </a:r>
          </a:p>
        </p:txBody>
      </p:sp>
      <p:grpSp>
        <p:nvGrpSpPr>
          <p:cNvPr id="38916" name="Grupa 6">
            <a:extLst>
              <a:ext uri="{FF2B5EF4-FFF2-40B4-BE49-F238E27FC236}">
                <a16:creationId xmlns:a16="http://schemas.microsoft.com/office/drawing/2014/main" id="{6A9A653B-ECCE-477F-BEF7-A513782970CF}"/>
              </a:ext>
            </a:extLst>
          </p:cNvPr>
          <p:cNvGrpSpPr>
            <a:grpSpLocks/>
          </p:cNvGrpSpPr>
          <p:nvPr/>
        </p:nvGrpSpPr>
        <p:grpSpPr bwMode="auto">
          <a:xfrm>
            <a:off x="201613" y="844550"/>
            <a:ext cx="4737100" cy="742950"/>
            <a:chOff x="1599422" y="62368"/>
            <a:chExt cx="5030754" cy="743535"/>
          </a:xfrm>
        </p:grpSpPr>
        <p:sp>
          <p:nvSpPr>
            <p:cNvPr id="8" name="Prostokąt: zaokrąglone rogi 7">
              <a:extLst>
                <a:ext uri="{FF2B5EF4-FFF2-40B4-BE49-F238E27FC236}">
                  <a16:creationId xmlns:a16="http://schemas.microsoft.com/office/drawing/2014/main" id="{EFA1C208-73D0-4BB9-A269-213371F9F7E4}"/>
                </a:ext>
              </a:extLst>
            </p:cNvPr>
            <p:cNvSpPr/>
            <p:nvPr/>
          </p:nvSpPr>
          <p:spPr>
            <a:xfrm>
              <a:off x="1599422" y="62368"/>
              <a:ext cx="5030754" cy="74353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Prostokąt: zaokrąglone rogi 4">
              <a:extLst>
                <a:ext uri="{FF2B5EF4-FFF2-40B4-BE49-F238E27FC236}">
                  <a16:creationId xmlns:a16="http://schemas.microsoft.com/office/drawing/2014/main" id="{D7277AFF-8783-4677-BFC6-229676912982}"/>
                </a:ext>
              </a:extLst>
            </p:cNvPr>
            <p:cNvSpPr txBox="1"/>
            <p:nvPr/>
          </p:nvSpPr>
          <p:spPr>
            <a:xfrm>
              <a:off x="1636512" y="98910"/>
              <a:ext cx="4956574" cy="670452"/>
            </a:xfrm>
            <a:prstGeom prst="rect">
              <a:avLst/>
            </a:prstGeom>
          </p:spPr>
          <p:style>
            <a:lnRef idx="0">
              <a:scrgbClr r="0" g="0" b="0"/>
            </a:lnRef>
            <a:fillRef idx="0">
              <a:scrgbClr r="0" g="0" b="0"/>
            </a:fillRef>
            <a:effectRef idx="0">
              <a:scrgbClr r="0" g="0" b="0"/>
            </a:effectRef>
            <a:fontRef idx="minor">
              <a:schemeClr val="lt1"/>
            </a:fontRef>
          </p:style>
          <p:txBody>
            <a:bodyPr lIns="118110" tIns="118110" rIns="118110" bIns="118110" spcCol="1270" anchor="ctr"/>
            <a:lstStyle/>
            <a:p>
              <a:pPr algn="ctr" defTabSz="1377950">
                <a:lnSpc>
                  <a:spcPct val="90000"/>
                </a:lnSpc>
                <a:spcAft>
                  <a:spcPct val="35000"/>
                </a:spcAft>
                <a:defRPr/>
              </a:pPr>
              <a:r>
                <a:rPr lang="pl-PL" sz="3100" dirty="0"/>
                <a:t>Opis projektu</a:t>
              </a:r>
              <a:endParaRPr lang="en-GB" sz="3100" dirty="0"/>
            </a:p>
          </p:txBody>
        </p:sp>
      </p:grpSp>
      <p:pic>
        <p:nvPicPr>
          <p:cNvPr id="38917" name="Picture 6">
            <a:extLst>
              <a:ext uri="{FF2B5EF4-FFF2-40B4-BE49-F238E27FC236}">
                <a16:creationId xmlns:a16="http://schemas.microsoft.com/office/drawing/2014/main" id="{DC5DE3B4-A85C-497A-A4F1-8A91BA26DA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7125" y="6200775"/>
            <a:ext cx="1809750" cy="61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18" name="Picture 7">
            <a:extLst>
              <a:ext uri="{FF2B5EF4-FFF2-40B4-BE49-F238E27FC236}">
                <a16:creationId xmlns:a16="http://schemas.microsoft.com/office/drawing/2014/main" id="{2F697518-37DE-42E8-A230-D113FFD815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6400" y="6254750"/>
            <a:ext cx="2184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19" name="Obraz 3">
            <a:extLst>
              <a:ext uri="{FF2B5EF4-FFF2-40B4-BE49-F238E27FC236}">
                <a16:creationId xmlns:a16="http://schemas.microsoft.com/office/drawing/2014/main" id="{7A9C82CE-DCB1-4B69-9D40-76B537B8D9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6200775"/>
            <a:ext cx="19431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9938" name="Tytuł 1">
            <a:extLst>
              <a:ext uri="{FF2B5EF4-FFF2-40B4-BE49-F238E27FC236}">
                <a16:creationId xmlns:a16="http://schemas.microsoft.com/office/drawing/2014/main" id="{EFE177F6-5A99-42F0-A4EF-2846B59CD738}"/>
              </a:ext>
            </a:extLst>
          </p:cNvPr>
          <p:cNvSpPr>
            <a:spLocks noGrp="1"/>
          </p:cNvSpPr>
          <p:nvPr>
            <p:ph type="title"/>
          </p:nvPr>
        </p:nvSpPr>
        <p:spPr>
          <a:xfrm>
            <a:off x="0" y="125413"/>
            <a:ext cx="5078413" cy="976312"/>
          </a:xfrm>
        </p:spPr>
        <p:txBody>
          <a:bodyPr/>
          <a:lstStyle/>
          <a:p>
            <a:pPr algn="l"/>
            <a:r>
              <a:rPr lang="pl-PL" altLang="pl-PL" sz="2800" b="1">
                <a:solidFill>
                  <a:srgbClr val="0B4F9D"/>
                </a:solidFill>
              </a:rPr>
              <a:t>Część B -  0. Project Description</a:t>
            </a:r>
            <a:endParaRPr lang="pl-PL" altLang="pl-PL" sz="2800">
              <a:solidFill>
                <a:srgbClr val="0B4F9D"/>
              </a:solidFill>
            </a:endParaRPr>
          </a:p>
        </p:txBody>
      </p:sp>
      <p:sp>
        <p:nvSpPr>
          <p:cNvPr id="39939" name="Symbol zastępczy zawartości 2">
            <a:extLst>
              <a:ext uri="{FF2B5EF4-FFF2-40B4-BE49-F238E27FC236}">
                <a16:creationId xmlns:a16="http://schemas.microsoft.com/office/drawing/2014/main" id="{46CA8E06-5831-4454-801D-CA1BE39AC4BE}"/>
              </a:ext>
            </a:extLst>
          </p:cNvPr>
          <p:cNvSpPr>
            <a:spLocks noGrp="1"/>
          </p:cNvSpPr>
          <p:nvPr>
            <p:ph idx="1"/>
          </p:nvPr>
        </p:nvSpPr>
        <p:spPr>
          <a:xfrm>
            <a:off x="668338" y="2636838"/>
            <a:ext cx="7432675" cy="2968625"/>
          </a:xfrm>
        </p:spPr>
        <p:txBody>
          <a:bodyPr/>
          <a:lstStyle/>
          <a:p>
            <a:pPr marL="228600" lvl="1" indent="-228600" defTabSz="1066800">
              <a:lnSpc>
                <a:spcPct val="90000"/>
              </a:lnSpc>
              <a:spcBef>
                <a:spcPct val="0"/>
              </a:spcBef>
              <a:spcAft>
                <a:spcPct val="20000"/>
              </a:spcAft>
              <a:buFont typeface="Arial" panose="020B0604020202020204" pitchFamily="34" charset="0"/>
              <a:buChar char="•"/>
            </a:pPr>
            <a:r>
              <a:rPr lang="pl-PL" altLang="pl-PL" sz="2000">
                <a:solidFill>
                  <a:srgbClr val="172C85"/>
                </a:solidFill>
              </a:rPr>
              <a:t>Zawierać </a:t>
            </a:r>
            <a:r>
              <a:rPr lang="pl-PL" altLang="pl-PL" sz="2000" b="1">
                <a:solidFill>
                  <a:srgbClr val="172C85"/>
                </a:solidFill>
              </a:rPr>
              <a:t>cele realizacji </a:t>
            </a:r>
            <a:r>
              <a:rPr lang="pl-PL" altLang="pl-PL" sz="2000">
                <a:solidFill>
                  <a:srgbClr val="172C85"/>
                </a:solidFill>
              </a:rPr>
              <a:t>GP wraz z uzasadnieniem;</a:t>
            </a:r>
          </a:p>
          <a:p>
            <a:pPr marL="228600" lvl="1" indent="-228600" defTabSz="1066800">
              <a:lnSpc>
                <a:spcPct val="90000"/>
              </a:lnSpc>
              <a:spcBef>
                <a:spcPct val="0"/>
              </a:spcBef>
              <a:spcAft>
                <a:spcPct val="20000"/>
              </a:spcAft>
              <a:buFont typeface="Arial" panose="020B0604020202020204" pitchFamily="34" charset="0"/>
              <a:buChar char="•"/>
            </a:pPr>
            <a:r>
              <a:rPr lang="pl-PL" altLang="pl-PL" sz="2000">
                <a:solidFill>
                  <a:srgbClr val="172C85"/>
                </a:solidFill>
              </a:rPr>
              <a:t>Wskazywać lokalizację GP (czytelne mapy);</a:t>
            </a:r>
          </a:p>
          <a:p>
            <a:pPr marL="228600" lvl="1" indent="-228600" defTabSz="1066800">
              <a:lnSpc>
                <a:spcPct val="90000"/>
              </a:lnSpc>
              <a:spcBef>
                <a:spcPct val="0"/>
              </a:spcBef>
              <a:spcAft>
                <a:spcPct val="20000"/>
              </a:spcAft>
              <a:buFont typeface="Arial" panose="020B0604020202020204" pitchFamily="34" charset="0"/>
              <a:buChar char="•"/>
            </a:pPr>
            <a:r>
              <a:rPr lang="pl-PL" altLang="pl-PL" sz="2000">
                <a:solidFill>
                  <a:srgbClr val="172C85"/>
                </a:solidFill>
              </a:rPr>
              <a:t>Precyzować jak projekt objęty wnioskiem wpisuje się w założenia GP;</a:t>
            </a:r>
          </a:p>
          <a:p>
            <a:pPr marL="228600" lvl="1" indent="-228600" defTabSz="1066800">
              <a:lnSpc>
                <a:spcPct val="90000"/>
              </a:lnSpc>
              <a:spcBef>
                <a:spcPct val="0"/>
              </a:spcBef>
              <a:spcAft>
                <a:spcPct val="20000"/>
              </a:spcAft>
              <a:buFont typeface="Arial" panose="020B0604020202020204" pitchFamily="34" charset="0"/>
              <a:buChar char="•"/>
            </a:pPr>
            <a:r>
              <a:rPr lang="pl-PL" altLang="pl-PL" sz="2000">
                <a:solidFill>
                  <a:srgbClr val="172C85"/>
                </a:solidFill>
              </a:rPr>
              <a:t>Powinny zostać </a:t>
            </a:r>
            <a:r>
              <a:rPr lang="pl-PL" altLang="pl-PL" sz="2000" b="1">
                <a:solidFill>
                  <a:srgbClr val="172C85"/>
                </a:solidFill>
              </a:rPr>
              <a:t>wymienione inwestycje/elementy </a:t>
            </a:r>
            <a:r>
              <a:rPr lang="pl-PL" altLang="pl-PL" sz="2000">
                <a:solidFill>
                  <a:srgbClr val="172C85"/>
                </a:solidFill>
              </a:rPr>
              <a:t>składające się na GP wraz z źródłami finansowania;</a:t>
            </a:r>
          </a:p>
          <a:p>
            <a:pPr marL="228600" lvl="1" indent="-228600" defTabSz="1066800">
              <a:lnSpc>
                <a:spcPct val="90000"/>
              </a:lnSpc>
              <a:spcBef>
                <a:spcPct val="0"/>
              </a:spcBef>
              <a:spcAft>
                <a:spcPct val="20000"/>
              </a:spcAft>
              <a:buFont typeface="Arial" panose="020B0604020202020204" pitchFamily="34" charset="0"/>
              <a:buChar char="•"/>
            </a:pPr>
            <a:r>
              <a:rPr lang="pl-PL" altLang="pl-PL" sz="2000" b="1">
                <a:solidFill>
                  <a:srgbClr val="172C85"/>
                </a:solidFill>
              </a:rPr>
              <a:t>Stan realizacji </a:t>
            </a:r>
            <a:r>
              <a:rPr lang="pl-PL" altLang="pl-PL" sz="2000">
                <a:solidFill>
                  <a:srgbClr val="172C85"/>
                </a:solidFill>
              </a:rPr>
              <a:t>GP</a:t>
            </a:r>
            <a:r>
              <a:rPr lang="pl-PL" altLang="pl-PL" sz="2000" b="1">
                <a:solidFill>
                  <a:srgbClr val="172C85"/>
                </a:solidFill>
              </a:rPr>
              <a:t> </a:t>
            </a:r>
            <a:r>
              <a:rPr lang="pl-PL" altLang="pl-PL" sz="2000">
                <a:solidFill>
                  <a:srgbClr val="172C85"/>
                </a:solidFill>
              </a:rPr>
              <a:t>wraz z osiągniętymi dotychczas rezultatami;</a:t>
            </a:r>
          </a:p>
          <a:p>
            <a:pPr marL="228600" lvl="1" indent="-228600" defTabSz="1066800">
              <a:lnSpc>
                <a:spcPct val="90000"/>
              </a:lnSpc>
              <a:spcBef>
                <a:spcPct val="0"/>
              </a:spcBef>
              <a:spcAft>
                <a:spcPct val="20000"/>
              </a:spcAft>
              <a:buFont typeface="Arial" panose="020B0604020202020204" pitchFamily="34" charset="0"/>
              <a:buChar char="•"/>
            </a:pPr>
            <a:r>
              <a:rPr lang="pl-PL" altLang="pl-PL" sz="2000" b="1">
                <a:solidFill>
                  <a:srgbClr val="172C85"/>
                </a:solidFill>
              </a:rPr>
              <a:t>Harmonogram</a:t>
            </a:r>
            <a:r>
              <a:rPr lang="pl-PL" altLang="pl-PL" sz="2000">
                <a:solidFill>
                  <a:srgbClr val="172C85"/>
                </a:solidFill>
              </a:rPr>
              <a:t> GP wraz ze wskazaniem, które części GP będą realizowane równolegle z projektem objętym wnioskiem.</a:t>
            </a:r>
          </a:p>
          <a:p>
            <a:pPr marL="0" indent="0" defTabSz="1066800">
              <a:buFont typeface="Arial" panose="020B0604020202020204" pitchFamily="34" charset="0"/>
              <a:buNone/>
            </a:pPr>
            <a:endParaRPr lang="pl-PL" altLang="pl-PL"/>
          </a:p>
        </p:txBody>
      </p:sp>
      <p:grpSp>
        <p:nvGrpSpPr>
          <p:cNvPr id="39940" name="Grupa 6">
            <a:extLst>
              <a:ext uri="{FF2B5EF4-FFF2-40B4-BE49-F238E27FC236}">
                <a16:creationId xmlns:a16="http://schemas.microsoft.com/office/drawing/2014/main" id="{0499E39B-B0C1-4A56-9D9D-95D696EA1D3E}"/>
              </a:ext>
            </a:extLst>
          </p:cNvPr>
          <p:cNvGrpSpPr>
            <a:grpSpLocks/>
          </p:cNvGrpSpPr>
          <p:nvPr/>
        </p:nvGrpSpPr>
        <p:grpSpPr bwMode="auto">
          <a:xfrm>
            <a:off x="292100" y="1125538"/>
            <a:ext cx="4397375" cy="928687"/>
            <a:chOff x="1599422" y="62368"/>
            <a:chExt cx="5030754" cy="743535"/>
          </a:xfrm>
        </p:grpSpPr>
        <p:sp>
          <p:nvSpPr>
            <p:cNvPr id="8" name="Prostokąt: zaokrąglone rogi 7">
              <a:extLst>
                <a:ext uri="{FF2B5EF4-FFF2-40B4-BE49-F238E27FC236}">
                  <a16:creationId xmlns:a16="http://schemas.microsoft.com/office/drawing/2014/main" id="{5F579C98-8032-4D3D-88EA-01F22A6A6C2C}"/>
                </a:ext>
              </a:extLst>
            </p:cNvPr>
            <p:cNvSpPr/>
            <p:nvPr/>
          </p:nvSpPr>
          <p:spPr>
            <a:xfrm>
              <a:off x="1599422" y="62368"/>
              <a:ext cx="5030754" cy="74353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Prostokąt: zaokrąglone rogi 4">
              <a:extLst>
                <a:ext uri="{FF2B5EF4-FFF2-40B4-BE49-F238E27FC236}">
                  <a16:creationId xmlns:a16="http://schemas.microsoft.com/office/drawing/2014/main" id="{6DF4C8CB-AC6A-484F-8E18-0F5FBC78C070}"/>
                </a:ext>
              </a:extLst>
            </p:cNvPr>
            <p:cNvSpPr txBox="1"/>
            <p:nvPr/>
          </p:nvSpPr>
          <p:spPr>
            <a:xfrm>
              <a:off x="1635745" y="99227"/>
              <a:ext cx="4958108" cy="669818"/>
            </a:xfrm>
            <a:prstGeom prst="rect">
              <a:avLst/>
            </a:prstGeom>
          </p:spPr>
          <p:style>
            <a:lnRef idx="0">
              <a:scrgbClr r="0" g="0" b="0"/>
            </a:lnRef>
            <a:fillRef idx="0">
              <a:scrgbClr r="0" g="0" b="0"/>
            </a:fillRef>
            <a:effectRef idx="0">
              <a:scrgbClr r="0" g="0" b="0"/>
            </a:effectRef>
            <a:fontRef idx="minor">
              <a:schemeClr val="lt1"/>
            </a:fontRef>
          </p:style>
          <p:txBody>
            <a:bodyPr lIns="118110" tIns="118110" rIns="118110" bIns="118110" spcCol="1270" anchor="ctr"/>
            <a:lstStyle/>
            <a:p>
              <a:pPr algn="ctr" defTabSz="1377950">
                <a:lnSpc>
                  <a:spcPct val="90000"/>
                </a:lnSpc>
                <a:spcAft>
                  <a:spcPct val="35000"/>
                </a:spcAft>
                <a:defRPr/>
              </a:pPr>
              <a:r>
                <a:rPr lang="pl-PL" sz="3100" dirty="0">
                  <a:solidFill>
                    <a:prstClr val="white"/>
                  </a:solidFill>
                </a:rPr>
                <a:t>Projekt Globalny - Global Project (GP)</a:t>
              </a:r>
              <a:endParaRPr lang="en-GB" sz="3100" dirty="0">
                <a:solidFill>
                  <a:prstClr val="white"/>
                </a:solidFill>
              </a:endParaRPr>
            </a:p>
          </p:txBody>
        </p:sp>
      </p:grpSp>
      <p:pic>
        <p:nvPicPr>
          <p:cNvPr id="39941" name="Picture 6">
            <a:extLst>
              <a:ext uri="{FF2B5EF4-FFF2-40B4-BE49-F238E27FC236}">
                <a16:creationId xmlns:a16="http://schemas.microsoft.com/office/drawing/2014/main" id="{9722132D-DD99-4888-8BF3-04CAA58722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7125" y="6200775"/>
            <a:ext cx="1809750" cy="61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942" name="Picture 7">
            <a:extLst>
              <a:ext uri="{FF2B5EF4-FFF2-40B4-BE49-F238E27FC236}">
                <a16:creationId xmlns:a16="http://schemas.microsoft.com/office/drawing/2014/main" id="{7EAE46C2-D65A-4D02-8D96-53F063C280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6400" y="6254750"/>
            <a:ext cx="2184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943" name="Obraz 3">
            <a:extLst>
              <a:ext uri="{FF2B5EF4-FFF2-40B4-BE49-F238E27FC236}">
                <a16:creationId xmlns:a16="http://schemas.microsoft.com/office/drawing/2014/main" id="{AED5ED85-B36D-452D-8B66-0D895DB574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6200775"/>
            <a:ext cx="19431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62" name="Tytuł 1">
            <a:extLst>
              <a:ext uri="{FF2B5EF4-FFF2-40B4-BE49-F238E27FC236}">
                <a16:creationId xmlns:a16="http://schemas.microsoft.com/office/drawing/2014/main" id="{BF9E90C4-100F-4095-B34B-68AC39692E55}"/>
              </a:ext>
            </a:extLst>
          </p:cNvPr>
          <p:cNvSpPr>
            <a:spLocks noGrp="1"/>
          </p:cNvSpPr>
          <p:nvPr>
            <p:ph type="title"/>
          </p:nvPr>
        </p:nvSpPr>
        <p:spPr>
          <a:xfrm>
            <a:off x="395288" y="-52388"/>
            <a:ext cx="4105275" cy="1143001"/>
          </a:xfrm>
        </p:spPr>
        <p:txBody>
          <a:bodyPr/>
          <a:lstStyle/>
          <a:p>
            <a:pPr algn="l"/>
            <a:r>
              <a:rPr lang="pl-PL" altLang="pl-PL" sz="2800" b="1">
                <a:solidFill>
                  <a:srgbClr val="0B4F9D"/>
                </a:solidFill>
              </a:rPr>
              <a:t>Część B - Kryteria oceny</a:t>
            </a:r>
            <a:endParaRPr lang="pl-PL" altLang="pl-PL" sz="2800">
              <a:solidFill>
                <a:srgbClr val="0B4F9D"/>
              </a:solidFill>
            </a:endParaRPr>
          </a:p>
        </p:txBody>
      </p:sp>
      <p:graphicFrame>
        <p:nvGraphicFramePr>
          <p:cNvPr id="2" name="Tabela 2">
            <a:extLst>
              <a:ext uri="{FF2B5EF4-FFF2-40B4-BE49-F238E27FC236}">
                <a16:creationId xmlns:a16="http://schemas.microsoft.com/office/drawing/2014/main" id="{1EAC4E0B-8247-4B52-8107-B33FB6B2801D}"/>
              </a:ext>
            </a:extLst>
          </p:cNvPr>
          <p:cNvGraphicFramePr>
            <a:graphicFrameLocks noGrp="1"/>
          </p:cNvGraphicFramePr>
          <p:nvPr>
            <p:ph idx="1"/>
          </p:nvPr>
        </p:nvGraphicFramePr>
        <p:xfrm>
          <a:off x="755650" y="950913"/>
          <a:ext cx="5903913" cy="4435475"/>
        </p:xfrm>
        <a:graphic>
          <a:graphicData uri="http://schemas.openxmlformats.org/drawingml/2006/table">
            <a:tbl>
              <a:tblPr firstRow="1" bandRow="1">
                <a:tableStyleId>{5C22544A-7EE6-4342-B048-85BDC9FD1C3A}</a:tableStyleId>
              </a:tblPr>
              <a:tblGrid>
                <a:gridCol w="2448633">
                  <a:extLst>
                    <a:ext uri="{9D8B030D-6E8A-4147-A177-3AD203B41FA5}">
                      <a16:colId xmlns:a16="http://schemas.microsoft.com/office/drawing/2014/main" val="20000"/>
                    </a:ext>
                  </a:extLst>
                </a:gridCol>
                <a:gridCol w="2015970">
                  <a:extLst>
                    <a:ext uri="{9D8B030D-6E8A-4147-A177-3AD203B41FA5}">
                      <a16:colId xmlns:a16="http://schemas.microsoft.com/office/drawing/2014/main" val="20001"/>
                    </a:ext>
                  </a:extLst>
                </a:gridCol>
                <a:gridCol w="1439310">
                  <a:extLst>
                    <a:ext uri="{9D8B030D-6E8A-4147-A177-3AD203B41FA5}">
                      <a16:colId xmlns:a16="http://schemas.microsoft.com/office/drawing/2014/main" val="20002"/>
                    </a:ext>
                  </a:extLst>
                </a:gridCol>
              </a:tblGrid>
              <a:tr h="914531">
                <a:tc>
                  <a:txBody>
                    <a:bodyPr/>
                    <a:lstStyle/>
                    <a:p>
                      <a:pPr algn="ctr"/>
                      <a:r>
                        <a:rPr lang="pl-PL" sz="1800" dirty="0"/>
                        <a:t>Kryterium oceny</a:t>
                      </a:r>
                    </a:p>
                  </a:txBody>
                  <a:tcPr marL="91428" marR="91428" marT="45727" marB="45727" anchor="ctr"/>
                </a:tc>
                <a:tc>
                  <a:txBody>
                    <a:bodyPr/>
                    <a:lstStyle/>
                    <a:p>
                      <a:pPr algn="ctr"/>
                      <a:r>
                        <a:rPr lang="pl-PL" sz="1800" dirty="0"/>
                        <a:t>Minimalna wymagana liczba punktów</a:t>
                      </a:r>
                    </a:p>
                  </a:txBody>
                  <a:tcPr marL="91428" marR="91428" marT="45727" marB="45727" anchor="ctr"/>
                </a:tc>
                <a:tc>
                  <a:txBody>
                    <a:bodyPr/>
                    <a:lstStyle/>
                    <a:p>
                      <a:pPr algn="ctr"/>
                      <a:r>
                        <a:rPr lang="pl-PL" sz="1800" dirty="0"/>
                        <a:t>Punktacja maksymalna</a:t>
                      </a:r>
                    </a:p>
                  </a:txBody>
                  <a:tcPr marL="91428" marR="91428" marT="45727" marB="45727" anchor="ctr"/>
                </a:tc>
                <a:extLst>
                  <a:ext uri="{0D108BD9-81ED-4DB2-BD59-A6C34878D82A}">
                    <a16:rowId xmlns:a16="http://schemas.microsoft.com/office/drawing/2014/main" val="10000"/>
                  </a:ext>
                </a:extLst>
              </a:tr>
              <a:tr h="624929">
                <a:tc>
                  <a:txBody>
                    <a:bodyPr/>
                    <a:lstStyle/>
                    <a:p>
                      <a:r>
                        <a:rPr lang="pl-PL" sz="2000" b="1" dirty="0">
                          <a:solidFill>
                            <a:srgbClr val="002060"/>
                          </a:solidFill>
                        </a:rPr>
                        <a:t>Priority and urgency </a:t>
                      </a:r>
                    </a:p>
                    <a:p>
                      <a:r>
                        <a:rPr lang="pl-PL" sz="1500" b="0" dirty="0">
                          <a:solidFill>
                            <a:srgbClr val="002060"/>
                          </a:solidFill>
                        </a:rPr>
                        <a:t>(Priorytet i pilność)</a:t>
                      </a:r>
                    </a:p>
                  </a:txBody>
                  <a:tcPr marL="91428" marR="91428" marT="45727" marB="45727" anchor="ctr"/>
                </a:tc>
                <a:tc>
                  <a:txBody>
                    <a:bodyPr/>
                    <a:lstStyle/>
                    <a:p>
                      <a:pPr algn="ctr"/>
                      <a:r>
                        <a:rPr lang="pl-PL" sz="1800" b="1" dirty="0"/>
                        <a:t>3</a:t>
                      </a:r>
                    </a:p>
                  </a:txBody>
                  <a:tcPr marL="91428" marR="91428" marT="45727" marB="45727" anchor="ctr"/>
                </a:tc>
                <a:tc>
                  <a:txBody>
                    <a:bodyPr/>
                    <a:lstStyle/>
                    <a:p>
                      <a:pPr algn="ctr"/>
                      <a:r>
                        <a:rPr lang="pl-PL" sz="1800" b="0" dirty="0"/>
                        <a:t>5</a:t>
                      </a:r>
                    </a:p>
                  </a:txBody>
                  <a:tcPr marL="91428" marR="91428" marT="45727" marB="45727" anchor="ctr"/>
                </a:tc>
                <a:extLst>
                  <a:ext uri="{0D108BD9-81ED-4DB2-BD59-A6C34878D82A}">
                    <a16:rowId xmlns:a16="http://schemas.microsoft.com/office/drawing/2014/main" val="10001"/>
                  </a:ext>
                </a:extLst>
              </a:tr>
              <a:tr h="624929">
                <a:tc>
                  <a:txBody>
                    <a:bodyPr/>
                    <a:lstStyle/>
                    <a:p>
                      <a:r>
                        <a:rPr lang="pl-PL" sz="2000" b="1" dirty="0">
                          <a:solidFill>
                            <a:srgbClr val="002060"/>
                          </a:solidFill>
                        </a:rPr>
                        <a:t>Maturity </a:t>
                      </a:r>
                    </a:p>
                    <a:p>
                      <a:r>
                        <a:rPr lang="pl-PL" sz="1500" b="0" dirty="0">
                          <a:solidFill>
                            <a:srgbClr val="002060"/>
                          </a:solidFill>
                        </a:rPr>
                        <a:t>(Dojrzałość)</a:t>
                      </a:r>
                    </a:p>
                  </a:txBody>
                  <a:tcPr marL="91428" marR="91428" marT="45727" marB="45727" anchor="ctr"/>
                </a:tc>
                <a:tc>
                  <a:txBody>
                    <a:bodyPr/>
                    <a:lstStyle/>
                    <a:p>
                      <a:pPr algn="ctr"/>
                      <a:r>
                        <a:rPr lang="pl-PL" sz="1800" b="1" dirty="0"/>
                        <a:t>3</a:t>
                      </a:r>
                    </a:p>
                  </a:txBody>
                  <a:tcPr marL="91428" marR="91428" marT="45727" marB="45727" anchor="ctr"/>
                </a:tc>
                <a:tc>
                  <a:txBody>
                    <a:bodyPr/>
                    <a:lstStyle/>
                    <a:p>
                      <a:pPr algn="ctr"/>
                      <a:r>
                        <a:rPr lang="pl-PL" sz="1800" b="0" dirty="0"/>
                        <a:t>5</a:t>
                      </a:r>
                    </a:p>
                  </a:txBody>
                  <a:tcPr marL="91428" marR="91428" marT="45727" marB="45727" anchor="ctr"/>
                </a:tc>
                <a:extLst>
                  <a:ext uri="{0D108BD9-81ED-4DB2-BD59-A6C34878D82A}">
                    <a16:rowId xmlns:a16="http://schemas.microsoft.com/office/drawing/2014/main" val="10002"/>
                  </a:ext>
                </a:extLst>
              </a:tr>
              <a:tr h="624929">
                <a:tc>
                  <a:txBody>
                    <a:bodyPr/>
                    <a:lstStyle/>
                    <a:p>
                      <a:r>
                        <a:rPr lang="pl-PL" sz="2000" b="1" dirty="0" err="1">
                          <a:solidFill>
                            <a:srgbClr val="002060"/>
                          </a:solidFill>
                        </a:rPr>
                        <a:t>Quality</a:t>
                      </a:r>
                      <a:r>
                        <a:rPr lang="pl-PL" sz="2000" b="1" dirty="0">
                          <a:solidFill>
                            <a:srgbClr val="002060"/>
                          </a:solidFill>
                        </a:rPr>
                        <a:t> </a:t>
                      </a:r>
                    </a:p>
                    <a:p>
                      <a:r>
                        <a:rPr lang="pl-PL" sz="1500" b="0" i="0" dirty="0">
                          <a:solidFill>
                            <a:srgbClr val="002060"/>
                          </a:solidFill>
                        </a:rPr>
                        <a:t>(Jakość)</a:t>
                      </a:r>
                    </a:p>
                  </a:txBody>
                  <a:tcPr marL="91428" marR="91428" marT="45727" marB="45727" anchor="ctr"/>
                </a:tc>
                <a:tc>
                  <a:txBody>
                    <a:bodyPr/>
                    <a:lstStyle/>
                    <a:p>
                      <a:pPr algn="ctr"/>
                      <a:r>
                        <a:rPr lang="pl-PL" sz="1800" b="1" dirty="0"/>
                        <a:t>3</a:t>
                      </a:r>
                    </a:p>
                  </a:txBody>
                  <a:tcPr marL="91428" marR="91428" marT="45727" marB="45727" anchor="ctr"/>
                </a:tc>
                <a:tc>
                  <a:txBody>
                    <a:bodyPr/>
                    <a:lstStyle/>
                    <a:p>
                      <a:pPr algn="ctr"/>
                      <a:r>
                        <a:rPr lang="pl-PL" sz="1800" b="0" dirty="0"/>
                        <a:t>5</a:t>
                      </a:r>
                    </a:p>
                  </a:txBody>
                  <a:tcPr marL="91428" marR="91428" marT="45727" marB="45727" anchor="ctr"/>
                </a:tc>
                <a:extLst>
                  <a:ext uri="{0D108BD9-81ED-4DB2-BD59-A6C34878D82A}">
                    <a16:rowId xmlns:a16="http://schemas.microsoft.com/office/drawing/2014/main" val="10003"/>
                  </a:ext>
                </a:extLst>
              </a:tr>
              <a:tr h="624929">
                <a:tc>
                  <a:txBody>
                    <a:bodyPr/>
                    <a:lstStyle/>
                    <a:p>
                      <a:r>
                        <a:rPr lang="pl-PL" sz="2000" b="1" dirty="0">
                          <a:solidFill>
                            <a:srgbClr val="002060"/>
                          </a:solidFill>
                        </a:rPr>
                        <a:t>Impact </a:t>
                      </a:r>
                    </a:p>
                    <a:p>
                      <a:r>
                        <a:rPr lang="pl-PL" sz="1500" b="0" dirty="0">
                          <a:solidFill>
                            <a:srgbClr val="002060"/>
                          </a:solidFill>
                        </a:rPr>
                        <a:t>(Wpływ)</a:t>
                      </a:r>
                    </a:p>
                  </a:txBody>
                  <a:tcPr marL="91428" marR="91428" marT="45727" marB="45727" anchor="ctr"/>
                </a:tc>
                <a:tc>
                  <a:txBody>
                    <a:bodyPr/>
                    <a:lstStyle/>
                    <a:p>
                      <a:pPr algn="ctr"/>
                      <a:r>
                        <a:rPr lang="pl-PL" sz="1800" b="1" dirty="0"/>
                        <a:t>3</a:t>
                      </a:r>
                    </a:p>
                  </a:txBody>
                  <a:tcPr marL="91428" marR="91428" marT="45727" marB="45727" anchor="ctr"/>
                </a:tc>
                <a:tc>
                  <a:txBody>
                    <a:bodyPr/>
                    <a:lstStyle/>
                    <a:p>
                      <a:pPr algn="ctr"/>
                      <a:r>
                        <a:rPr lang="pl-PL" sz="1800" b="0" dirty="0"/>
                        <a:t>5</a:t>
                      </a:r>
                    </a:p>
                  </a:txBody>
                  <a:tcPr marL="91428" marR="91428" marT="45727" marB="45727" anchor="ctr"/>
                </a:tc>
                <a:extLst>
                  <a:ext uri="{0D108BD9-81ED-4DB2-BD59-A6C34878D82A}">
                    <a16:rowId xmlns:a16="http://schemas.microsoft.com/office/drawing/2014/main" val="10004"/>
                  </a:ext>
                </a:extLst>
              </a:tr>
              <a:tr h="624929">
                <a:tc>
                  <a:txBody>
                    <a:bodyPr/>
                    <a:lstStyle/>
                    <a:p>
                      <a:r>
                        <a:rPr lang="pl-PL" sz="2000" b="1" dirty="0">
                          <a:solidFill>
                            <a:srgbClr val="002060"/>
                          </a:solidFill>
                        </a:rPr>
                        <a:t>Catalytic </a:t>
                      </a:r>
                      <a:r>
                        <a:rPr lang="pl-PL" sz="2000" b="1" dirty="0" err="1">
                          <a:solidFill>
                            <a:srgbClr val="002060"/>
                          </a:solidFill>
                        </a:rPr>
                        <a:t>effect</a:t>
                      </a:r>
                      <a:r>
                        <a:rPr lang="pl-PL" sz="2000" b="1" dirty="0">
                          <a:solidFill>
                            <a:srgbClr val="002060"/>
                          </a:solidFill>
                        </a:rPr>
                        <a:t> </a:t>
                      </a:r>
                    </a:p>
                    <a:p>
                      <a:r>
                        <a:rPr lang="pl-PL" sz="1500" b="0" dirty="0">
                          <a:solidFill>
                            <a:srgbClr val="002060"/>
                          </a:solidFill>
                        </a:rPr>
                        <a:t>(Efekt katalityczny)</a:t>
                      </a:r>
                    </a:p>
                  </a:txBody>
                  <a:tcPr marL="91428" marR="91428" marT="45727" marB="45727" anchor="ctr"/>
                </a:tc>
                <a:tc>
                  <a:txBody>
                    <a:bodyPr/>
                    <a:lstStyle/>
                    <a:p>
                      <a:pPr algn="ctr"/>
                      <a:r>
                        <a:rPr lang="pl-PL" sz="1800" b="1" dirty="0"/>
                        <a:t>3</a:t>
                      </a:r>
                    </a:p>
                  </a:txBody>
                  <a:tcPr marL="91428" marR="91428" marT="45727" marB="45727" anchor="ctr"/>
                </a:tc>
                <a:tc>
                  <a:txBody>
                    <a:bodyPr/>
                    <a:lstStyle/>
                    <a:p>
                      <a:pPr algn="ctr"/>
                      <a:r>
                        <a:rPr lang="pl-PL" sz="1800" b="0" dirty="0"/>
                        <a:t>5</a:t>
                      </a:r>
                    </a:p>
                  </a:txBody>
                  <a:tcPr marL="91428" marR="91428" marT="45727" marB="45727" anchor="ctr"/>
                </a:tc>
                <a:extLst>
                  <a:ext uri="{0D108BD9-81ED-4DB2-BD59-A6C34878D82A}">
                    <a16:rowId xmlns:a16="http://schemas.microsoft.com/office/drawing/2014/main" val="10005"/>
                  </a:ext>
                </a:extLst>
              </a:tr>
              <a:tr h="396297">
                <a:tc>
                  <a:txBody>
                    <a:bodyPr/>
                    <a:lstStyle/>
                    <a:p>
                      <a:pPr marL="0" algn="l" defTabSz="914400" rtl="0" eaLnBrk="1" latinLnBrk="0" hangingPunct="1"/>
                      <a:endParaRPr lang="pl-PL" sz="1800" b="1" kern="1200" dirty="0">
                        <a:solidFill>
                          <a:schemeClr val="lt1"/>
                        </a:solidFill>
                        <a:latin typeface="+mn-lt"/>
                        <a:ea typeface="+mn-ea"/>
                        <a:cs typeface="+mn-cs"/>
                      </a:endParaRPr>
                    </a:p>
                  </a:txBody>
                  <a:tcPr marL="91428" marR="91428" marT="45727" marB="45727" anchor="ctr">
                    <a:solidFill>
                      <a:schemeClr val="bg1"/>
                    </a:solidFill>
                  </a:tcPr>
                </a:tc>
                <a:tc>
                  <a:txBody>
                    <a:bodyPr/>
                    <a:lstStyle/>
                    <a:p>
                      <a:pPr marL="0" algn="ctr" defTabSz="914400" rtl="0" eaLnBrk="1" latinLnBrk="0" hangingPunct="1"/>
                      <a:r>
                        <a:rPr lang="pl-PL" sz="2000" b="1" u="sng" kern="1200" dirty="0">
                          <a:solidFill>
                            <a:schemeClr val="lt1"/>
                          </a:solidFill>
                          <a:latin typeface="+mn-lt"/>
                          <a:ea typeface="+mn-ea"/>
                          <a:cs typeface="+mn-cs"/>
                        </a:rPr>
                        <a:t>15</a:t>
                      </a:r>
                    </a:p>
                  </a:txBody>
                  <a:tcPr marL="91428" marR="91428" marT="45727" marB="45727" anchor="ctr">
                    <a:solidFill>
                      <a:srgbClr val="172C85"/>
                    </a:solidFill>
                  </a:tcPr>
                </a:tc>
                <a:tc>
                  <a:txBody>
                    <a:bodyPr/>
                    <a:lstStyle/>
                    <a:p>
                      <a:pPr marL="0" algn="ctr" defTabSz="914400" rtl="0" eaLnBrk="1" latinLnBrk="0" hangingPunct="1"/>
                      <a:r>
                        <a:rPr lang="pl-PL" sz="1800" b="0" kern="1200" dirty="0">
                          <a:solidFill>
                            <a:schemeClr val="lt1"/>
                          </a:solidFill>
                          <a:latin typeface="+mn-lt"/>
                          <a:ea typeface="+mn-ea"/>
                          <a:cs typeface="+mn-cs"/>
                        </a:rPr>
                        <a:t>25</a:t>
                      </a:r>
                    </a:p>
                  </a:txBody>
                  <a:tcPr marL="91428" marR="91428" marT="45727" marB="45727" anchor="ctr">
                    <a:solidFill>
                      <a:srgbClr val="172C85"/>
                    </a:solidFill>
                  </a:tcPr>
                </a:tc>
                <a:extLst>
                  <a:ext uri="{0D108BD9-81ED-4DB2-BD59-A6C34878D82A}">
                    <a16:rowId xmlns:a16="http://schemas.microsoft.com/office/drawing/2014/main" val="10006"/>
                  </a:ext>
                </a:extLst>
              </a:tr>
            </a:tbl>
          </a:graphicData>
        </a:graphic>
      </p:graphicFrame>
      <p:sp>
        <p:nvSpPr>
          <p:cNvPr id="40997" name="pole tekstowe 2">
            <a:extLst>
              <a:ext uri="{FF2B5EF4-FFF2-40B4-BE49-F238E27FC236}">
                <a16:creationId xmlns:a16="http://schemas.microsoft.com/office/drawing/2014/main" id="{A873C92A-6189-4968-BFEB-8D37E93138AA}"/>
              </a:ext>
            </a:extLst>
          </p:cNvPr>
          <p:cNvSpPr txBox="1">
            <a:spLocks noChangeArrowheads="1"/>
          </p:cNvSpPr>
          <p:nvPr/>
        </p:nvSpPr>
        <p:spPr bwMode="auto">
          <a:xfrm>
            <a:off x="755650" y="5502275"/>
            <a:ext cx="82296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l-PL" altLang="pl-PL" sz="1200">
                <a:solidFill>
                  <a:schemeClr val="tx2"/>
                </a:solidFill>
              </a:rPr>
              <a:t>Próg indywidualny dla każdego kryterium: 3/5; całkowity próg: 15/25 punktów.</a:t>
            </a:r>
          </a:p>
        </p:txBody>
      </p:sp>
      <p:pic>
        <p:nvPicPr>
          <p:cNvPr id="40998" name="Picture 6">
            <a:extLst>
              <a:ext uri="{FF2B5EF4-FFF2-40B4-BE49-F238E27FC236}">
                <a16:creationId xmlns:a16="http://schemas.microsoft.com/office/drawing/2014/main" id="{E1884B13-4F27-492F-8D73-F4D0A3BCFF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7125" y="6200775"/>
            <a:ext cx="1809750" cy="61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9" name="Picture 7">
            <a:extLst>
              <a:ext uri="{FF2B5EF4-FFF2-40B4-BE49-F238E27FC236}">
                <a16:creationId xmlns:a16="http://schemas.microsoft.com/office/drawing/2014/main" id="{2D4AFD0A-08B2-4AC1-852E-D2108EAA2A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6400" y="6254750"/>
            <a:ext cx="2184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0" name="Obraz 3">
            <a:extLst>
              <a:ext uri="{FF2B5EF4-FFF2-40B4-BE49-F238E27FC236}">
                <a16:creationId xmlns:a16="http://schemas.microsoft.com/office/drawing/2014/main" id="{9D0741F2-C0AE-491B-A983-0A6D456121F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6200775"/>
            <a:ext cx="19431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1986" name="Tytuł 1">
            <a:extLst>
              <a:ext uri="{FF2B5EF4-FFF2-40B4-BE49-F238E27FC236}">
                <a16:creationId xmlns:a16="http://schemas.microsoft.com/office/drawing/2014/main" id="{052479BA-C05F-4B4C-8E2A-E17C03D6CD6A}"/>
              </a:ext>
            </a:extLst>
          </p:cNvPr>
          <p:cNvSpPr>
            <a:spLocks noGrp="1"/>
          </p:cNvSpPr>
          <p:nvPr>
            <p:ph type="title"/>
          </p:nvPr>
        </p:nvSpPr>
        <p:spPr>
          <a:xfrm>
            <a:off x="190500" y="26988"/>
            <a:ext cx="5173663" cy="1190625"/>
          </a:xfrm>
        </p:spPr>
        <p:txBody>
          <a:bodyPr/>
          <a:lstStyle/>
          <a:p>
            <a:pPr algn="l"/>
            <a:r>
              <a:rPr lang="pl-PL" altLang="pl-PL" sz="2800" b="1">
                <a:solidFill>
                  <a:srgbClr val="0B4F9D"/>
                </a:solidFill>
              </a:rPr>
              <a:t>Część B - I. Priority and urgency (Priorytetowość i pilność)</a:t>
            </a:r>
          </a:p>
        </p:txBody>
      </p:sp>
      <p:sp>
        <p:nvSpPr>
          <p:cNvPr id="2" name="Prostokąt: zaokrąglone rogi 1">
            <a:extLst>
              <a:ext uri="{FF2B5EF4-FFF2-40B4-BE49-F238E27FC236}">
                <a16:creationId xmlns:a16="http://schemas.microsoft.com/office/drawing/2014/main" id="{879FB0A2-88D9-4355-BC73-AF5E36616765}"/>
              </a:ext>
            </a:extLst>
          </p:cNvPr>
          <p:cNvSpPr/>
          <p:nvPr/>
        </p:nvSpPr>
        <p:spPr>
          <a:xfrm>
            <a:off x="490538" y="1341438"/>
            <a:ext cx="6192837" cy="3163887"/>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pl-PL" sz="2000" dirty="0">
                <a:solidFill>
                  <a:prstClr val="white"/>
                </a:solidFill>
                <a:ea typeface="Calibri" panose="020F0502020204030204" pitchFamily="34" charset="0"/>
                <a:cs typeface="Times New Roman" panose="02020603050405020304" pitchFamily="18" charset="0"/>
              </a:rPr>
              <a:t>Kryterium priorytetowości i pilności polega na ocenie przez ekspertów/KE:</a:t>
            </a:r>
          </a:p>
          <a:p>
            <a:pPr algn="just">
              <a:defRPr/>
            </a:pPr>
            <a:endParaRPr lang="pl-PL" sz="1600" dirty="0">
              <a:solidFill>
                <a:prstClr val="white"/>
              </a:solidFill>
              <a:ea typeface="Calibri" panose="020F0502020204030204" pitchFamily="34" charset="0"/>
              <a:cs typeface="Times New Roman" panose="02020603050405020304" pitchFamily="18" charset="0"/>
            </a:endParaRPr>
          </a:p>
          <a:p>
            <a:pPr marL="285750" indent="-285750" algn="just">
              <a:spcAft>
                <a:spcPts val="600"/>
              </a:spcAft>
              <a:buFont typeface="Wingdings" panose="05000000000000000000" pitchFamily="2" charset="2"/>
              <a:buChar char="ü"/>
              <a:defRPr/>
            </a:pPr>
            <a:r>
              <a:rPr lang="pl-PL" sz="1600" dirty="0">
                <a:solidFill>
                  <a:prstClr val="white"/>
                </a:solidFill>
                <a:ea typeface="Calibri" panose="020F0502020204030204" pitchFamily="34" charset="0"/>
                <a:cs typeface="Times New Roman" panose="02020603050405020304" pitchFamily="18" charset="0"/>
              </a:rPr>
              <a:t>Wpisywania się propozycji w cele i priorytety polityki (transportowej) UE</a:t>
            </a:r>
          </a:p>
          <a:p>
            <a:pPr marL="285750" indent="-285750" algn="just">
              <a:spcAft>
                <a:spcPts val="600"/>
              </a:spcAft>
              <a:buFont typeface="Wingdings" panose="05000000000000000000" pitchFamily="2" charset="2"/>
              <a:buChar char="ü"/>
              <a:defRPr/>
            </a:pPr>
            <a:r>
              <a:rPr lang="pl-PL" sz="1600" dirty="0">
                <a:solidFill>
                  <a:prstClr val="white"/>
                </a:solidFill>
                <a:ea typeface="Calibri" panose="020F0502020204030204" pitchFamily="34" charset="0"/>
                <a:cs typeface="Times New Roman" panose="02020603050405020304" pitchFamily="18" charset="0"/>
              </a:rPr>
              <a:t>Europejskiej wartości dodanej </a:t>
            </a:r>
          </a:p>
          <a:p>
            <a:pPr marL="285750" indent="-285750" algn="just">
              <a:spcAft>
                <a:spcPts val="600"/>
              </a:spcAft>
              <a:buFont typeface="Wingdings" panose="05000000000000000000" pitchFamily="2" charset="2"/>
              <a:buChar char="ü"/>
              <a:defRPr/>
            </a:pPr>
            <a:r>
              <a:rPr lang="pl-PL" sz="1600" dirty="0">
                <a:solidFill>
                  <a:prstClr val="white"/>
                </a:solidFill>
                <a:ea typeface="Calibri" panose="020F0502020204030204" pitchFamily="34" charset="0"/>
                <a:cs typeface="Times New Roman" panose="02020603050405020304" pitchFamily="18" charset="0"/>
              </a:rPr>
              <a:t>Ew. synergii z innymi sektorami</a:t>
            </a:r>
          </a:p>
        </p:txBody>
      </p:sp>
      <p:graphicFrame>
        <p:nvGraphicFramePr>
          <p:cNvPr id="4" name="Diagram 3">
            <a:extLst>
              <a:ext uri="{FF2B5EF4-FFF2-40B4-BE49-F238E27FC236}">
                <a16:creationId xmlns:a16="http://schemas.microsoft.com/office/drawing/2014/main" id="{70B19E7A-7D44-42E7-9696-FE83C839A87B}"/>
              </a:ext>
            </a:extLst>
          </p:cNvPr>
          <p:cNvGraphicFramePr/>
          <p:nvPr/>
        </p:nvGraphicFramePr>
        <p:xfrm>
          <a:off x="155824" y="3816746"/>
          <a:ext cx="8784976" cy="27085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1989" name="Picture 6">
            <a:extLst>
              <a:ext uri="{FF2B5EF4-FFF2-40B4-BE49-F238E27FC236}">
                <a16:creationId xmlns:a16="http://schemas.microsoft.com/office/drawing/2014/main" id="{5EADE66F-B542-4C5A-966E-01A5752D58B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67125" y="6200775"/>
            <a:ext cx="1809750" cy="61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990" name="Picture 7">
            <a:extLst>
              <a:ext uri="{FF2B5EF4-FFF2-40B4-BE49-F238E27FC236}">
                <a16:creationId xmlns:a16="http://schemas.microsoft.com/office/drawing/2014/main" id="{E6821C8D-7FE7-4E85-A664-CF9E824F42F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56400" y="6254750"/>
            <a:ext cx="2184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991" name="Obraz 3">
            <a:extLst>
              <a:ext uri="{FF2B5EF4-FFF2-40B4-BE49-F238E27FC236}">
                <a16:creationId xmlns:a16="http://schemas.microsoft.com/office/drawing/2014/main" id="{54FF96C7-2B45-4AB9-B9D1-0EAC3A56E1F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3850" y="6200775"/>
            <a:ext cx="19431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3010" name="Tytuł 1">
            <a:extLst>
              <a:ext uri="{FF2B5EF4-FFF2-40B4-BE49-F238E27FC236}">
                <a16:creationId xmlns:a16="http://schemas.microsoft.com/office/drawing/2014/main" id="{60D53625-D12C-49FD-B439-8B4BC08E901C}"/>
              </a:ext>
            </a:extLst>
          </p:cNvPr>
          <p:cNvSpPr>
            <a:spLocks noGrp="1"/>
          </p:cNvSpPr>
          <p:nvPr>
            <p:ph type="title"/>
          </p:nvPr>
        </p:nvSpPr>
        <p:spPr>
          <a:xfrm>
            <a:off x="0" y="206375"/>
            <a:ext cx="5076825" cy="990600"/>
          </a:xfrm>
        </p:spPr>
        <p:txBody>
          <a:bodyPr/>
          <a:lstStyle/>
          <a:p>
            <a:pPr algn="l"/>
            <a:r>
              <a:rPr lang="pl-PL" altLang="pl-PL" sz="2800" b="1">
                <a:solidFill>
                  <a:srgbClr val="0B4F9D"/>
                </a:solidFill>
              </a:rPr>
              <a:t>Część B - I. Priority and urgency (Priorytetowość i pilność)</a:t>
            </a:r>
            <a:br>
              <a:rPr lang="pl-PL" altLang="pl-PL" sz="2800" b="1">
                <a:solidFill>
                  <a:srgbClr val="0B4F9D"/>
                </a:solidFill>
              </a:rPr>
            </a:br>
            <a:endParaRPr lang="pl-PL" altLang="pl-PL" sz="1700"/>
          </a:p>
        </p:txBody>
      </p:sp>
      <p:sp>
        <p:nvSpPr>
          <p:cNvPr id="13" name="Prostokąt: zaokrąglone rogi 12">
            <a:extLst>
              <a:ext uri="{FF2B5EF4-FFF2-40B4-BE49-F238E27FC236}">
                <a16:creationId xmlns:a16="http://schemas.microsoft.com/office/drawing/2014/main" id="{9906217B-E5C8-4F47-A7AC-F6BBCBB42342}"/>
              </a:ext>
            </a:extLst>
          </p:cNvPr>
          <p:cNvSpPr/>
          <p:nvPr/>
        </p:nvSpPr>
        <p:spPr>
          <a:xfrm>
            <a:off x="323850" y="1303338"/>
            <a:ext cx="7416800" cy="4722812"/>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07000"/>
              </a:lnSpc>
              <a:spcAft>
                <a:spcPts val="1200"/>
              </a:spcAft>
              <a:defRPr/>
            </a:pPr>
            <a:r>
              <a:rPr lang="en-US" altLang="pl-PL" sz="2400" b="1" dirty="0">
                <a:solidFill>
                  <a:prstClr val="white"/>
                </a:solidFill>
              </a:rPr>
              <a:t>TEN-T network — Project of common interest (PCI)</a:t>
            </a:r>
            <a:br>
              <a:rPr lang="pl-PL" altLang="pl-PL" sz="2400" b="1" dirty="0">
                <a:solidFill>
                  <a:prstClr val="white"/>
                </a:solidFill>
              </a:rPr>
            </a:br>
            <a:r>
              <a:rPr lang="pl-PL" altLang="pl-PL" b="1" dirty="0">
                <a:solidFill>
                  <a:prstClr val="white"/>
                </a:solidFill>
              </a:rPr>
              <a:t>Sieć TEN-T – projekt będący przedmiotem wspólnego zainteresowania</a:t>
            </a:r>
          </a:p>
          <a:p>
            <a:pPr marL="285750" indent="-285750">
              <a:lnSpc>
                <a:spcPct val="107000"/>
              </a:lnSpc>
              <a:spcAft>
                <a:spcPts val="0"/>
              </a:spcAft>
              <a:buFont typeface="Wingdings" panose="05000000000000000000" pitchFamily="2" charset="2"/>
              <a:buChar char="ü"/>
              <a:defRPr/>
            </a:pPr>
            <a:r>
              <a:rPr lang="pl-PL" dirty="0">
                <a:solidFill>
                  <a:prstClr val="white"/>
                </a:solidFill>
                <a:ea typeface="Calibri" panose="020F0502020204030204" pitchFamily="34" charset="0"/>
                <a:cs typeface="Times New Roman" panose="02020603050405020304" pitchFamily="18" charset="0"/>
              </a:rPr>
              <a:t>Definicja PCI w Rozporządzeniu 1315/2013 </a:t>
            </a:r>
            <a:r>
              <a:rPr lang="pl-PL" dirty="0" err="1">
                <a:solidFill>
                  <a:prstClr val="white"/>
                </a:solidFill>
                <a:ea typeface="Calibri" panose="020F0502020204030204" pitchFamily="34" charset="0"/>
                <a:cs typeface="Times New Roman" panose="02020603050405020304" pitchFamily="18" charset="0"/>
              </a:rPr>
              <a:t>ws</a:t>
            </a:r>
            <a:r>
              <a:rPr lang="pl-PL" dirty="0">
                <a:solidFill>
                  <a:prstClr val="white"/>
                </a:solidFill>
                <a:ea typeface="Calibri" panose="020F0502020204030204" pitchFamily="34" charset="0"/>
                <a:cs typeface="Times New Roman" panose="02020603050405020304" pitchFamily="18" charset="0"/>
              </a:rPr>
              <a:t>. sieci TEN-T (art. 7)</a:t>
            </a:r>
          </a:p>
          <a:p>
            <a:pPr>
              <a:lnSpc>
                <a:spcPct val="107000"/>
              </a:lnSpc>
              <a:spcAft>
                <a:spcPts val="300"/>
              </a:spcAft>
              <a:defRPr/>
            </a:pPr>
            <a:r>
              <a:rPr lang="pl-PL" dirty="0">
                <a:solidFill>
                  <a:prstClr val="white"/>
                </a:solidFill>
                <a:ea typeface="Calibri" panose="020F0502020204030204" pitchFamily="34" charset="0"/>
                <a:cs typeface="Times New Roman" panose="02020603050405020304" pitchFamily="18" charset="0"/>
                <a:hlinkClick r:id="rId3"/>
              </a:rPr>
              <a:t>https://eur-lex.europa.eu/legal-content/PL/ALL/?uri=CELEX:32013R1315</a:t>
            </a:r>
            <a:endParaRPr lang="pl-PL" dirty="0">
              <a:solidFill>
                <a:prstClr val="white"/>
              </a:solidFill>
              <a:ea typeface="Calibri" panose="020F0502020204030204" pitchFamily="34" charset="0"/>
              <a:cs typeface="Times New Roman" panose="02020603050405020304" pitchFamily="18" charset="0"/>
            </a:endParaRPr>
          </a:p>
          <a:p>
            <a:pPr marL="285750" indent="-285750">
              <a:lnSpc>
                <a:spcPct val="107000"/>
              </a:lnSpc>
              <a:spcAft>
                <a:spcPts val="800"/>
              </a:spcAft>
              <a:buFont typeface="Courier New" panose="02070309020205020404" pitchFamily="49" charset="0"/>
              <a:buChar char="o"/>
              <a:defRPr/>
            </a:pPr>
            <a:r>
              <a:rPr lang="pl-PL" dirty="0">
                <a:solidFill>
                  <a:prstClr val="white"/>
                </a:solidFill>
                <a:ea typeface="Calibri" panose="020F0502020204030204" pitchFamily="34" charset="0"/>
                <a:cs typeface="Times New Roman" panose="02020603050405020304" pitchFamily="18" charset="0"/>
              </a:rPr>
              <a:t>art. 4 – wpisanie się w co najmniej 2 cele TEN-T z art. 4 (spójność, wydajność, zrównoważony charakter, korzyści dla użytkowników)</a:t>
            </a:r>
          </a:p>
          <a:p>
            <a:pPr marL="285750" indent="-285750">
              <a:lnSpc>
                <a:spcPct val="107000"/>
              </a:lnSpc>
              <a:spcAft>
                <a:spcPts val="800"/>
              </a:spcAft>
              <a:buFont typeface="Courier New" panose="02070309020205020404" pitchFamily="49" charset="0"/>
              <a:buChar char="o"/>
              <a:defRPr/>
            </a:pPr>
            <a:r>
              <a:rPr lang="pl-PL" dirty="0">
                <a:solidFill>
                  <a:prstClr val="white"/>
                </a:solidFill>
                <a:ea typeface="Calibri" panose="020F0502020204030204" pitchFamily="34" charset="0"/>
                <a:cs typeface="Times New Roman" panose="02020603050405020304" pitchFamily="18" charset="0"/>
              </a:rPr>
              <a:t>Spełnianie wymagań sieci TEN-T</a:t>
            </a:r>
          </a:p>
          <a:p>
            <a:pPr marL="285750" indent="-285750">
              <a:lnSpc>
                <a:spcPct val="107000"/>
              </a:lnSpc>
              <a:spcAft>
                <a:spcPts val="800"/>
              </a:spcAft>
              <a:buFont typeface="Wingdings" panose="05000000000000000000" pitchFamily="2" charset="2"/>
              <a:buChar char="ü"/>
              <a:defRPr/>
            </a:pPr>
            <a:r>
              <a:rPr lang="pl-PL" dirty="0">
                <a:solidFill>
                  <a:prstClr val="white"/>
                </a:solidFill>
                <a:ea typeface="Calibri" panose="020F0502020204030204" pitchFamily="34" charset="0"/>
                <a:cs typeface="Times New Roman" panose="02020603050405020304" pitchFamily="18" charset="0"/>
              </a:rPr>
              <a:t>Wpisanie się w plan prac dot. korytarza sieci TEN-T (art. 47): korytarze Bałtyk – Adriatyk, Morze – Północne – Bałtyk, Autostrady morskie, ERTMS (strona: </a:t>
            </a:r>
            <a:r>
              <a:rPr lang="pl-PL" dirty="0">
                <a:solidFill>
                  <a:prstClr val="white"/>
                </a:solidFill>
                <a:ea typeface="Calibri" panose="020F0502020204030204" pitchFamily="34" charset="0"/>
                <a:cs typeface="Times New Roman" panose="02020603050405020304" pitchFamily="18" charset="0"/>
                <a:hlinkClick r:id="rId4"/>
              </a:rPr>
              <a:t>https://transport.ec.europa.eu/transport-themes/infrastructure-and-investment_en</a:t>
            </a:r>
            <a:r>
              <a:rPr lang="pl-PL" dirty="0">
                <a:solidFill>
                  <a:prstClr val="white"/>
                </a:solidFill>
                <a:ea typeface="Calibri" panose="020F0502020204030204" pitchFamily="34" charset="0"/>
                <a:cs typeface="Times New Roman" panose="02020603050405020304" pitchFamily="18" charset="0"/>
              </a:rPr>
              <a:t>)</a:t>
            </a:r>
          </a:p>
          <a:p>
            <a:pPr marL="285750" indent="-285750">
              <a:lnSpc>
                <a:spcPct val="107000"/>
              </a:lnSpc>
              <a:spcAft>
                <a:spcPts val="800"/>
              </a:spcAft>
              <a:buFont typeface="Wingdings" panose="05000000000000000000" pitchFamily="2" charset="2"/>
              <a:buChar char="ü"/>
              <a:defRPr/>
            </a:pPr>
            <a:r>
              <a:rPr lang="pl-PL" dirty="0">
                <a:solidFill>
                  <a:prstClr val="white"/>
                </a:solidFill>
                <a:ea typeface="Calibri" panose="020F0502020204030204" pitchFamily="34" charset="0"/>
                <a:cs typeface="Times New Roman" panose="02020603050405020304" pitchFamily="18" charset="0"/>
              </a:rPr>
              <a:t>Czy projekt (lub projekt globalny) tworzy efekt sieciowy z innymi projektami CEF?</a:t>
            </a:r>
          </a:p>
        </p:txBody>
      </p:sp>
      <p:pic>
        <p:nvPicPr>
          <p:cNvPr id="43012" name="Picture 6">
            <a:extLst>
              <a:ext uri="{FF2B5EF4-FFF2-40B4-BE49-F238E27FC236}">
                <a16:creationId xmlns:a16="http://schemas.microsoft.com/office/drawing/2014/main" id="{8AB038DC-C741-45E3-A4F9-E3F8027F28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67125" y="6200775"/>
            <a:ext cx="1809750" cy="61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013" name="Picture 7">
            <a:extLst>
              <a:ext uri="{FF2B5EF4-FFF2-40B4-BE49-F238E27FC236}">
                <a16:creationId xmlns:a16="http://schemas.microsoft.com/office/drawing/2014/main" id="{9A3D3A7B-5FC9-4744-8512-923C505F53F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56400" y="6254750"/>
            <a:ext cx="2184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014" name="Obraz 3">
            <a:extLst>
              <a:ext uri="{FF2B5EF4-FFF2-40B4-BE49-F238E27FC236}">
                <a16:creationId xmlns:a16="http://schemas.microsoft.com/office/drawing/2014/main" id="{FE897C24-2FE9-45A5-A9C6-E3F54FDE243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850" y="6200775"/>
            <a:ext cx="19431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4034" name="Tytuł 1">
            <a:extLst>
              <a:ext uri="{FF2B5EF4-FFF2-40B4-BE49-F238E27FC236}">
                <a16:creationId xmlns:a16="http://schemas.microsoft.com/office/drawing/2014/main" id="{2BA66316-B4B2-4E78-BCD4-7B90B4F49979}"/>
              </a:ext>
            </a:extLst>
          </p:cNvPr>
          <p:cNvSpPr>
            <a:spLocks noGrp="1"/>
          </p:cNvSpPr>
          <p:nvPr>
            <p:ph type="title"/>
          </p:nvPr>
        </p:nvSpPr>
        <p:spPr>
          <a:xfrm>
            <a:off x="0" y="206375"/>
            <a:ext cx="5076825" cy="990600"/>
          </a:xfrm>
        </p:spPr>
        <p:txBody>
          <a:bodyPr/>
          <a:lstStyle/>
          <a:p>
            <a:pPr algn="l"/>
            <a:r>
              <a:rPr lang="pl-PL" altLang="pl-PL" sz="2800" b="1">
                <a:solidFill>
                  <a:srgbClr val="0B4F9D"/>
                </a:solidFill>
              </a:rPr>
              <a:t>Część B - I. Priority and urgency (Priorytetowość i pilność)</a:t>
            </a:r>
            <a:br>
              <a:rPr lang="pl-PL" altLang="pl-PL" sz="2800" b="1">
                <a:solidFill>
                  <a:srgbClr val="0B4F9D"/>
                </a:solidFill>
              </a:rPr>
            </a:br>
            <a:endParaRPr lang="pl-PL" altLang="pl-PL" sz="1700"/>
          </a:p>
        </p:txBody>
      </p:sp>
      <p:sp>
        <p:nvSpPr>
          <p:cNvPr id="13" name="Prostokąt: zaokrąglone rogi 12">
            <a:extLst>
              <a:ext uri="{FF2B5EF4-FFF2-40B4-BE49-F238E27FC236}">
                <a16:creationId xmlns:a16="http://schemas.microsoft.com/office/drawing/2014/main" id="{73E1B460-B125-4708-A30A-EE2E84C64678}"/>
              </a:ext>
            </a:extLst>
          </p:cNvPr>
          <p:cNvSpPr/>
          <p:nvPr/>
        </p:nvSpPr>
        <p:spPr>
          <a:xfrm>
            <a:off x="179388" y="1268413"/>
            <a:ext cx="7272337" cy="4722812"/>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07000"/>
              </a:lnSpc>
              <a:spcAft>
                <a:spcPts val="1800"/>
              </a:spcAft>
              <a:defRPr/>
            </a:pPr>
            <a:r>
              <a:rPr lang="en-US" altLang="pl-PL" sz="2400" b="1" dirty="0">
                <a:solidFill>
                  <a:prstClr val="white"/>
                </a:solidFill>
              </a:rPr>
              <a:t>Call objectives and priorities </a:t>
            </a:r>
            <a:br>
              <a:rPr lang="pl-PL" altLang="pl-PL" sz="2400" b="1" dirty="0">
                <a:solidFill>
                  <a:prstClr val="white"/>
                </a:solidFill>
              </a:rPr>
            </a:br>
            <a:r>
              <a:rPr lang="pl-PL" altLang="pl-PL" b="1" dirty="0">
                <a:solidFill>
                  <a:prstClr val="white"/>
                </a:solidFill>
              </a:rPr>
              <a:t>Cele i priorytety konkursu</a:t>
            </a:r>
          </a:p>
          <a:p>
            <a:pPr marL="285750" indent="-285750">
              <a:lnSpc>
                <a:spcPct val="107000"/>
              </a:lnSpc>
              <a:spcAft>
                <a:spcPts val="0"/>
              </a:spcAft>
              <a:buFont typeface="Wingdings" panose="05000000000000000000" pitchFamily="2" charset="2"/>
              <a:buChar char="ü"/>
              <a:defRPr/>
            </a:pPr>
            <a:r>
              <a:rPr lang="pl-PL" dirty="0">
                <a:solidFill>
                  <a:prstClr val="white"/>
                </a:solidFill>
                <a:ea typeface="Calibri" panose="020F0502020204030204" pitchFamily="34" charset="0"/>
                <a:cs typeface="Times New Roman" panose="02020603050405020304" pitchFamily="18" charset="0"/>
              </a:rPr>
              <a:t>Konieczność odwołania się do tekstu konkretnego konkursu </a:t>
            </a:r>
          </a:p>
          <a:p>
            <a:pPr>
              <a:spcAft>
                <a:spcPts val="0"/>
              </a:spcAft>
              <a:defRPr/>
            </a:pPr>
            <a:r>
              <a:rPr lang="pl-PL" dirty="0">
                <a:solidFill>
                  <a:prstClr val="white"/>
                </a:solidFill>
                <a:ea typeface="Calibri" panose="020F0502020204030204" pitchFamily="34" charset="0"/>
                <a:cs typeface="Times New Roman" panose="02020603050405020304" pitchFamily="18" charset="0"/>
                <a:hlinkClick r:id="rId3"/>
              </a:rPr>
              <a:t>https://cinea.ec.europa.eu/funding-opportunities/calls-proposals/2022-cef-transport-call_en</a:t>
            </a:r>
            <a:r>
              <a:rPr lang="pl-PL" dirty="0">
                <a:solidFill>
                  <a:prstClr val="white"/>
                </a:solidFill>
                <a:ea typeface="Calibri" panose="020F0502020204030204" pitchFamily="34" charset="0"/>
                <a:cs typeface="Times New Roman" panose="02020603050405020304" pitchFamily="18" charset="0"/>
              </a:rPr>
              <a:t> </a:t>
            </a:r>
          </a:p>
          <a:p>
            <a:pPr>
              <a:spcAft>
                <a:spcPts val="800"/>
              </a:spcAft>
              <a:defRPr/>
            </a:pPr>
            <a:r>
              <a:rPr lang="pl-PL" dirty="0">
                <a:solidFill>
                  <a:prstClr val="white"/>
                </a:solidFill>
                <a:ea typeface="Calibri" panose="020F0502020204030204" pitchFamily="34" charset="0"/>
                <a:cs typeface="Times New Roman" panose="02020603050405020304" pitchFamily="18" charset="0"/>
              </a:rPr>
              <a:t>(np. CEF-T-2022-COREGEN Call for </a:t>
            </a:r>
            <a:r>
              <a:rPr lang="pl-PL" dirty="0" err="1">
                <a:solidFill>
                  <a:prstClr val="white"/>
                </a:solidFill>
                <a:ea typeface="Calibri" panose="020F0502020204030204" pitchFamily="34" charset="0"/>
                <a:cs typeface="Times New Roman" panose="02020603050405020304" pitchFamily="18" charset="0"/>
              </a:rPr>
              <a:t>proposals</a:t>
            </a:r>
            <a:r>
              <a:rPr lang="pl-PL" dirty="0">
                <a:solidFill>
                  <a:prstClr val="white"/>
                </a:solidFill>
                <a:ea typeface="Calibri" panose="020F0502020204030204" pitchFamily="34" charset="0"/>
                <a:cs typeface="Times New Roman" panose="02020603050405020304" pitchFamily="18" charset="0"/>
              </a:rPr>
              <a:t>), szczególnie pkt. 2 </a:t>
            </a:r>
            <a:r>
              <a:rPr lang="en-US" dirty="0">
                <a:solidFill>
                  <a:prstClr val="white"/>
                </a:solidFill>
                <a:ea typeface="Calibri" panose="020F0502020204030204" pitchFamily="34" charset="0"/>
                <a:cs typeface="Times New Roman" panose="02020603050405020304" pitchFamily="18" charset="0"/>
              </a:rPr>
              <a:t>Objectives — Themes and priorities — Activities that can be funded —</a:t>
            </a:r>
            <a:r>
              <a:rPr lang="pl-PL" dirty="0">
                <a:solidFill>
                  <a:prstClr val="white"/>
                </a:solidFill>
                <a:ea typeface="Calibri" panose="020F0502020204030204" pitchFamily="34" charset="0"/>
                <a:cs typeface="Times New Roman" panose="02020603050405020304" pitchFamily="18" charset="0"/>
              </a:rPr>
              <a:t> </a:t>
            </a:r>
            <a:r>
              <a:rPr lang="en-US" dirty="0">
                <a:solidFill>
                  <a:prstClr val="white"/>
                </a:solidFill>
                <a:ea typeface="Calibri" panose="020F0502020204030204" pitchFamily="34" charset="0"/>
                <a:cs typeface="Times New Roman" panose="02020603050405020304" pitchFamily="18" charset="0"/>
              </a:rPr>
              <a:t>Expected impact</a:t>
            </a:r>
            <a:r>
              <a:rPr lang="pl-PL" dirty="0">
                <a:solidFill>
                  <a:prstClr val="white"/>
                </a:solidFill>
                <a:ea typeface="Calibri" panose="020F0502020204030204" pitchFamily="34" charset="0"/>
                <a:cs typeface="Times New Roman" panose="02020603050405020304" pitchFamily="18" charset="0"/>
              </a:rPr>
              <a:t> (tematy, cele, priorytety, wpływ)</a:t>
            </a:r>
          </a:p>
          <a:p>
            <a:pPr marL="285750" indent="-285750">
              <a:lnSpc>
                <a:spcPct val="107000"/>
              </a:lnSpc>
              <a:spcAft>
                <a:spcPts val="800"/>
              </a:spcAft>
              <a:buFont typeface="Wingdings" panose="05000000000000000000" pitchFamily="2" charset="2"/>
              <a:buChar char="ü"/>
              <a:defRPr/>
            </a:pPr>
            <a:r>
              <a:rPr lang="pl-PL" dirty="0">
                <a:solidFill>
                  <a:prstClr val="white"/>
                </a:solidFill>
                <a:ea typeface="Calibri" panose="020F0502020204030204" pitchFamily="34" charset="0"/>
                <a:cs typeface="Times New Roman" panose="02020603050405020304" pitchFamily="18" charset="0"/>
              </a:rPr>
              <a:t>W konkursie 2022 ocena w kryterium Priorytetowości  i pilności będzie brała pod uwagę także, tam gdzie jest to relewantne:</a:t>
            </a:r>
          </a:p>
          <a:p>
            <a:pPr marL="285750" indent="-285750">
              <a:lnSpc>
                <a:spcPct val="107000"/>
              </a:lnSpc>
              <a:spcAft>
                <a:spcPts val="800"/>
              </a:spcAft>
              <a:buFont typeface="Courier New" panose="02070309020205020404" pitchFamily="49" charset="0"/>
              <a:buChar char="o"/>
              <a:defRPr/>
            </a:pPr>
            <a:r>
              <a:rPr lang="pl-PL" dirty="0">
                <a:solidFill>
                  <a:prstClr val="white"/>
                </a:solidFill>
                <a:ea typeface="Calibri" panose="020F0502020204030204" pitchFamily="34" charset="0"/>
                <a:cs typeface="Times New Roman" panose="02020603050405020304" pitchFamily="18" charset="0"/>
              </a:rPr>
              <a:t>Nową sytuację wywołaną przez inwazję Rosji na Ukrainę</a:t>
            </a:r>
          </a:p>
          <a:p>
            <a:pPr marL="285750" indent="-285750">
              <a:lnSpc>
                <a:spcPct val="107000"/>
              </a:lnSpc>
              <a:spcAft>
                <a:spcPts val="800"/>
              </a:spcAft>
              <a:buFont typeface="Courier New" panose="02070309020205020404" pitchFamily="49" charset="0"/>
              <a:buChar char="o"/>
              <a:defRPr/>
            </a:pPr>
            <a:r>
              <a:rPr lang="pl-PL" dirty="0">
                <a:solidFill>
                  <a:prstClr val="white"/>
                </a:solidFill>
                <a:ea typeface="Calibri" panose="020F0502020204030204" pitchFamily="34" charset="0"/>
                <a:cs typeface="Times New Roman" panose="02020603050405020304" pitchFamily="18" charset="0"/>
              </a:rPr>
              <a:t>Komunikat KE dot. </a:t>
            </a:r>
            <a:r>
              <a:rPr lang="pl-PL" dirty="0" err="1">
                <a:solidFill>
                  <a:prstClr val="white"/>
                </a:solidFill>
                <a:ea typeface="Calibri" panose="020F0502020204030204" pitchFamily="34" charset="0"/>
                <a:cs typeface="Times New Roman" panose="02020603050405020304" pitchFamily="18" charset="0"/>
              </a:rPr>
              <a:t>Solidarity</a:t>
            </a:r>
            <a:r>
              <a:rPr lang="pl-PL" dirty="0">
                <a:solidFill>
                  <a:prstClr val="white"/>
                </a:solidFill>
                <a:ea typeface="Calibri" panose="020F0502020204030204" pitchFamily="34" charset="0"/>
                <a:cs typeface="Times New Roman" panose="02020603050405020304" pitchFamily="18" charset="0"/>
              </a:rPr>
              <a:t> </a:t>
            </a:r>
            <a:r>
              <a:rPr lang="pl-PL" dirty="0" err="1">
                <a:solidFill>
                  <a:prstClr val="white"/>
                </a:solidFill>
                <a:ea typeface="Calibri" panose="020F0502020204030204" pitchFamily="34" charset="0"/>
                <a:cs typeface="Times New Roman" panose="02020603050405020304" pitchFamily="18" charset="0"/>
              </a:rPr>
              <a:t>Lanes</a:t>
            </a:r>
            <a:endParaRPr lang="pl-PL" dirty="0">
              <a:solidFill>
                <a:prstClr val="white"/>
              </a:solidFill>
              <a:ea typeface="Calibri" panose="020F0502020204030204" pitchFamily="34" charset="0"/>
              <a:cs typeface="Times New Roman" panose="02020603050405020304" pitchFamily="18" charset="0"/>
            </a:endParaRPr>
          </a:p>
          <a:p>
            <a:pPr marL="285750" indent="-285750">
              <a:lnSpc>
                <a:spcPct val="107000"/>
              </a:lnSpc>
              <a:spcAft>
                <a:spcPts val="800"/>
              </a:spcAft>
              <a:buFont typeface="Courier New" panose="02070309020205020404" pitchFamily="49" charset="0"/>
              <a:buChar char="o"/>
              <a:defRPr/>
            </a:pPr>
            <a:r>
              <a:rPr lang="pl-PL" dirty="0">
                <a:solidFill>
                  <a:prstClr val="white"/>
                </a:solidFill>
                <a:ea typeface="Calibri" panose="020F0502020204030204" pitchFamily="34" charset="0"/>
                <a:cs typeface="Times New Roman" panose="02020603050405020304" pitchFamily="18" charset="0"/>
              </a:rPr>
              <a:t>Komunikat KE </a:t>
            </a:r>
            <a:r>
              <a:rPr lang="pl-PL" dirty="0" err="1">
                <a:solidFill>
                  <a:prstClr val="white"/>
                </a:solidFill>
                <a:ea typeface="Calibri" panose="020F0502020204030204" pitchFamily="34" charset="0"/>
                <a:cs typeface="Times New Roman" panose="02020603050405020304" pitchFamily="18" charset="0"/>
              </a:rPr>
              <a:t>ws</a:t>
            </a:r>
            <a:r>
              <a:rPr lang="pl-PL" dirty="0">
                <a:solidFill>
                  <a:prstClr val="white"/>
                </a:solidFill>
                <a:ea typeface="Calibri" panose="020F0502020204030204" pitchFamily="34" charset="0"/>
                <a:cs typeface="Times New Roman" panose="02020603050405020304" pitchFamily="18" charset="0"/>
              </a:rPr>
              <a:t>. </a:t>
            </a:r>
            <a:r>
              <a:rPr lang="en-US" dirty="0">
                <a:solidFill>
                  <a:prstClr val="white"/>
                </a:solidFill>
                <a:ea typeface="Calibri" panose="020F0502020204030204" pitchFamily="34" charset="0"/>
                <a:cs typeface="Times New Roman" panose="02020603050405020304" pitchFamily="18" charset="0"/>
              </a:rPr>
              <a:t>100 Climate Neutral and Smart Cities</a:t>
            </a:r>
          </a:p>
        </p:txBody>
      </p:sp>
      <p:pic>
        <p:nvPicPr>
          <p:cNvPr id="44036" name="Picture 6">
            <a:extLst>
              <a:ext uri="{FF2B5EF4-FFF2-40B4-BE49-F238E27FC236}">
                <a16:creationId xmlns:a16="http://schemas.microsoft.com/office/drawing/2014/main" id="{2CBCEED7-1C24-4D9E-BC2E-2DAF7D36E2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7125" y="6200775"/>
            <a:ext cx="1809750" cy="61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037" name="Picture 7">
            <a:extLst>
              <a:ext uri="{FF2B5EF4-FFF2-40B4-BE49-F238E27FC236}">
                <a16:creationId xmlns:a16="http://schemas.microsoft.com/office/drawing/2014/main" id="{ACB96BE7-E9DD-41AE-9E6D-995FDF81C75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56400" y="6254750"/>
            <a:ext cx="2184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038" name="Obraz 3">
            <a:extLst>
              <a:ext uri="{FF2B5EF4-FFF2-40B4-BE49-F238E27FC236}">
                <a16:creationId xmlns:a16="http://schemas.microsoft.com/office/drawing/2014/main" id="{D9804790-9928-4D8C-A810-6B35E80CD04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850" y="6200775"/>
            <a:ext cx="19431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5058" name="Tytuł 1">
            <a:extLst>
              <a:ext uri="{FF2B5EF4-FFF2-40B4-BE49-F238E27FC236}">
                <a16:creationId xmlns:a16="http://schemas.microsoft.com/office/drawing/2014/main" id="{600642FE-E6BC-483C-8889-AD8C32F94EF3}"/>
              </a:ext>
            </a:extLst>
          </p:cNvPr>
          <p:cNvSpPr>
            <a:spLocks noGrp="1"/>
          </p:cNvSpPr>
          <p:nvPr>
            <p:ph type="title"/>
          </p:nvPr>
        </p:nvSpPr>
        <p:spPr>
          <a:xfrm>
            <a:off x="0" y="206375"/>
            <a:ext cx="5076825" cy="990600"/>
          </a:xfrm>
        </p:spPr>
        <p:txBody>
          <a:bodyPr/>
          <a:lstStyle/>
          <a:p>
            <a:pPr algn="l"/>
            <a:r>
              <a:rPr lang="pl-PL" altLang="pl-PL" sz="2800" b="1">
                <a:solidFill>
                  <a:srgbClr val="0B4F9D"/>
                </a:solidFill>
              </a:rPr>
              <a:t>Część B - I. Priority and urgency (Priorytetowość i pilność)</a:t>
            </a:r>
            <a:br>
              <a:rPr lang="pl-PL" altLang="pl-PL" sz="2800" b="1">
                <a:solidFill>
                  <a:srgbClr val="0B4F9D"/>
                </a:solidFill>
              </a:rPr>
            </a:br>
            <a:endParaRPr lang="pl-PL" altLang="pl-PL" sz="1700"/>
          </a:p>
        </p:txBody>
      </p:sp>
      <p:sp>
        <p:nvSpPr>
          <p:cNvPr id="13" name="Prostokąt: zaokrąglone rogi 12">
            <a:extLst>
              <a:ext uri="{FF2B5EF4-FFF2-40B4-BE49-F238E27FC236}">
                <a16:creationId xmlns:a16="http://schemas.microsoft.com/office/drawing/2014/main" id="{5E9E7916-9043-4239-AEC0-3E41A3E6BECC}"/>
              </a:ext>
            </a:extLst>
          </p:cNvPr>
          <p:cNvSpPr/>
          <p:nvPr/>
        </p:nvSpPr>
        <p:spPr>
          <a:xfrm>
            <a:off x="179388" y="1268413"/>
            <a:ext cx="7705725" cy="4722812"/>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07000"/>
              </a:lnSpc>
              <a:spcAft>
                <a:spcPts val="800"/>
              </a:spcAft>
              <a:defRPr/>
            </a:pPr>
            <a:r>
              <a:rPr lang="pl-PL" altLang="pl-PL" sz="2400" b="1" dirty="0" err="1">
                <a:solidFill>
                  <a:prstClr val="white"/>
                </a:solidFill>
              </a:rPr>
              <a:t>Solidarity</a:t>
            </a:r>
            <a:r>
              <a:rPr lang="pl-PL" altLang="pl-PL" sz="2400" b="1" dirty="0">
                <a:solidFill>
                  <a:prstClr val="white"/>
                </a:solidFill>
              </a:rPr>
              <a:t> </a:t>
            </a:r>
            <a:r>
              <a:rPr lang="pl-PL" altLang="pl-PL" sz="2400" b="1" dirty="0" err="1">
                <a:solidFill>
                  <a:prstClr val="white"/>
                </a:solidFill>
              </a:rPr>
              <a:t>Lanes</a:t>
            </a:r>
            <a:r>
              <a:rPr lang="pl-PL" altLang="pl-PL" sz="2400" b="1" dirty="0">
                <a:solidFill>
                  <a:prstClr val="white"/>
                </a:solidFill>
              </a:rPr>
              <a:t> – Komunikat Komisji z 12.05.2022</a:t>
            </a:r>
            <a:br>
              <a:rPr lang="pl-PL" altLang="pl-PL" sz="2400" b="1" dirty="0">
                <a:solidFill>
                  <a:prstClr val="white"/>
                </a:solidFill>
              </a:rPr>
            </a:br>
            <a:r>
              <a:rPr lang="pl-PL" altLang="pl-PL" b="1" dirty="0">
                <a:solidFill>
                  <a:prstClr val="white"/>
                </a:solidFill>
              </a:rPr>
              <a:t>Plan działań na rzecz korytarzy solidarnościowych między UE a Ukrainą ułatwiających wywóz produktów rolnych z Ukrainy i handel dwustronny między Ukrainą a UE </a:t>
            </a:r>
            <a:br>
              <a:rPr lang="pl-PL" altLang="pl-PL" b="1" dirty="0">
                <a:solidFill>
                  <a:prstClr val="white"/>
                </a:solidFill>
              </a:rPr>
            </a:br>
            <a:r>
              <a:rPr lang="pl-PL" altLang="pl-PL" b="1" dirty="0">
                <a:solidFill>
                  <a:srgbClr val="00B0F0"/>
                </a:solidFill>
                <a:hlinkClick r:id="rId3"/>
              </a:rPr>
              <a:t>https://eur-lex.europa.eu/legal-content/PL/TXT/?uri=CELEX:52022DC0217</a:t>
            </a:r>
            <a:r>
              <a:rPr lang="pl-PL" altLang="pl-PL" b="1" dirty="0">
                <a:solidFill>
                  <a:srgbClr val="00B0F0"/>
                </a:solidFill>
              </a:rPr>
              <a:t> </a:t>
            </a:r>
          </a:p>
          <a:p>
            <a:pPr marL="285750" indent="-285750">
              <a:lnSpc>
                <a:spcPct val="107000"/>
              </a:lnSpc>
              <a:spcAft>
                <a:spcPts val="800"/>
              </a:spcAft>
              <a:buFont typeface="Wingdings" panose="05000000000000000000" pitchFamily="2" charset="2"/>
              <a:buChar char="ü"/>
              <a:defRPr/>
            </a:pPr>
            <a:r>
              <a:rPr lang="pl-PL" dirty="0">
                <a:solidFill>
                  <a:prstClr val="white"/>
                </a:solidFill>
                <a:ea typeface="Calibri" panose="020F0502020204030204" pitchFamily="34" charset="0"/>
                <a:cs typeface="Times New Roman" panose="02020603050405020304" pitchFamily="18" charset="0"/>
              </a:rPr>
              <a:t>Wsparcie z CEF na projekty służące poprawie połączeń transportowych między UE a Ukrainą, w szczególności:</a:t>
            </a:r>
          </a:p>
          <a:p>
            <a:pPr marL="285750" indent="-285750">
              <a:lnSpc>
                <a:spcPct val="107000"/>
              </a:lnSpc>
              <a:spcAft>
                <a:spcPts val="800"/>
              </a:spcAft>
              <a:buFont typeface="Courier New" panose="02070309020205020404" pitchFamily="49" charset="0"/>
              <a:buChar char="o"/>
              <a:defRPr/>
            </a:pPr>
            <a:r>
              <a:rPr lang="pl-PL" dirty="0">
                <a:solidFill>
                  <a:prstClr val="white"/>
                </a:solidFill>
                <a:ea typeface="Calibri" panose="020F0502020204030204" pitchFamily="34" charset="0"/>
                <a:cs typeface="Times New Roman" panose="02020603050405020304" pitchFamily="18" charset="0"/>
              </a:rPr>
              <a:t>połączenia kolejowe</a:t>
            </a:r>
          </a:p>
          <a:p>
            <a:pPr marL="285750" indent="-285750">
              <a:lnSpc>
                <a:spcPct val="107000"/>
              </a:lnSpc>
              <a:spcAft>
                <a:spcPts val="800"/>
              </a:spcAft>
              <a:buFont typeface="Courier New" panose="02070309020205020404" pitchFamily="49" charset="0"/>
              <a:buChar char="o"/>
              <a:defRPr/>
            </a:pPr>
            <a:r>
              <a:rPr lang="pl-PL" dirty="0">
                <a:solidFill>
                  <a:prstClr val="white"/>
                </a:solidFill>
                <a:ea typeface="Calibri" panose="020F0502020204030204" pitchFamily="34" charset="0"/>
                <a:cs typeface="Times New Roman" panose="02020603050405020304" pitchFamily="18" charset="0"/>
              </a:rPr>
              <a:t>terminale kolejowo-drogowe</a:t>
            </a:r>
          </a:p>
          <a:p>
            <a:pPr marL="285750" indent="-285750">
              <a:lnSpc>
                <a:spcPct val="107000"/>
              </a:lnSpc>
              <a:spcAft>
                <a:spcPts val="800"/>
              </a:spcAft>
              <a:buFont typeface="Courier New" panose="02070309020205020404" pitchFamily="49" charset="0"/>
              <a:buChar char="o"/>
              <a:defRPr/>
            </a:pPr>
            <a:r>
              <a:rPr lang="pl-PL" dirty="0">
                <a:solidFill>
                  <a:prstClr val="white"/>
                </a:solidFill>
                <a:ea typeface="Calibri" panose="020F0502020204030204" pitchFamily="34" charset="0"/>
                <a:cs typeface="Times New Roman" panose="02020603050405020304" pitchFamily="18" charset="0"/>
              </a:rPr>
              <a:t>t</a:t>
            </a:r>
            <a:r>
              <a:rPr lang="pl-PL" dirty="0" err="1">
                <a:solidFill>
                  <a:prstClr val="white"/>
                </a:solidFill>
                <a:ea typeface="Calibri" panose="020F0502020204030204" pitchFamily="34" charset="0"/>
                <a:cs typeface="Times New Roman" panose="02020603050405020304" pitchFamily="18" charset="0"/>
              </a:rPr>
              <a:t>erminale</a:t>
            </a:r>
            <a:r>
              <a:rPr lang="pl-PL" dirty="0">
                <a:solidFill>
                  <a:prstClr val="white"/>
                </a:solidFill>
                <a:ea typeface="Calibri" panose="020F0502020204030204" pitchFamily="34" charset="0"/>
                <a:cs typeface="Times New Roman" panose="02020603050405020304" pitchFamily="18" charset="0"/>
              </a:rPr>
              <a:t> kolejowe (w tym w celu obsługi zmiany szerokości toru)</a:t>
            </a:r>
          </a:p>
          <a:p>
            <a:pPr marL="285750" indent="-285750">
              <a:lnSpc>
                <a:spcPct val="107000"/>
              </a:lnSpc>
              <a:spcAft>
                <a:spcPts val="800"/>
              </a:spcAft>
              <a:buFont typeface="Courier New" panose="02070309020205020404" pitchFamily="49" charset="0"/>
              <a:buChar char="o"/>
              <a:defRPr/>
            </a:pPr>
            <a:r>
              <a:rPr lang="pl-PL" dirty="0">
                <a:solidFill>
                  <a:prstClr val="white"/>
                </a:solidFill>
                <a:ea typeface="Calibri" panose="020F0502020204030204" pitchFamily="34" charset="0"/>
                <a:cs typeface="Times New Roman" panose="02020603050405020304" pitchFamily="18" charset="0"/>
              </a:rPr>
              <a:t>projekty mające ułatwić przepływ ruchu w obszarach kontroli granicznej na zewnętrznej granicy Unii</a:t>
            </a:r>
            <a:endParaRPr lang="en-US" dirty="0">
              <a:solidFill>
                <a:prstClr val="white"/>
              </a:solidFill>
              <a:ea typeface="Calibri" panose="020F0502020204030204" pitchFamily="34" charset="0"/>
              <a:cs typeface="Times New Roman" panose="02020603050405020304" pitchFamily="18" charset="0"/>
            </a:endParaRPr>
          </a:p>
        </p:txBody>
      </p:sp>
      <p:pic>
        <p:nvPicPr>
          <p:cNvPr id="45060" name="Picture 6">
            <a:extLst>
              <a:ext uri="{FF2B5EF4-FFF2-40B4-BE49-F238E27FC236}">
                <a16:creationId xmlns:a16="http://schemas.microsoft.com/office/drawing/2014/main" id="{4B817AD3-09BE-42C2-AD16-6F856D1EB4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7125" y="6200775"/>
            <a:ext cx="1809750" cy="61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061" name="Picture 7">
            <a:extLst>
              <a:ext uri="{FF2B5EF4-FFF2-40B4-BE49-F238E27FC236}">
                <a16:creationId xmlns:a16="http://schemas.microsoft.com/office/drawing/2014/main" id="{7C633E7F-8692-4E18-B5CE-EF72FEBD31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56400" y="6254750"/>
            <a:ext cx="2184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062" name="Obraz 3">
            <a:extLst>
              <a:ext uri="{FF2B5EF4-FFF2-40B4-BE49-F238E27FC236}">
                <a16:creationId xmlns:a16="http://schemas.microsoft.com/office/drawing/2014/main" id="{3509A7D5-4F1B-4119-B356-3F770908B21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850" y="6200775"/>
            <a:ext cx="19431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6082" name="Tytuł 1">
            <a:extLst>
              <a:ext uri="{FF2B5EF4-FFF2-40B4-BE49-F238E27FC236}">
                <a16:creationId xmlns:a16="http://schemas.microsoft.com/office/drawing/2014/main" id="{0F568CEF-99EF-48B5-905B-9AB4FFFD1B7D}"/>
              </a:ext>
            </a:extLst>
          </p:cNvPr>
          <p:cNvSpPr>
            <a:spLocks noGrp="1"/>
          </p:cNvSpPr>
          <p:nvPr>
            <p:ph type="title"/>
          </p:nvPr>
        </p:nvSpPr>
        <p:spPr>
          <a:xfrm>
            <a:off x="0" y="206375"/>
            <a:ext cx="5076825" cy="990600"/>
          </a:xfrm>
        </p:spPr>
        <p:txBody>
          <a:bodyPr/>
          <a:lstStyle/>
          <a:p>
            <a:pPr algn="l"/>
            <a:r>
              <a:rPr lang="pl-PL" altLang="pl-PL" sz="2800" b="1">
                <a:solidFill>
                  <a:srgbClr val="0B4F9D"/>
                </a:solidFill>
              </a:rPr>
              <a:t>Część B - I. Priority and urgency (Priorytetowość i pilność)</a:t>
            </a:r>
            <a:br>
              <a:rPr lang="pl-PL" altLang="pl-PL" sz="2800" b="1">
                <a:solidFill>
                  <a:srgbClr val="0B4F9D"/>
                </a:solidFill>
              </a:rPr>
            </a:br>
            <a:endParaRPr lang="pl-PL" altLang="pl-PL" sz="1700"/>
          </a:p>
        </p:txBody>
      </p:sp>
      <p:sp>
        <p:nvSpPr>
          <p:cNvPr id="13" name="Prostokąt: zaokrąglone rogi 12">
            <a:extLst>
              <a:ext uri="{FF2B5EF4-FFF2-40B4-BE49-F238E27FC236}">
                <a16:creationId xmlns:a16="http://schemas.microsoft.com/office/drawing/2014/main" id="{5495F7E4-DA2A-4A15-91A1-9204ECD85E78}"/>
              </a:ext>
            </a:extLst>
          </p:cNvPr>
          <p:cNvSpPr/>
          <p:nvPr/>
        </p:nvSpPr>
        <p:spPr>
          <a:xfrm>
            <a:off x="179388" y="1268413"/>
            <a:ext cx="7272337" cy="4722812"/>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07000"/>
              </a:lnSpc>
              <a:spcAft>
                <a:spcPts val="800"/>
              </a:spcAft>
              <a:defRPr/>
            </a:pPr>
            <a:r>
              <a:rPr lang="en-US" altLang="pl-PL" sz="2400" b="1" dirty="0">
                <a:solidFill>
                  <a:prstClr val="white"/>
                </a:solidFill>
              </a:rPr>
              <a:t>100 Climate Neutral and Smart Cities</a:t>
            </a:r>
            <a:r>
              <a:rPr lang="pl-PL" altLang="pl-PL" sz="2400" b="1" dirty="0">
                <a:solidFill>
                  <a:prstClr val="white"/>
                </a:solidFill>
              </a:rPr>
              <a:t> z 28.04.2022</a:t>
            </a:r>
            <a:br>
              <a:rPr lang="pl-PL" altLang="pl-PL" sz="2400" b="1" dirty="0">
                <a:solidFill>
                  <a:prstClr val="white"/>
                </a:solidFill>
              </a:rPr>
            </a:br>
            <a:r>
              <a:rPr lang="pl-PL" altLang="pl-PL" b="1" dirty="0">
                <a:solidFill>
                  <a:prstClr val="white"/>
                </a:solidFill>
              </a:rPr>
              <a:t>100 miast uczestniczących w misji UE w zakresie neutralnych dla klimatu i inteligentnych miast do 2030 r.</a:t>
            </a:r>
            <a:br>
              <a:rPr lang="pl-PL" altLang="pl-PL" b="1" dirty="0">
                <a:solidFill>
                  <a:prstClr val="white"/>
                </a:solidFill>
              </a:rPr>
            </a:br>
            <a:r>
              <a:rPr lang="pl-PL" altLang="pl-PL" b="1" dirty="0">
                <a:solidFill>
                  <a:prstClr val="white"/>
                </a:solidFill>
                <a:hlinkClick r:id="rId3"/>
              </a:rPr>
              <a:t>https://ec.europa.eu/commission/presscorner/detail/pl/IP_22_2591</a:t>
            </a:r>
            <a:r>
              <a:rPr lang="pl-PL" altLang="pl-PL" b="1" dirty="0">
                <a:solidFill>
                  <a:prstClr val="white"/>
                </a:solidFill>
              </a:rPr>
              <a:t> </a:t>
            </a:r>
          </a:p>
          <a:p>
            <a:pPr marL="285750" indent="-285750">
              <a:lnSpc>
                <a:spcPct val="107000"/>
              </a:lnSpc>
              <a:spcAft>
                <a:spcPts val="800"/>
              </a:spcAft>
              <a:buFont typeface="Wingdings" panose="05000000000000000000" pitchFamily="2" charset="2"/>
              <a:buChar char="ü"/>
              <a:defRPr/>
            </a:pPr>
            <a:r>
              <a:rPr lang="pl-PL" dirty="0">
                <a:solidFill>
                  <a:prstClr val="white"/>
                </a:solidFill>
                <a:ea typeface="Calibri" panose="020F0502020204030204" pitchFamily="34" charset="0"/>
                <a:cs typeface="Times New Roman" panose="02020603050405020304" pitchFamily="18" charset="0"/>
              </a:rPr>
              <a:t>100 miast, które mają być hubami innowacyjności w zakresie dochodzenia do neutralności klimatycznej, w tym 5 z Polski:</a:t>
            </a:r>
          </a:p>
          <a:p>
            <a:pPr marL="285750" indent="-285750">
              <a:lnSpc>
                <a:spcPct val="107000"/>
              </a:lnSpc>
              <a:spcAft>
                <a:spcPts val="800"/>
              </a:spcAft>
              <a:buFont typeface="Courier New" panose="02070309020205020404" pitchFamily="49" charset="0"/>
              <a:buChar char="o"/>
              <a:defRPr/>
            </a:pPr>
            <a:r>
              <a:rPr lang="pl-PL" dirty="0">
                <a:solidFill>
                  <a:prstClr val="white"/>
                </a:solidFill>
                <a:ea typeface="Calibri" panose="020F0502020204030204" pitchFamily="34" charset="0"/>
                <a:cs typeface="Times New Roman" panose="02020603050405020304" pitchFamily="18" charset="0"/>
              </a:rPr>
              <a:t>Warszawa</a:t>
            </a:r>
          </a:p>
          <a:p>
            <a:pPr marL="285750" indent="-285750">
              <a:lnSpc>
                <a:spcPct val="107000"/>
              </a:lnSpc>
              <a:spcAft>
                <a:spcPts val="800"/>
              </a:spcAft>
              <a:buFont typeface="Courier New" panose="02070309020205020404" pitchFamily="49" charset="0"/>
              <a:buChar char="o"/>
              <a:defRPr/>
            </a:pPr>
            <a:r>
              <a:rPr lang="pl-PL" dirty="0">
                <a:solidFill>
                  <a:prstClr val="white"/>
                </a:solidFill>
                <a:ea typeface="Calibri" panose="020F0502020204030204" pitchFamily="34" charset="0"/>
                <a:cs typeface="Times New Roman" panose="02020603050405020304" pitchFamily="18" charset="0"/>
              </a:rPr>
              <a:t>Kraków</a:t>
            </a:r>
          </a:p>
          <a:p>
            <a:pPr marL="285750" indent="-285750">
              <a:lnSpc>
                <a:spcPct val="107000"/>
              </a:lnSpc>
              <a:spcAft>
                <a:spcPts val="800"/>
              </a:spcAft>
              <a:buFont typeface="Courier New" panose="02070309020205020404" pitchFamily="49" charset="0"/>
              <a:buChar char="o"/>
              <a:defRPr/>
            </a:pPr>
            <a:r>
              <a:rPr lang="pl-PL" dirty="0">
                <a:solidFill>
                  <a:prstClr val="white"/>
                </a:solidFill>
                <a:ea typeface="Calibri" panose="020F0502020204030204" pitchFamily="34" charset="0"/>
                <a:cs typeface="Times New Roman" panose="02020603050405020304" pitchFamily="18" charset="0"/>
              </a:rPr>
              <a:t>Wrocław</a:t>
            </a:r>
          </a:p>
          <a:p>
            <a:pPr marL="285750" indent="-285750">
              <a:lnSpc>
                <a:spcPct val="107000"/>
              </a:lnSpc>
              <a:spcAft>
                <a:spcPts val="800"/>
              </a:spcAft>
              <a:buFont typeface="Courier New" panose="02070309020205020404" pitchFamily="49" charset="0"/>
              <a:buChar char="o"/>
              <a:defRPr/>
            </a:pPr>
            <a:r>
              <a:rPr lang="pl-PL" dirty="0">
                <a:solidFill>
                  <a:prstClr val="white"/>
                </a:solidFill>
                <a:ea typeface="Calibri" panose="020F0502020204030204" pitchFamily="34" charset="0"/>
                <a:cs typeface="Times New Roman" panose="02020603050405020304" pitchFamily="18" charset="0"/>
              </a:rPr>
              <a:t>Łódź</a:t>
            </a:r>
          </a:p>
          <a:p>
            <a:pPr marL="285750" indent="-285750">
              <a:lnSpc>
                <a:spcPct val="107000"/>
              </a:lnSpc>
              <a:spcAft>
                <a:spcPts val="800"/>
              </a:spcAft>
              <a:buFont typeface="Courier New" panose="02070309020205020404" pitchFamily="49" charset="0"/>
              <a:buChar char="o"/>
              <a:defRPr/>
            </a:pPr>
            <a:r>
              <a:rPr lang="pl-PL" dirty="0">
                <a:solidFill>
                  <a:prstClr val="white"/>
                </a:solidFill>
                <a:ea typeface="Calibri" panose="020F0502020204030204" pitchFamily="34" charset="0"/>
                <a:cs typeface="Times New Roman" panose="02020603050405020304" pitchFamily="18" charset="0"/>
              </a:rPr>
              <a:t>Rzeszów</a:t>
            </a:r>
            <a:endParaRPr lang="en-US" dirty="0">
              <a:solidFill>
                <a:prstClr val="white"/>
              </a:solidFill>
              <a:ea typeface="Calibri" panose="020F0502020204030204" pitchFamily="34" charset="0"/>
              <a:cs typeface="Times New Roman" panose="02020603050405020304" pitchFamily="18" charset="0"/>
            </a:endParaRPr>
          </a:p>
        </p:txBody>
      </p:sp>
      <p:pic>
        <p:nvPicPr>
          <p:cNvPr id="46084" name="Picture 6">
            <a:extLst>
              <a:ext uri="{FF2B5EF4-FFF2-40B4-BE49-F238E27FC236}">
                <a16:creationId xmlns:a16="http://schemas.microsoft.com/office/drawing/2014/main" id="{8468362F-A403-4EF2-A0CA-65B658D1CF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7125" y="6200775"/>
            <a:ext cx="1809750" cy="61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085" name="Picture 7">
            <a:extLst>
              <a:ext uri="{FF2B5EF4-FFF2-40B4-BE49-F238E27FC236}">
                <a16:creationId xmlns:a16="http://schemas.microsoft.com/office/drawing/2014/main" id="{01C63141-8081-4E09-9113-14369750A90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56400" y="6254750"/>
            <a:ext cx="2184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086" name="Obraz 3">
            <a:extLst>
              <a:ext uri="{FF2B5EF4-FFF2-40B4-BE49-F238E27FC236}">
                <a16:creationId xmlns:a16="http://schemas.microsoft.com/office/drawing/2014/main" id="{1CA15999-2F36-49C9-B2AD-3CE20A6E506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850" y="6200775"/>
            <a:ext cx="19431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7106" name="Tytuł 1">
            <a:extLst>
              <a:ext uri="{FF2B5EF4-FFF2-40B4-BE49-F238E27FC236}">
                <a16:creationId xmlns:a16="http://schemas.microsoft.com/office/drawing/2014/main" id="{1D3518FB-F2F4-4D80-872B-5BDAFD8D31E7}"/>
              </a:ext>
            </a:extLst>
          </p:cNvPr>
          <p:cNvSpPr>
            <a:spLocks noGrp="1"/>
          </p:cNvSpPr>
          <p:nvPr>
            <p:ph type="title"/>
          </p:nvPr>
        </p:nvSpPr>
        <p:spPr>
          <a:xfrm>
            <a:off x="0" y="206375"/>
            <a:ext cx="5076825" cy="990600"/>
          </a:xfrm>
        </p:spPr>
        <p:txBody>
          <a:bodyPr/>
          <a:lstStyle/>
          <a:p>
            <a:pPr algn="l"/>
            <a:r>
              <a:rPr lang="pl-PL" altLang="pl-PL" sz="2800" b="1">
                <a:solidFill>
                  <a:srgbClr val="0B4F9D"/>
                </a:solidFill>
              </a:rPr>
              <a:t>Część B - I. Priority and urgency (Priorytetowość i pilność)</a:t>
            </a:r>
            <a:br>
              <a:rPr lang="pl-PL" altLang="pl-PL" sz="2800" b="1">
                <a:solidFill>
                  <a:srgbClr val="0B4F9D"/>
                </a:solidFill>
              </a:rPr>
            </a:br>
            <a:endParaRPr lang="pl-PL" altLang="pl-PL" sz="1700"/>
          </a:p>
        </p:txBody>
      </p:sp>
      <p:sp>
        <p:nvSpPr>
          <p:cNvPr id="13" name="Prostokąt: zaokrąglone rogi 12">
            <a:extLst>
              <a:ext uri="{FF2B5EF4-FFF2-40B4-BE49-F238E27FC236}">
                <a16:creationId xmlns:a16="http://schemas.microsoft.com/office/drawing/2014/main" id="{0D1D8917-2120-484D-9452-59E771413B88}"/>
              </a:ext>
            </a:extLst>
          </p:cNvPr>
          <p:cNvSpPr/>
          <p:nvPr/>
        </p:nvSpPr>
        <p:spPr>
          <a:xfrm>
            <a:off x="179388" y="1268413"/>
            <a:ext cx="7272337" cy="4722812"/>
          </a:xfrm>
          <a:prstGeom prst="roundRect">
            <a:avLst/>
          </a:prstGeom>
          <a:solidFill>
            <a:srgbClr val="ED9A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07000"/>
              </a:lnSpc>
              <a:spcAft>
                <a:spcPts val="1800"/>
              </a:spcAft>
              <a:defRPr/>
            </a:pPr>
            <a:r>
              <a:rPr lang="pl-PL" altLang="pl-PL" sz="2400" b="1" dirty="0">
                <a:solidFill>
                  <a:prstClr val="white"/>
                </a:solidFill>
              </a:rPr>
              <a:t>EU </a:t>
            </a:r>
            <a:r>
              <a:rPr lang="pl-PL" altLang="pl-PL" sz="2400" b="1" dirty="0" err="1">
                <a:solidFill>
                  <a:prstClr val="white"/>
                </a:solidFill>
              </a:rPr>
              <a:t>added</a:t>
            </a:r>
            <a:r>
              <a:rPr lang="pl-PL" altLang="pl-PL" sz="2400" b="1" dirty="0">
                <a:solidFill>
                  <a:prstClr val="white"/>
                </a:solidFill>
              </a:rPr>
              <a:t> </a:t>
            </a:r>
            <a:r>
              <a:rPr lang="pl-PL" altLang="pl-PL" sz="2400" b="1" dirty="0" err="1">
                <a:solidFill>
                  <a:prstClr val="white"/>
                </a:solidFill>
              </a:rPr>
              <a:t>value</a:t>
            </a:r>
            <a:br>
              <a:rPr lang="pl-PL" altLang="pl-PL" sz="2400" b="1" dirty="0">
                <a:solidFill>
                  <a:prstClr val="white"/>
                </a:solidFill>
              </a:rPr>
            </a:br>
            <a:r>
              <a:rPr lang="pl-PL" altLang="pl-PL" sz="2000" b="1" dirty="0">
                <a:solidFill>
                  <a:prstClr val="white"/>
                </a:solidFill>
              </a:rPr>
              <a:t>Europejska w</a:t>
            </a:r>
            <a:r>
              <a:rPr lang="pl-PL" altLang="pl-PL" sz="2000" b="1" dirty="0" err="1">
                <a:solidFill>
                  <a:prstClr val="white"/>
                </a:solidFill>
              </a:rPr>
              <a:t>artość</a:t>
            </a:r>
            <a:r>
              <a:rPr lang="pl-PL" altLang="pl-PL" sz="2000" b="1" dirty="0">
                <a:solidFill>
                  <a:prstClr val="white"/>
                </a:solidFill>
              </a:rPr>
              <a:t> dodana</a:t>
            </a:r>
          </a:p>
          <a:p>
            <a:pPr marL="285750" indent="-285750">
              <a:lnSpc>
                <a:spcPct val="107000"/>
              </a:lnSpc>
              <a:spcAft>
                <a:spcPts val="800"/>
              </a:spcAft>
              <a:buFont typeface="Wingdings" panose="05000000000000000000" pitchFamily="2" charset="2"/>
              <a:buChar char="ü"/>
              <a:defRPr/>
            </a:pPr>
            <a:r>
              <a:rPr lang="pl-PL" dirty="0">
                <a:solidFill>
                  <a:prstClr val="white"/>
                </a:solidFill>
                <a:cs typeface="Times New Roman" panose="02020603050405020304" pitchFamily="18" charset="0"/>
              </a:rPr>
              <a:t>W</a:t>
            </a:r>
            <a:r>
              <a:rPr lang="pl-PL" dirty="0" err="1">
                <a:solidFill>
                  <a:prstClr val="white"/>
                </a:solidFill>
                <a:cs typeface="Times New Roman" panose="02020603050405020304" pitchFamily="18" charset="0"/>
              </a:rPr>
              <a:t>artość</a:t>
            </a:r>
            <a:r>
              <a:rPr lang="pl-PL" dirty="0">
                <a:solidFill>
                  <a:prstClr val="white"/>
                </a:solidFill>
                <a:cs typeface="Times New Roman" panose="02020603050405020304" pitchFamily="18" charset="0"/>
              </a:rPr>
              <a:t> projektu, który – oprócz potencjalnej wartości dla danego państwa członkowskiego – prowadzi do znacznej poprawy połączeń transportowych albo przepływów transportowych między państwami członkowskimi, co można wykazać posługując się poprawą wydajności, zrównoważonego charakteru, konkurencyjności lub spójności, zgodnie z celami określonymi w art. 4 </a:t>
            </a:r>
            <a:r>
              <a:rPr lang="pl-PL" dirty="0" err="1">
                <a:solidFill>
                  <a:prstClr val="white"/>
                </a:solidFill>
                <a:cs typeface="Times New Roman" panose="02020603050405020304" pitchFamily="18" charset="0"/>
              </a:rPr>
              <a:t>Rozp</a:t>
            </a:r>
            <a:r>
              <a:rPr lang="pl-PL" dirty="0">
                <a:solidFill>
                  <a:prstClr val="white"/>
                </a:solidFill>
                <a:cs typeface="Times New Roman" panose="02020603050405020304" pitchFamily="18" charset="0"/>
              </a:rPr>
              <a:t>. TEN-T.</a:t>
            </a:r>
          </a:p>
          <a:p>
            <a:pPr marL="285750" indent="-285750">
              <a:lnSpc>
                <a:spcPct val="107000"/>
              </a:lnSpc>
              <a:spcAft>
                <a:spcPts val="800"/>
              </a:spcAft>
              <a:buFont typeface="Wingdings" panose="05000000000000000000" pitchFamily="2" charset="2"/>
              <a:buChar char="ü"/>
              <a:defRPr/>
            </a:pPr>
            <a:r>
              <a:rPr lang="pl-PL" dirty="0">
                <a:solidFill>
                  <a:prstClr val="white"/>
                </a:solidFill>
                <a:ea typeface="Calibri" panose="020F0502020204030204" pitchFamily="34" charset="0"/>
                <a:cs typeface="Times New Roman" panose="02020603050405020304" pitchFamily="18" charset="0"/>
              </a:rPr>
              <a:t>W szczególności: odcinki transgraniczne, brakujące ogniwa, połączenia multimodalne i najważniejsze wąskie gardła</a:t>
            </a:r>
            <a:endParaRPr lang="en-US" dirty="0">
              <a:solidFill>
                <a:prstClr val="white"/>
              </a:solidFill>
              <a:ea typeface="Calibri" panose="020F0502020204030204" pitchFamily="34" charset="0"/>
              <a:cs typeface="Times New Roman" panose="02020603050405020304" pitchFamily="18" charset="0"/>
            </a:endParaRPr>
          </a:p>
        </p:txBody>
      </p:sp>
      <p:pic>
        <p:nvPicPr>
          <p:cNvPr id="47108" name="Picture 6">
            <a:extLst>
              <a:ext uri="{FF2B5EF4-FFF2-40B4-BE49-F238E27FC236}">
                <a16:creationId xmlns:a16="http://schemas.microsoft.com/office/drawing/2014/main" id="{4E8AED24-0A08-4F83-B80C-72118AD912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7125" y="6200775"/>
            <a:ext cx="1809750" cy="61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109" name="Picture 7">
            <a:extLst>
              <a:ext uri="{FF2B5EF4-FFF2-40B4-BE49-F238E27FC236}">
                <a16:creationId xmlns:a16="http://schemas.microsoft.com/office/drawing/2014/main" id="{B4DF529B-4EA8-4423-B431-CD09DFA3F5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6400" y="6254750"/>
            <a:ext cx="2184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110" name="Obraz 3">
            <a:extLst>
              <a:ext uri="{FF2B5EF4-FFF2-40B4-BE49-F238E27FC236}">
                <a16:creationId xmlns:a16="http://schemas.microsoft.com/office/drawing/2014/main" id="{63611A00-969E-42BA-A01F-C87CAB16A6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6200775"/>
            <a:ext cx="19431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218" name="Tytuł 1">
            <a:extLst>
              <a:ext uri="{FF2B5EF4-FFF2-40B4-BE49-F238E27FC236}">
                <a16:creationId xmlns:a16="http://schemas.microsoft.com/office/drawing/2014/main" id="{4B60B416-37A1-4924-9EAF-792657B160C7}"/>
              </a:ext>
            </a:extLst>
          </p:cNvPr>
          <p:cNvSpPr>
            <a:spLocks noGrp="1"/>
          </p:cNvSpPr>
          <p:nvPr>
            <p:ph type="title"/>
          </p:nvPr>
        </p:nvSpPr>
        <p:spPr>
          <a:xfrm>
            <a:off x="107950" y="125413"/>
            <a:ext cx="5688013" cy="487362"/>
          </a:xfrm>
        </p:spPr>
        <p:txBody>
          <a:bodyPr/>
          <a:lstStyle/>
          <a:p>
            <a:pPr algn="l"/>
            <a:r>
              <a:rPr lang="pl-PL" altLang="pl-PL" sz="2800" b="1">
                <a:solidFill>
                  <a:srgbClr val="0B4F9D"/>
                </a:solidFill>
              </a:rPr>
              <a:t>CEF 2 – środki</a:t>
            </a:r>
            <a:r>
              <a:rPr lang="pl-PL" altLang="pl-PL" sz="2400" b="1">
                <a:solidFill>
                  <a:srgbClr val="0B4F9D"/>
                </a:solidFill>
              </a:rPr>
              <a:t> dla Polski (1)</a:t>
            </a:r>
          </a:p>
        </p:txBody>
      </p:sp>
      <p:grpSp>
        <p:nvGrpSpPr>
          <p:cNvPr id="9219" name="Grupa 14">
            <a:extLst>
              <a:ext uri="{FF2B5EF4-FFF2-40B4-BE49-F238E27FC236}">
                <a16:creationId xmlns:a16="http://schemas.microsoft.com/office/drawing/2014/main" id="{3D6F3A36-A38F-48E4-884E-86A8B829B030}"/>
              </a:ext>
            </a:extLst>
          </p:cNvPr>
          <p:cNvGrpSpPr>
            <a:grpSpLocks/>
          </p:cNvGrpSpPr>
          <p:nvPr/>
        </p:nvGrpSpPr>
        <p:grpSpPr bwMode="auto">
          <a:xfrm>
            <a:off x="0" y="688975"/>
            <a:ext cx="8769350" cy="5327650"/>
            <a:chOff x="-565371" y="752085"/>
            <a:chExt cx="10254577" cy="3950130"/>
          </a:xfrm>
        </p:grpSpPr>
        <p:sp>
          <p:nvSpPr>
            <p:cNvPr id="16" name="Prostokąt 15">
              <a:extLst>
                <a:ext uri="{FF2B5EF4-FFF2-40B4-BE49-F238E27FC236}">
                  <a16:creationId xmlns:a16="http://schemas.microsoft.com/office/drawing/2014/main" id="{0FB4DC0F-678D-4F10-9009-7DA0E4FF11D0}"/>
                </a:ext>
              </a:extLst>
            </p:cNvPr>
            <p:cNvSpPr/>
            <p:nvPr/>
          </p:nvSpPr>
          <p:spPr>
            <a:xfrm>
              <a:off x="822" y="1001616"/>
              <a:ext cx="8229279" cy="352286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7" name="pole tekstowe 16">
              <a:extLst>
                <a:ext uri="{FF2B5EF4-FFF2-40B4-BE49-F238E27FC236}">
                  <a16:creationId xmlns:a16="http://schemas.microsoft.com/office/drawing/2014/main" id="{744C4A69-9923-48E4-A381-F553AC810EC5}"/>
                </a:ext>
              </a:extLst>
            </p:cNvPr>
            <p:cNvSpPr txBox="1"/>
            <p:nvPr/>
          </p:nvSpPr>
          <p:spPr>
            <a:xfrm>
              <a:off x="-565371" y="752085"/>
              <a:ext cx="10254577" cy="395013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61290" tIns="44450" rIns="248920" bIns="44450" spcCol="1270"/>
            <a:lstStyle/>
            <a:p>
              <a:pPr marL="228600" lvl="1" indent="-228600" defTabSz="1200150">
                <a:lnSpc>
                  <a:spcPct val="90000"/>
                </a:lnSpc>
                <a:spcAft>
                  <a:spcPct val="20000"/>
                </a:spcAft>
                <a:buFontTx/>
                <a:buChar char="•"/>
                <a:defRPr/>
              </a:pPr>
              <a:endParaRPr lang="pl-PL" dirty="0">
                <a:solidFill>
                  <a:srgbClr val="172C85"/>
                </a:solidFill>
              </a:endParaRPr>
            </a:p>
            <a:p>
              <a:pPr marL="285750" lvl="1" indent="-285750" defTabSz="1200150">
                <a:lnSpc>
                  <a:spcPct val="90000"/>
                </a:lnSpc>
                <a:spcAft>
                  <a:spcPct val="20000"/>
                </a:spcAft>
                <a:buFont typeface="Wingdings" panose="05000000000000000000" pitchFamily="2" charset="2"/>
                <a:buChar char="q"/>
                <a:defRPr/>
              </a:pPr>
              <a:endParaRPr lang="pl-PL" b="1" dirty="0">
                <a:solidFill>
                  <a:srgbClr val="172C85"/>
                </a:solidFill>
              </a:endParaRPr>
            </a:p>
            <a:p>
              <a:pPr marL="285750" lvl="1" indent="-285750" defTabSz="1200150">
                <a:lnSpc>
                  <a:spcPct val="90000"/>
                </a:lnSpc>
                <a:spcAft>
                  <a:spcPct val="20000"/>
                </a:spcAft>
                <a:buFont typeface="Wingdings" panose="05000000000000000000" pitchFamily="2" charset="2"/>
                <a:buChar char="q"/>
                <a:defRPr/>
              </a:pPr>
              <a:endParaRPr lang="pl-PL" b="1" dirty="0">
                <a:solidFill>
                  <a:srgbClr val="172C85"/>
                </a:solidFill>
              </a:endParaRPr>
            </a:p>
            <a:p>
              <a:pPr marL="285750" lvl="1" indent="-285750" defTabSz="1200150">
                <a:lnSpc>
                  <a:spcPct val="90000"/>
                </a:lnSpc>
                <a:spcAft>
                  <a:spcPct val="20000"/>
                </a:spcAft>
                <a:buFont typeface="Wingdings" panose="05000000000000000000" pitchFamily="2" charset="2"/>
                <a:buChar char="q"/>
                <a:defRPr/>
              </a:pPr>
              <a:r>
                <a:rPr lang="pl-PL" b="1" dirty="0">
                  <a:solidFill>
                    <a:srgbClr val="172C85"/>
                  </a:solidFill>
                </a:rPr>
                <a:t>Koperta kohezyjna:</a:t>
              </a:r>
            </a:p>
            <a:p>
              <a:pPr marL="0" lvl="1" defTabSz="1200150">
                <a:lnSpc>
                  <a:spcPct val="90000"/>
                </a:lnSpc>
                <a:spcAft>
                  <a:spcPct val="20000"/>
                </a:spcAft>
                <a:defRPr/>
              </a:pPr>
              <a:endParaRPr lang="pl-PL" b="1" dirty="0">
                <a:solidFill>
                  <a:srgbClr val="172C85"/>
                </a:solidFill>
              </a:endParaRPr>
            </a:p>
            <a:p>
              <a:pPr marL="742950" lvl="2" indent="-285750" defTabSz="1200150">
                <a:lnSpc>
                  <a:spcPct val="90000"/>
                </a:lnSpc>
                <a:spcAft>
                  <a:spcPct val="20000"/>
                </a:spcAft>
                <a:buFont typeface="Wingdings" panose="05000000000000000000" pitchFamily="2" charset="2"/>
                <a:buChar char="ü"/>
                <a:defRPr/>
              </a:pPr>
              <a:r>
                <a:rPr lang="pl-PL" dirty="0">
                  <a:solidFill>
                    <a:srgbClr val="172C85"/>
                  </a:solidFill>
                </a:rPr>
                <a:t>pula dla PL – 2 mld EUR</a:t>
              </a:r>
            </a:p>
            <a:p>
              <a:pPr marL="742950" lvl="2" indent="-285750" defTabSz="1200150">
                <a:lnSpc>
                  <a:spcPct val="90000"/>
                </a:lnSpc>
                <a:spcAft>
                  <a:spcPct val="20000"/>
                </a:spcAft>
                <a:buFont typeface="Wingdings" panose="05000000000000000000" pitchFamily="2" charset="2"/>
                <a:buChar char="ü"/>
                <a:defRPr/>
              </a:pPr>
              <a:endParaRPr lang="pl-PL" sz="800" dirty="0">
                <a:solidFill>
                  <a:srgbClr val="172C85"/>
                </a:solidFill>
              </a:endParaRPr>
            </a:p>
            <a:p>
              <a:pPr marL="742950" lvl="2" indent="-285750" defTabSz="1200150">
                <a:lnSpc>
                  <a:spcPct val="90000"/>
                </a:lnSpc>
                <a:spcAft>
                  <a:spcPct val="20000"/>
                </a:spcAft>
                <a:buFont typeface="Wingdings" panose="05000000000000000000" pitchFamily="2" charset="2"/>
                <a:buChar char="ü"/>
                <a:defRPr/>
              </a:pPr>
              <a:r>
                <a:rPr lang="pl-PL" dirty="0">
                  <a:solidFill>
                    <a:srgbClr val="172C85"/>
                  </a:solidFill>
                </a:rPr>
                <a:t>858 mln EUR na zasadach konkurencyjnych dla wszystkich państw kohezyjnych</a:t>
              </a:r>
            </a:p>
            <a:p>
              <a:pPr marL="742950" lvl="2" indent="-285750" defTabSz="1200150">
                <a:lnSpc>
                  <a:spcPct val="90000"/>
                </a:lnSpc>
                <a:spcAft>
                  <a:spcPct val="20000"/>
                </a:spcAft>
                <a:buFont typeface="Wingdings" panose="05000000000000000000" pitchFamily="2" charset="2"/>
                <a:buChar char="ü"/>
                <a:defRPr/>
              </a:pPr>
              <a:endParaRPr lang="pl-PL" sz="800" dirty="0">
                <a:solidFill>
                  <a:srgbClr val="172C85"/>
                </a:solidFill>
              </a:endParaRPr>
            </a:p>
            <a:p>
              <a:pPr marL="742950" lvl="2" indent="-285750" defTabSz="1200150">
                <a:lnSpc>
                  <a:spcPct val="90000"/>
                </a:lnSpc>
                <a:spcAft>
                  <a:spcPct val="20000"/>
                </a:spcAft>
                <a:buFont typeface="Wingdings" panose="05000000000000000000" pitchFamily="2" charset="2"/>
                <a:buChar char="ü"/>
                <a:defRPr/>
              </a:pPr>
              <a:r>
                <a:rPr lang="pl-PL" dirty="0">
                  <a:solidFill>
                    <a:srgbClr val="172C85"/>
                  </a:solidFill>
                </a:rPr>
                <a:t>środki przeznaczone dla podmiotów wymienionych w Umowie Partnerstwa dla wdrażania Polityki Spójności 2021-2027 (</a:t>
              </a:r>
              <a:r>
                <a:rPr lang="pl-PL" b="1" dirty="0">
                  <a:solidFill>
                    <a:srgbClr val="172C85"/>
                  </a:solidFill>
                </a:rPr>
                <a:t>PKP PLK S.A., GDDKiA, CPK, zarządcy portów, urzędy morskie, PGW Wody Polskie, podmioty z sektora paliw alternatywnych, a także podziemnego transportu szynowego</a:t>
              </a:r>
              <a:r>
                <a:rPr lang="pl-PL" dirty="0">
                  <a:solidFill>
                    <a:srgbClr val="172C85"/>
                  </a:solidFill>
                </a:rPr>
                <a:t>)</a:t>
              </a:r>
            </a:p>
            <a:p>
              <a:pPr marL="742950" lvl="2" indent="-285750" defTabSz="1200150">
                <a:lnSpc>
                  <a:spcPct val="90000"/>
                </a:lnSpc>
                <a:spcAft>
                  <a:spcPct val="20000"/>
                </a:spcAft>
                <a:buFont typeface="Wingdings" panose="05000000000000000000" pitchFamily="2" charset="2"/>
                <a:buChar char="ü"/>
                <a:defRPr/>
              </a:pPr>
              <a:endParaRPr lang="pl-PL" sz="800" dirty="0">
                <a:solidFill>
                  <a:srgbClr val="172C85"/>
                </a:solidFill>
              </a:endParaRPr>
            </a:p>
            <a:p>
              <a:pPr marL="742950" lvl="2" indent="-285750" defTabSz="1200150">
                <a:lnSpc>
                  <a:spcPct val="90000"/>
                </a:lnSpc>
                <a:spcAft>
                  <a:spcPct val="20000"/>
                </a:spcAft>
                <a:buFont typeface="Wingdings" panose="05000000000000000000" pitchFamily="2" charset="2"/>
                <a:buChar char="ü"/>
                <a:defRPr/>
              </a:pPr>
              <a:r>
                <a:rPr lang="pl-PL" b="1" dirty="0">
                  <a:solidFill>
                    <a:srgbClr val="172C85"/>
                  </a:solidFill>
                </a:rPr>
                <a:t>dofinansowanie do 85%</a:t>
              </a:r>
            </a:p>
            <a:p>
              <a:pPr marL="742950" lvl="2" indent="-285750" defTabSz="1200150">
                <a:lnSpc>
                  <a:spcPct val="90000"/>
                </a:lnSpc>
                <a:spcAft>
                  <a:spcPct val="20000"/>
                </a:spcAft>
                <a:buFont typeface="Wingdings" panose="05000000000000000000" pitchFamily="2" charset="2"/>
                <a:buChar char="ü"/>
                <a:defRPr/>
              </a:pPr>
              <a:endParaRPr lang="pl-PL" sz="800" b="1" dirty="0">
                <a:solidFill>
                  <a:srgbClr val="172C85"/>
                </a:solidFill>
              </a:endParaRPr>
            </a:p>
            <a:p>
              <a:pPr marL="742950" lvl="2" indent="-285750" defTabSz="1200150">
                <a:lnSpc>
                  <a:spcPct val="90000"/>
                </a:lnSpc>
                <a:spcAft>
                  <a:spcPct val="20000"/>
                </a:spcAft>
                <a:buFont typeface="Wingdings" panose="05000000000000000000" pitchFamily="2" charset="2"/>
                <a:buChar char="ü"/>
                <a:defRPr/>
              </a:pPr>
              <a:r>
                <a:rPr lang="pl-PL" b="1" dirty="0">
                  <a:solidFill>
                    <a:srgbClr val="172C85"/>
                  </a:solidFill>
                </a:rPr>
                <a:t>z puli PL pozostało ok. 740 mln EUR </a:t>
              </a:r>
              <a:r>
                <a:rPr lang="pl-PL" dirty="0">
                  <a:solidFill>
                    <a:srgbClr val="172C85"/>
                  </a:solidFill>
                </a:rPr>
                <a:t>– do wykorzystania w trwającym drugim naborze</a:t>
              </a:r>
            </a:p>
            <a:p>
              <a:pPr marL="0" lvl="1" defTabSz="1200150">
                <a:lnSpc>
                  <a:spcPct val="90000"/>
                </a:lnSpc>
                <a:spcAft>
                  <a:spcPct val="20000"/>
                </a:spcAft>
                <a:defRPr/>
              </a:pPr>
              <a:endParaRPr lang="pl-PL" dirty="0">
                <a:solidFill>
                  <a:srgbClr val="172C85"/>
                </a:solidFill>
              </a:endParaRPr>
            </a:p>
          </p:txBody>
        </p:sp>
      </p:grpSp>
      <p:pic>
        <p:nvPicPr>
          <p:cNvPr id="9220" name="Picture 6">
            <a:extLst>
              <a:ext uri="{FF2B5EF4-FFF2-40B4-BE49-F238E27FC236}">
                <a16:creationId xmlns:a16="http://schemas.microsoft.com/office/drawing/2014/main" id="{7B341990-E25E-4D83-8B61-A53EA17CEE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7125" y="6200775"/>
            <a:ext cx="1809750" cy="61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7">
            <a:extLst>
              <a:ext uri="{FF2B5EF4-FFF2-40B4-BE49-F238E27FC236}">
                <a16:creationId xmlns:a16="http://schemas.microsoft.com/office/drawing/2014/main" id="{B9B5B8F5-F82F-4382-B7FA-4CB6DA706B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6400" y="6254750"/>
            <a:ext cx="2184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2" name="Obraz 3">
            <a:extLst>
              <a:ext uri="{FF2B5EF4-FFF2-40B4-BE49-F238E27FC236}">
                <a16:creationId xmlns:a16="http://schemas.microsoft.com/office/drawing/2014/main" id="{EE9DD0CC-C179-4588-B19B-EB1B2512F3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6200775"/>
            <a:ext cx="19431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8130" name="Tytuł 1">
            <a:extLst>
              <a:ext uri="{FF2B5EF4-FFF2-40B4-BE49-F238E27FC236}">
                <a16:creationId xmlns:a16="http://schemas.microsoft.com/office/drawing/2014/main" id="{04B67B63-C5AE-44A5-A773-EE429B8B35BB}"/>
              </a:ext>
            </a:extLst>
          </p:cNvPr>
          <p:cNvSpPr>
            <a:spLocks noGrp="1"/>
          </p:cNvSpPr>
          <p:nvPr>
            <p:ph type="title"/>
          </p:nvPr>
        </p:nvSpPr>
        <p:spPr>
          <a:xfrm>
            <a:off x="0" y="206375"/>
            <a:ext cx="5076825" cy="990600"/>
          </a:xfrm>
        </p:spPr>
        <p:txBody>
          <a:bodyPr/>
          <a:lstStyle/>
          <a:p>
            <a:pPr algn="l"/>
            <a:r>
              <a:rPr lang="pl-PL" altLang="pl-PL" sz="2800" b="1">
                <a:solidFill>
                  <a:srgbClr val="0B4F9D"/>
                </a:solidFill>
              </a:rPr>
              <a:t>Część B - I. Priority and urgency (Priorytetowość i pilność)</a:t>
            </a:r>
            <a:br>
              <a:rPr lang="pl-PL" altLang="pl-PL" sz="2800" b="1">
                <a:solidFill>
                  <a:srgbClr val="0B4F9D"/>
                </a:solidFill>
              </a:rPr>
            </a:br>
            <a:endParaRPr lang="pl-PL" altLang="pl-PL" sz="1700"/>
          </a:p>
        </p:txBody>
      </p:sp>
      <p:sp>
        <p:nvSpPr>
          <p:cNvPr id="13" name="Prostokąt: zaokrąglone rogi 12">
            <a:extLst>
              <a:ext uri="{FF2B5EF4-FFF2-40B4-BE49-F238E27FC236}">
                <a16:creationId xmlns:a16="http://schemas.microsoft.com/office/drawing/2014/main" id="{A8E96AC1-8B77-4ADB-B767-E0B6F41A4488}"/>
              </a:ext>
            </a:extLst>
          </p:cNvPr>
          <p:cNvSpPr/>
          <p:nvPr/>
        </p:nvSpPr>
        <p:spPr>
          <a:xfrm>
            <a:off x="179388" y="1052513"/>
            <a:ext cx="7272337" cy="5040312"/>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07000"/>
              </a:lnSpc>
              <a:spcAft>
                <a:spcPts val="1800"/>
              </a:spcAft>
              <a:defRPr/>
            </a:pPr>
            <a:r>
              <a:rPr lang="pl-PL" altLang="pl-PL" sz="2400" b="1" dirty="0">
                <a:solidFill>
                  <a:prstClr val="white"/>
                </a:solidFill>
              </a:rPr>
              <a:t>Cross-</a:t>
            </a:r>
            <a:r>
              <a:rPr lang="pl-PL" altLang="pl-PL" sz="2400" b="1" dirty="0" err="1">
                <a:solidFill>
                  <a:prstClr val="white"/>
                </a:solidFill>
              </a:rPr>
              <a:t>border</a:t>
            </a:r>
            <a:r>
              <a:rPr lang="pl-PL" altLang="pl-PL" sz="2400" b="1" dirty="0">
                <a:solidFill>
                  <a:prstClr val="white"/>
                </a:solidFill>
              </a:rPr>
              <a:t> link (połączenia transgraniczne)</a:t>
            </a:r>
          </a:p>
          <a:p>
            <a:pPr marL="285750" indent="-285750">
              <a:lnSpc>
                <a:spcPct val="107000"/>
              </a:lnSpc>
              <a:spcAft>
                <a:spcPts val="800"/>
              </a:spcAft>
              <a:buFont typeface="Wingdings" panose="05000000000000000000" pitchFamily="2" charset="2"/>
              <a:buChar char="ü"/>
              <a:defRPr/>
            </a:pPr>
            <a:r>
              <a:rPr lang="pl-PL" dirty="0">
                <a:solidFill>
                  <a:prstClr val="white"/>
                </a:solidFill>
              </a:rPr>
              <a:t>Połączenie transgraniczne oznacza projekt będący przedmiotem wspólnego zainteresowania, który zapewnia ciągłość TEN-T między państwami członkowskimi lub między </a:t>
            </a:r>
            <a:r>
              <a:rPr lang="pl-PL" dirty="0" err="1">
                <a:solidFill>
                  <a:prstClr val="white"/>
                </a:solidFill>
              </a:rPr>
              <a:t>PCz</a:t>
            </a:r>
            <a:r>
              <a:rPr lang="pl-PL" dirty="0">
                <a:solidFill>
                  <a:prstClr val="white"/>
                </a:solidFill>
              </a:rPr>
              <a:t> a państwem trzecim (szczególnie między najbliższymi węzłami miejskimi);</a:t>
            </a:r>
            <a:endParaRPr lang="pl-PL" dirty="0">
              <a:solidFill>
                <a:prstClr val="white"/>
              </a:solidFill>
              <a:cs typeface="Times New Roman" panose="02020603050405020304" pitchFamily="18" charset="0"/>
            </a:endParaRPr>
          </a:p>
          <a:p>
            <a:pPr marL="285750" indent="-285750">
              <a:lnSpc>
                <a:spcPct val="107000"/>
              </a:lnSpc>
              <a:spcAft>
                <a:spcPts val="800"/>
              </a:spcAft>
              <a:buFont typeface="Wingdings" panose="05000000000000000000" pitchFamily="2" charset="2"/>
              <a:buChar char="ü"/>
              <a:defRPr/>
            </a:pPr>
            <a:r>
              <a:rPr lang="pl-PL" dirty="0">
                <a:solidFill>
                  <a:prstClr val="white"/>
                </a:solidFill>
                <a:cs typeface="Times New Roman" panose="02020603050405020304" pitchFamily="18" charset="0"/>
              </a:rPr>
              <a:t>Czy projekt jest powiązany z którymś połączeniem transgranicznym wymienionym w części III załącznika do </a:t>
            </a:r>
            <a:r>
              <a:rPr lang="pl-PL" dirty="0" err="1">
                <a:solidFill>
                  <a:prstClr val="white"/>
                </a:solidFill>
                <a:cs typeface="Times New Roman" panose="02020603050405020304" pitchFamily="18" charset="0"/>
              </a:rPr>
              <a:t>Rozp</a:t>
            </a:r>
            <a:r>
              <a:rPr lang="pl-PL" dirty="0">
                <a:solidFill>
                  <a:prstClr val="white"/>
                </a:solidFill>
                <a:cs typeface="Times New Roman" panose="02020603050405020304" pitchFamily="18" charset="0"/>
              </a:rPr>
              <a:t>. CEF? Nie jest to warunek konieczny, ale sprzyjający</a:t>
            </a:r>
            <a:br>
              <a:rPr lang="pl-PL" dirty="0">
                <a:solidFill>
                  <a:prstClr val="white"/>
                </a:solidFill>
                <a:cs typeface="Times New Roman" panose="02020603050405020304" pitchFamily="18" charset="0"/>
              </a:rPr>
            </a:br>
            <a:r>
              <a:rPr lang="pl-PL" dirty="0">
                <a:solidFill>
                  <a:prstClr val="white"/>
                </a:solidFill>
                <a:cs typeface="Times New Roman" panose="02020603050405020304" pitchFamily="18" charset="0"/>
                <a:hlinkClick r:id="rId3"/>
              </a:rPr>
              <a:t>https://eur-lex.europa.eu/legal-content/PL/TXT/?uri=CELEX:32021R1153&amp;qid=1665998714867</a:t>
            </a:r>
            <a:r>
              <a:rPr lang="pl-PL" dirty="0">
                <a:solidFill>
                  <a:prstClr val="white"/>
                </a:solidFill>
                <a:cs typeface="Times New Roman" panose="02020603050405020304" pitchFamily="18" charset="0"/>
              </a:rPr>
              <a:t> </a:t>
            </a:r>
          </a:p>
          <a:p>
            <a:pPr marL="285750" indent="-285750">
              <a:lnSpc>
                <a:spcPct val="107000"/>
              </a:lnSpc>
              <a:spcAft>
                <a:spcPts val="800"/>
              </a:spcAft>
              <a:buFont typeface="Wingdings" panose="05000000000000000000" pitchFamily="2" charset="2"/>
              <a:buChar char="ü"/>
              <a:defRPr/>
            </a:pPr>
            <a:r>
              <a:rPr lang="pl-PL" dirty="0">
                <a:solidFill>
                  <a:prstClr val="white"/>
                </a:solidFill>
                <a:ea typeface="Calibri" panose="020F0502020204030204" pitchFamily="34" charset="0"/>
                <a:cs typeface="Times New Roman" panose="02020603050405020304" pitchFamily="18" charset="0"/>
              </a:rPr>
              <a:t>Stopa dofinansowania do 50% w kopercie ogólnej pod warunkiem wykazania wysokiego stopnia integracji procesów planowania i wdrażania, np. poprzez ustanowienie pojedynczej spółki projektowej, wspólnej struktury zarządzania, dwustronnych ram prawnych.</a:t>
            </a:r>
            <a:endParaRPr lang="en-US" dirty="0">
              <a:solidFill>
                <a:prstClr val="white"/>
              </a:solidFill>
              <a:ea typeface="Calibri" panose="020F0502020204030204" pitchFamily="34" charset="0"/>
              <a:cs typeface="Times New Roman" panose="02020603050405020304" pitchFamily="18" charset="0"/>
            </a:endParaRPr>
          </a:p>
        </p:txBody>
      </p:sp>
      <p:pic>
        <p:nvPicPr>
          <p:cNvPr id="48132" name="Picture 6">
            <a:extLst>
              <a:ext uri="{FF2B5EF4-FFF2-40B4-BE49-F238E27FC236}">
                <a16:creationId xmlns:a16="http://schemas.microsoft.com/office/drawing/2014/main" id="{D63AF185-B2AD-4860-8D0B-8F1C2035B2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7125" y="6200775"/>
            <a:ext cx="1809750" cy="61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133" name="Picture 7">
            <a:extLst>
              <a:ext uri="{FF2B5EF4-FFF2-40B4-BE49-F238E27FC236}">
                <a16:creationId xmlns:a16="http://schemas.microsoft.com/office/drawing/2014/main" id="{4349F4EE-C23E-4B8E-A5CA-9BCF3F593D2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56400" y="6254750"/>
            <a:ext cx="2184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134" name="Obraz 3">
            <a:extLst>
              <a:ext uri="{FF2B5EF4-FFF2-40B4-BE49-F238E27FC236}">
                <a16:creationId xmlns:a16="http://schemas.microsoft.com/office/drawing/2014/main" id="{C9EF9C7F-BB3F-4916-A2BA-7C7DD240152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850" y="6200775"/>
            <a:ext cx="19431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9154" name="Tytuł 1">
            <a:extLst>
              <a:ext uri="{FF2B5EF4-FFF2-40B4-BE49-F238E27FC236}">
                <a16:creationId xmlns:a16="http://schemas.microsoft.com/office/drawing/2014/main" id="{526C436C-D812-4660-A759-D85A50B59071}"/>
              </a:ext>
            </a:extLst>
          </p:cNvPr>
          <p:cNvSpPr>
            <a:spLocks noGrp="1"/>
          </p:cNvSpPr>
          <p:nvPr>
            <p:ph type="title"/>
          </p:nvPr>
        </p:nvSpPr>
        <p:spPr>
          <a:xfrm>
            <a:off x="0" y="206375"/>
            <a:ext cx="5076825" cy="990600"/>
          </a:xfrm>
        </p:spPr>
        <p:txBody>
          <a:bodyPr/>
          <a:lstStyle/>
          <a:p>
            <a:pPr algn="l"/>
            <a:r>
              <a:rPr lang="pl-PL" altLang="pl-PL" sz="2800" b="1">
                <a:solidFill>
                  <a:srgbClr val="0B4F9D"/>
                </a:solidFill>
              </a:rPr>
              <a:t>Część B - I. Priority and urgency (Priorytetowość i pilność)</a:t>
            </a:r>
            <a:br>
              <a:rPr lang="pl-PL" altLang="pl-PL" sz="2800" b="1">
                <a:solidFill>
                  <a:srgbClr val="0B4F9D"/>
                </a:solidFill>
              </a:rPr>
            </a:br>
            <a:endParaRPr lang="pl-PL" altLang="pl-PL" sz="1700"/>
          </a:p>
        </p:txBody>
      </p:sp>
      <p:sp>
        <p:nvSpPr>
          <p:cNvPr id="13" name="Prostokąt: zaokrąglone rogi 12">
            <a:extLst>
              <a:ext uri="{FF2B5EF4-FFF2-40B4-BE49-F238E27FC236}">
                <a16:creationId xmlns:a16="http://schemas.microsoft.com/office/drawing/2014/main" id="{D3E77994-6D4B-4A42-BE29-BDE784A92564}"/>
              </a:ext>
            </a:extLst>
          </p:cNvPr>
          <p:cNvSpPr/>
          <p:nvPr/>
        </p:nvSpPr>
        <p:spPr>
          <a:xfrm>
            <a:off x="179388" y="1268413"/>
            <a:ext cx="7272337" cy="4722812"/>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07000"/>
              </a:lnSpc>
              <a:spcAft>
                <a:spcPts val="1800"/>
              </a:spcAft>
              <a:defRPr/>
            </a:pPr>
            <a:r>
              <a:rPr lang="pl-PL" altLang="pl-PL" sz="2400" b="1" dirty="0">
                <a:solidFill>
                  <a:prstClr val="white"/>
                </a:solidFill>
              </a:rPr>
              <a:t>Synergie z innymi programami UE</a:t>
            </a:r>
          </a:p>
          <a:p>
            <a:pPr marL="285750" indent="-285750">
              <a:lnSpc>
                <a:spcPct val="107000"/>
              </a:lnSpc>
              <a:spcAft>
                <a:spcPts val="800"/>
              </a:spcAft>
              <a:buFont typeface="Wingdings" panose="05000000000000000000" pitchFamily="2" charset="2"/>
              <a:buChar char="ü"/>
              <a:defRPr/>
            </a:pPr>
            <a:r>
              <a:rPr lang="pl-PL" dirty="0">
                <a:solidFill>
                  <a:prstClr val="white"/>
                </a:solidFill>
              </a:rPr>
              <a:t>Opis potencjalnych synergii z dwoma pozostałymi sektorami CEF (energia i technologie cyfrowe)</a:t>
            </a:r>
          </a:p>
          <a:p>
            <a:pPr marL="285750" indent="-285750">
              <a:lnSpc>
                <a:spcPct val="107000"/>
              </a:lnSpc>
              <a:spcAft>
                <a:spcPts val="800"/>
              </a:spcAft>
              <a:buFont typeface="Wingdings" panose="05000000000000000000" pitchFamily="2" charset="2"/>
              <a:buChar char="ü"/>
              <a:defRPr/>
            </a:pPr>
            <a:r>
              <a:rPr lang="pl-PL" dirty="0">
                <a:solidFill>
                  <a:prstClr val="white"/>
                </a:solidFill>
              </a:rPr>
              <a:t>Opis potencjalnych synergii z innymi programami UE (KPO, Cyfrowa Europa, Horyzont Europa, Fundusze Strukturalne itd.)</a:t>
            </a:r>
            <a:endParaRPr lang="pl-PL" dirty="0">
              <a:solidFill>
                <a:prstClr val="white"/>
              </a:solidFill>
              <a:cs typeface="Times New Roman" panose="02020603050405020304" pitchFamily="18" charset="0"/>
            </a:endParaRPr>
          </a:p>
          <a:p>
            <a:pPr marL="285750" indent="-285750">
              <a:lnSpc>
                <a:spcPct val="107000"/>
              </a:lnSpc>
              <a:spcAft>
                <a:spcPts val="800"/>
              </a:spcAft>
              <a:buFont typeface="Wingdings" panose="05000000000000000000" pitchFamily="2" charset="2"/>
              <a:buChar char="ü"/>
              <a:defRPr/>
            </a:pPr>
            <a:r>
              <a:rPr lang="pl-PL" dirty="0">
                <a:solidFill>
                  <a:prstClr val="white"/>
                </a:solidFill>
                <a:cs typeface="Times New Roman" panose="02020603050405020304" pitchFamily="18" charset="0"/>
              </a:rPr>
              <a:t>P</a:t>
            </a:r>
            <a:r>
              <a:rPr lang="pl-PL" dirty="0" err="1">
                <a:solidFill>
                  <a:prstClr val="white"/>
                </a:solidFill>
                <a:cs typeface="Times New Roman" panose="02020603050405020304" pitchFamily="18" charset="0"/>
              </a:rPr>
              <a:t>rojekt</a:t>
            </a:r>
            <a:r>
              <a:rPr lang="pl-PL" dirty="0">
                <a:solidFill>
                  <a:prstClr val="white"/>
                </a:solidFill>
                <a:cs typeface="Times New Roman" panose="02020603050405020304" pitchFamily="18" charset="0"/>
              </a:rPr>
              <a:t> może zawierać elementy synergiczne z sektora energii lub technologii cyfrowych do 20 % łącznych kosztów kwalifikowalnych działania;</a:t>
            </a:r>
          </a:p>
          <a:p>
            <a:pPr marL="285750" indent="-285750">
              <a:lnSpc>
                <a:spcPct val="107000"/>
              </a:lnSpc>
              <a:spcAft>
                <a:spcPts val="800"/>
              </a:spcAft>
              <a:buFont typeface="Wingdings" panose="05000000000000000000" pitchFamily="2" charset="2"/>
              <a:buChar char="ü"/>
              <a:defRPr/>
            </a:pPr>
            <a:r>
              <a:rPr lang="pl-PL" dirty="0">
                <a:solidFill>
                  <a:prstClr val="white"/>
                </a:solidFill>
                <a:ea typeface="Calibri" panose="020F0502020204030204" pitchFamily="34" charset="0"/>
                <a:cs typeface="Times New Roman" panose="02020603050405020304" pitchFamily="18" charset="0"/>
              </a:rPr>
              <a:t>Czy dla projektu przewidywane jest wsparcie z innego programu UE?</a:t>
            </a:r>
            <a:endParaRPr lang="en-US" dirty="0">
              <a:solidFill>
                <a:prstClr val="white"/>
              </a:solidFill>
              <a:ea typeface="Calibri" panose="020F0502020204030204" pitchFamily="34" charset="0"/>
              <a:cs typeface="Times New Roman" panose="02020603050405020304" pitchFamily="18" charset="0"/>
            </a:endParaRPr>
          </a:p>
        </p:txBody>
      </p:sp>
      <p:pic>
        <p:nvPicPr>
          <p:cNvPr id="49156" name="Picture 6">
            <a:extLst>
              <a:ext uri="{FF2B5EF4-FFF2-40B4-BE49-F238E27FC236}">
                <a16:creationId xmlns:a16="http://schemas.microsoft.com/office/drawing/2014/main" id="{2C45226A-E6AD-402C-A6BF-38DF9D97D5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7125" y="6200775"/>
            <a:ext cx="1809750" cy="61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157" name="Picture 7">
            <a:extLst>
              <a:ext uri="{FF2B5EF4-FFF2-40B4-BE49-F238E27FC236}">
                <a16:creationId xmlns:a16="http://schemas.microsoft.com/office/drawing/2014/main" id="{0F0C3AD5-BE6C-4C99-AC26-DB756D3961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6400" y="6254750"/>
            <a:ext cx="2184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158" name="Obraz 3">
            <a:extLst>
              <a:ext uri="{FF2B5EF4-FFF2-40B4-BE49-F238E27FC236}">
                <a16:creationId xmlns:a16="http://schemas.microsoft.com/office/drawing/2014/main" id="{CB7FEAD6-DD82-4866-97C5-6D4D59A3B3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6200775"/>
            <a:ext cx="19431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0178" name="Tytuł 1">
            <a:extLst>
              <a:ext uri="{FF2B5EF4-FFF2-40B4-BE49-F238E27FC236}">
                <a16:creationId xmlns:a16="http://schemas.microsoft.com/office/drawing/2014/main" id="{38EA8F8C-2AF9-4966-8DD3-9DFFA64EA6D7}"/>
              </a:ext>
            </a:extLst>
          </p:cNvPr>
          <p:cNvSpPr txBox="1">
            <a:spLocks/>
          </p:cNvSpPr>
          <p:nvPr/>
        </p:nvSpPr>
        <p:spPr bwMode="auto">
          <a:xfrm>
            <a:off x="395288" y="0"/>
            <a:ext cx="6923087"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l-PL" altLang="pl-PL" sz="2800" b="1">
                <a:solidFill>
                  <a:srgbClr val="0B4F9D"/>
                </a:solidFill>
              </a:rPr>
              <a:t>Część B - II. Maturity</a:t>
            </a:r>
          </a:p>
        </p:txBody>
      </p:sp>
      <p:sp>
        <p:nvSpPr>
          <p:cNvPr id="9" name="Prostokąt: zaokrąglone rogi 8">
            <a:extLst>
              <a:ext uri="{FF2B5EF4-FFF2-40B4-BE49-F238E27FC236}">
                <a16:creationId xmlns:a16="http://schemas.microsoft.com/office/drawing/2014/main" id="{D71EDA9A-6F45-42EB-932F-8236764EFA59}"/>
              </a:ext>
            </a:extLst>
          </p:cNvPr>
          <p:cNvSpPr/>
          <p:nvPr/>
        </p:nvSpPr>
        <p:spPr>
          <a:xfrm>
            <a:off x="395288" y="1304925"/>
            <a:ext cx="4681537" cy="12954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pl-PL" b="1" i="1" dirty="0">
                <a:solidFill>
                  <a:prstClr val="white"/>
                </a:solidFill>
              </a:rPr>
              <a:t>Zaawansowanie przygotowania projektu</a:t>
            </a:r>
          </a:p>
          <a:p>
            <a:pPr algn="ctr">
              <a:defRPr/>
            </a:pPr>
            <a:r>
              <a:rPr lang="pl-PL" dirty="0">
                <a:solidFill>
                  <a:prstClr val="white"/>
                </a:solidFill>
              </a:rPr>
              <a:t>(gotowość i dojrzałość technologiczna)</a:t>
            </a:r>
          </a:p>
        </p:txBody>
      </p:sp>
      <p:sp>
        <p:nvSpPr>
          <p:cNvPr id="10" name="Prostokąt: zaokrąglone rogi 9">
            <a:extLst>
              <a:ext uri="{FF2B5EF4-FFF2-40B4-BE49-F238E27FC236}">
                <a16:creationId xmlns:a16="http://schemas.microsoft.com/office/drawing/2014/main" id="{46B765CB-7150-4839-9A66-73639E5FE5D0}"/>
              </a:ext>
            </a:extLst>
          </p:cNvPr>
          <p:cNvSpPr/>
          <p:nvPr/>
        </p:nvSpPr>
        <p:spPr>
          <a:xfrm>
            <a:off x="395288" y="2781300"/>
            <a:ext cx="4681537" cy="12954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pl-PL" b="1" i="1" dirty="0">
                <a:solidFill>
                  <a:prstClr val="white"/>
                </a:solidFill>
              </a:rPr>
              <a:t>Zamówienia i decyzje administracyjne</a:t>
            </a:r>
          </a:p>
          <a:p>
            <a:pPr algn="ctr">
              <a:defRPr/>
            </a:pPr>
            <a:r>
              <a:rPr lang="pl-PL" dirty="0">
                <a:solidFill>
                  <a:prstClr val="white"/>
                </a:solidFill>
              </a:rPr>
              <a:t>(status kontraktacji i zgód prawnych)</a:t>
            </a:r>
          </a:p>
        </p:txBody>
      </p:sp>
      <p:sp>
        <p:nvSpPr>
          <p:cNvPr id="11" name="Prostokąt: zaokrąglone rogi 10">
            <a:extLst>
              <a:ext uri="{FF2B5EF4-FFF2-40B4-BE49-F238E27FC236}">
                <a16:creationId xmlns:a16="http://schemas.microsoft.com/office/drawing/2014/main" id="{B092EC6C-DE75-4644-8FD7-F50ED95BC23F}"/>
              </a:ext>
            </a:extLst>
          </p:cNvPr>
          <p:cNvSpPr/>
          <p:nvPr/>
        </p:nvSpPr>
        <p:spPr>
          <a:xfrm>
            <a:off x="395288" y="4257675"/>
            <a:ext cx="4681537" cy="12954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pl-PL" b="1" i="1" dirty="0">
                <a:solidFill>
                  <a:prstClr val="white"/>
                </a:solidFill>
              </a:rPr>
              <a:t>Zabezpieczenie finansowania</a:t>
            </a:r>
          </a:p>
          <a:p>
            <a:pPr algn="ctr">
              <a:defRPr/>
            </a:pPr>
            <a:r>
              <a:rPr lang="pl-PL" dirty="0">
                <a:solidFill>
                  <a:prstClr val="white"/>
                </a:solidFill>
              </a:rPr>
              <a:t>(potwierdzenie planu finansowego)</a:t>
            </a:r>
          </a:p>
        </p:txBody>
      </p:sp>
      <p:sp>
        <p:nvSpPr>
          <p:cNvPr id="4" name="Prostokąt: zaokrąglone rogi 3">
            <a:extLst>
              <a:ext uri="{FF2B5EF4-FFF2-40B4-BE49-F238E27FC236}">
                <a16:creationId xmlns:a16="http://schemas.microsoft.com/office/drawing/2014/main" id="{91697489-8C12-4221-8AF0-EE6ABDF17DF0}"/>
              </a:ext>
            </a:extLst>
          </p:cNvPr>
          <p:cNvSpPr/>
          <p:nvPr/>
        </p:nvSpPr>
        <p:spPr>
          <a:xfrm>
            <a:off x="5292725" y="2471738"/>
            <a:ext cx="3581400" cy="2262187"/>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just">
              <a:defRPr/>
            </a:pPr>
            <a:r>
              <a:rPr lang="pl-PL" dirty="0">
                <a:solidFill>
                  <a:srgbClr val="172C85"/>
                </a:solidFill>
              </a:rPr>
              <a:t>Sekcja II „Maturity” nie jest jedyną częścią wniosku, która służy do oceny projektu w ramach kryterium „Dojrzałości”.</a:t>
            </a:r>
          </a:p>
          <a:p>
            <a:pPr algn="just">
              <a:defRPr/>
            </a:pPr>
            <a:endParaRPr lang="pl-PL" dirty="0">
              <a:solidFill>
                <a:srgbClr val="172C85"/>
              </a:solidFill>
            </a:endParaRPr>
          </a:p>
          <a:p>
            <a:pPr algn="just">
              <a:defRPr/>
            </a:pPr>
            <a:r>
              <a:rPr lang="pl-PL" dirty="0">
                <a:solidFill>
                  <a:srgbClr val="172C85"/>
                </a:solidFill>
              </a:rPr>
              <a:t>Istotna w tym aspekcie jest również sekcja VI „Work plan (…)”.</a:t>
            </a:r>
          </a:p>
        </p:txBody>
      </p:sp>
      <p:pic>
        <p:nvPicPr>
          <p:cNvPr id="50183" name="Picture 6">
            <a:extLst>
              <a:ext uri="{FF2B5EF4-FFF2-40B4-BE49-F238E27FC236}">
                <a16:creationId xmlns:a16="http://schemas.microsoft.com/office/drawing/2014/main" id="{2DC6F604-D6B9-41CA-9B80-96EE94E2CA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7125" y="6200775"/>
            <a:ext cx="1809750" cy="61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184" name="Picture 7">
            <a:extLst>
              <a:ext uri="{FF2B5EF4-FFF2-40B4-BE49-F238E27FC236}">
                <a16:creationId xmlns:a16="http://schemas.microsoft.com/office/drawing/2014/main" id="{F21CAFDD-7770-45E9-9A14-3AE6098BE5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6400" y="6254750"/>
            <a:ext cx="2184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185" name="Obraz 3">
            <a:extLst>
              <a:ext uri="{FF2B5EF4-FFF2-40B4-BE49-F238E27FC236}">
                <a16:creationId xmlns:a16="http://schemas.microsoft.com/office/drawing/2014/main" id="{0F2DF503-9E86-4B76-9301-557D765EDC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6200775"/>
            <a:ext cx="19431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02" name="Tytuł 1">
            <a:extLst>
              <a:ext uri="{FF2B5EF4-FFF2-40B4-BE49-F238E27FC236}">
                <a16:creationId xmlns:a16="http://schemas.microsoft.com/office/drawing/2014/main" id="{C6940081-1CDF-405A-98F4-B8D95E7982D2}"/>
              </a:ext>
            </a:extLst>
          </p:cNvPr>
          <p:cNvSpPr>
            <a:spLocks noGrp="1"/>
          </p:cNvSpPr>
          <p:nvPr>
            <p:ph type="title"/>
          </p:nvPr>
        </p:nvSpPr>
        <p:spPr>
          <a:xfrm>
            <a:off x="468313" y="0"/>
            <a:ext cx="3816350" cy="1190625"/>
          </a:xfrm>
        </p:spPr>
        <p:txBody>
          <a:bodyPr/>
          <a:lstStyle/>
          <a:p>
            <a:pPr algn="l"/>
            <a:r>
              <a:rPr lang="pl-PL" altLang="pl-PL" sz="2800" b="1">
                <a:solidFill>
                  <a:srgbClr val="0B4F9D"/>
                </a:solidFill>
              </a:rPr>
              <a:t>Część B - II. Maturity</a:t>
            </a:r>
          </a:p>
        </p:txBody>
      </p:sp>
      <p:sp>
        <p:nvSpPr>
          <p:cNvPr id="2" name="Prostokąt: zaokrąglone rogi 1">
            <a:extLst>
              <a:ext uri="{FF2B5EF4-FFF2-40B4-BE49-F238E27FC236}">
                <a16:creationId xmlns:a16="http://schemas.microsoft.com/office/drawing/2014/main" id="{14202970-F224-495D-B207-D342831EC595}"/>
              </a:ext>
            </a:extLst>
          </p:cNvPr>
          <p:cNvSpPr/>
          <p:nvPr/>
        </p:nvSpPr>
        <p:spPr>
          <a:xfrm>
            <a:off x="358775" y="1125538"/>
            <a:ext cx="8245475" cy="4606925"/>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lnSpc>
                <a:spcPct val="150000"/>
              </a:lnSpc>
              <a:buFontTx/>
              <a:buAutoNum type="arabicPeriod"/>
              <a:defRPr/>
            </a:pPr>
            <a:r>
              <a:rPr lang="pl-PL" b="1" u="sng" dirty="0">
                <a:solidFill>
                  <a:prstClr val="white"/>
                </a:solidFill>
              </a:rPr>
              <a:t>Zaawansowanie przygotowania projektu</a:t>
            </a:r>
          </a:p>
          <a:p>
            <a:pPr marL="800100" lvl="1" indent="-342900">
              <a:lnSpc>
                <a:spcPct val="150000"/>
              </a:lnSpc>
              <a:buFont typeface="Wingdings" panose="05000000000000000000" pitchFamily="2" charset="2"/>
              <a:buChar char="Ø"/>
              <a:defRPr/>
            </a:pPr>
            <a:r>
              <a:rPr lang="pl-PL" sz="1600" b="1" i="1" dirty="0">
                <a:solidFill>
                  <a:prstClr val="white"/>
                </a:solidFill>
              </a:rPr>
              <a:t>Gotowość do realizacji i złożoność technologiczna</a:t>
            </a:r>
          </a:p>
          <a:p>
            <a:pPr marL="799200" lvl="2">
              <a:lnSpc>
                <a:spcPct val="150000"/>
              </a:lnSpc>
              <a:defRPr/>
            </a:pPr>
            <a:r>
              <a:rPr lang="pl-PL" sz="1400" dirty="0">
                <a:solidFill>
                  <a:prstClr val="white"/>
                </a:solidFill>
              </a:rPr>
              <a:t>(status niezbędnych zamówień, uzgodnień, prac wstępnych; przewidywane technologie do zastosowania np. systemy IT, obiekty inżynieryjne pokonujące bariery naturalne)</a:t>
            </a:r>
          </a:p>
          <a:p>
            <a:pPr marL="800100" lvl="1" indent="-342900">
              <a:lnSpc>
                <a:spcPct val="150000"/>
              </a:lnSpc>
              <a:buFont typeface="Wingdings" panose="05000000000000000000" pitchFamily="2" charset="2"/>
              <a:buChar char="Ø"/>
              <a:defRPr/>
            </a:pPr>
            <a:r>
              <a:rPr lang="pl-PL" sz="1600" b="1" i="1" dirty="0">
                <a:solidFill>
                  <a:prstClr val="white"/>
                </a:solidFill>
                <a:ea typeface="Calibri" panose="020F0502020204030204" pitchFamily="34" charset="0"/>
                <a:cs typeface="Times New Roman" panose="02020603050405020304" pitchFamily="18" charset="0"/>
              </a:rPr>
              <a:t>Analizy przedprojektowe</a:t>
            </a:r>
          </a:p>
          <a:p>
            <a:pPr marL="799200" lvl="1">
              <a:lnSpc>
                <a:spcPct val="150000"/>
              </a:lnSpc>
              <a:defRPr/>
            </a:pPr>
            <a:r>
              <a:rPr lang="pl-PL" sz="1400" dirty="0">
                <a:solidFill>
                  <a:prstClr val="white"/>
                </a:solidFill>
                <a:ea typeface="Calibri" panose="020F0502020204030204" pitchFamily="34" charset="0"/>
                <a:cs typeface="Times New Roman" panose="02020603050405020304" pitchFamily="18" charset="0"/>
              </a:rPr>
              <a:t>(rozważane opcje realizacji inwestycji np. studium wykonalności; czynniki istotne dla wyboru ostatecznego wariantu)</a:t>
            </a:r>
          </a:p>
          <a:p>
            <a:pPr marL="800100" lvl="1" indent="-342900">
              <a:lnSpc>
                <a:spcPct val="150000"/>
              </a:lnSpc>
              <a:buFont typeface="Wingdings" panose="05000000000000000000" pitchFamily="2" charset="2"/>
              <a:buChar char="Ø"/>
              <a:defRPr/>
            </a:pPr>
            <a:r>
              <a:rPr lang="pl-PL" sz="1600" b="1" i="1" dirty="0">
                <a:solidFill>
                  <a:prstClr val="white"/>
                </a:solidFill>
                <a:ea typeface="Calibri" panose="020F0502020204030204" pitchFamily="34" charset="0"/>
                <a:cs typeface="Times New Roman" panose="02020603050405020304" pitchFamily="18" charset="0"/>
              </a:rPr>
              <a:t>Zobowiązania polityczne</a:t>
            </a:r>
          </a:p>
          <a:p>
            <a:pPr marL="799200" lvl="1">
              <a:lnSpc>
                <a:spcPct val="150000"/>
              </a:lnSpc>
              <a:defRPr/>
            </a:pPr>
            <a:r>
              <a:rPr lang="pl-PL" sz="1400" dirty="0">
                <a:solidFill>
                  <a:prstClr val="white"/>
                </a:solidFill>
                <a:ea typeface="Calibri" panose="020F0502020204030204" pitchFamily="34" charset="0"/>
                <a:cs typeface="Times New Roman" panose="02020603050405020304" pitchFamily="18" charset="0"/>
              </a:rPr>
              <a:t>(lista dokumentów potwierdzających deklaracje np. strategie, decyzje władz, umowy międzynarodowe, memoranda, listy intencyjne)</a:t>
            </a:r>
          </a:p>
          <a:p>
            <a:pPr marL="800100" lvl="1" indent="-342900">
              <a:lnSpc>
                <a:spcPct val="150000"/>
              </a:lnSpc>
              <a:buFont typeface="Wingdings" panose="05000000000000000000" pitchFamily="2" charset="2"/>
              <a:buChar char="Ø"/>
              <a:defRPr/>
            </a:pPr>
            <a:r>
              <a:rPr lang="pl-PL" sz="1600" b="1" i="1" dirty="0">
                <a:solidFill>
                  <a:prstClr val="white"/>
                </a:solidFill>
                <a:ea typeface="Calibri" panose="020F0502020204030204" pitchFamily="34" charset="0"/>
                <a:cs typeface="Times New Roman" panose="02020603050405020304" pitchFamily="18" charset="0"/>
              </a:rPr>
              <a:t>Konsultacje publiczne</a:t>
            </a:r>
          </a:p>
          <a:p>
            <a:pPr marL="799200" lvl="1">
              <a:lnSpc>
                <a:spcPct val="150000"/>
              </a:lnSpc>
              <a:defRPr/>
            </a:pPr>
            <a:r>
              <a:rPr lang="pl-PL" sz="1400" dirty="0">
                <a:solidFill>
                  <a:prstClr val="white"/>
                </a:solidFill>
                <a:ea typeface="Calibri" panose="020F0502020204030204" pitchFamily="34" charset="0"/>
                <a:cs typeface="Times New Roman" panose="02020603050405020304" pitchFamily="18" charset="0"/>
              </a:rPr>
              <a:t>(przeprowadzone lub planowane, np. w procesie uzgodnień przy decyzji środowiskowej, planach zagospodarowania, strategii rozwoju; rozeznanie wśród interesariuszy)</a:t>
            </a:r>
            <a:endParaRPr lang="pl-PL" sz="1600" dirty="0">
              <a:solidFill>
                <a:prstClr val="white"/>
              </a:solidFill>
              <a:ea typeface="Calibri" panose="020F0502020204030204" pitchFamily="34" charset="0"/>
              <a:cs typeface="Times New Roman" panose="02020603050405020304" pitchFamily="18" charset="0"/>
            </a:endParaRPr>
          </a:p>
          <a:p>
            <a:pPr algn="just">
              <a:defRPr/>
            </a:pPr>
            <a:endParaRPr lang="pl-PL" sz="500" dirty="0">
              <a:solidFill>
                <a:prstClr val="white"/>
              </a:solidFill>
            </a:endParaRPr>
          </a:p>
        </p:txBody>
      </p:sp>
      <p:pic>
        <p:nvPicPr>
          <p:cNvPr id="51204" name="Picture 6">
            <a:extLst>
              <a:ext uri="{FF2B5EF4-FFF2-40B4-BE49-F238E27FC236}">
                <a16:creationId xmlns:a16="http://schemas.microsoft.com/office/drawing/2014/main" id="{60BF312F-AC80-4BFB-84B0-81EC16CDF9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7125" y="6200775"/>
            <a:ext cx="1809750" cy="61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05" name="Picture 7">
            <a:extLst>
              <a:ext uri="{FF2B5EF4-FFF2-40B4-BE49-F238E27FC236}">
                <a16:creationId xmlns:a16="http://schemas.microsoft.com/office/drawing/2014/main" id="{6193AEA5-3FE1-414F-8087-2110C0A082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6400" y="6254750"/>
            <a:ext cx="2184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06" name="Obraz 3">
            <a:extLst>
              <a:ext uri="{FF2B5EF4-FFF2-40B4-BE49-F238E27FC236}">
                <a16:creationId xmlns:a16="http://schemas.microsoft.com/office/drawing/2014/main" id="{0BB1AF81-8A98-43B3-9EFE-B75FC661E6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6200775"/>
            <a:ext cx="19431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2226" name="Tytuł 1">
            <a:extLst>
              <a:ext uri="{FF2B5EF4-FFF2-40B4-BE49-F238E27FC236}">
                <a16:creationId xmlns:a16="http://schemas.microsoft.com/office/drawing/2014/main" id="{E5907063-0A0E-47A6-AF27-F0DAF6CEAA52}"/>
              </a:ext>
            </a:extLst>
          </p:cNvPr>
          <p:cNvSpPr>
            <a:spLocks noGrp="1"/>
          </p:cNvSpPr>
          <p:nvPr>
            <p:ph type="title"/>
          </p:nvPr>
        </p:nvSpPr>
        <p:spPr>
          <a:xfrm>
            <a:off x="457200" y="9525"/>
            <a:ext cx="3467100" cy="1190625"/>
          </a:xfrm>
        </p:spPr>
        <p:txBody>
          <a:bodyPr/>
          <a:lstStyle/>
          <a:p>
            <a:r>
              <a:rPr lang="pl-PL" altLang="pl-PL" sz="2800" b="1">
                <a:solidFill>
                  <a:srgbClr val="0B4F9D"/>
                </a:solidFill>
              </a:rPr>
              <a:t>Część B - II. Maturity</a:t>
            </a:r>
          </a:p>
        </p:txBody>
      </p:sp>
      <p:sp>
        <p:nvSpPr>
          <p:cNvPr id="9" name="Prostokąt: zaokrąglone rogi 8">
            <a:extLst>
              <a:ext uri="{FF2B5EF4-FFF2-40B4-BE49-F238E27FC236}">
                <a16:creationId xmlns:a16="http://schemas.microsoft.com/office/drawing/2014/main" id="{44131865-E6F8-4C4A-8B0A-7E0C38A570EC}"/>
              </a:ext>
            </a:extLst>
          </p:cNvPr>
          <p:cNvSpPr/>
          <p:nvPr/>
        </p:nvSpPr>
        <p:spPr>
          <a:xfrm>
            <a:off x="358775" y="1185863"/>
            <a:ext cx="8426450" cy="3097212"/>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lnSpc>
                <a:spcPct val="150000"/>
              </a:lnSpc>
              <a:buFont typeface="+mj-lt"/>
              <a:buAutoNum type="arabicPeriod" startAt="2"/>
              <a:defRPr/>
            </a:pPr>
            <a:r>
              <a:rPr lang="pl-PL" b="1" u="sng" dirty="0">
                <a:solidFill>
                  <a:prstClr val="white"/>
                </a:solidFill>
              </a:rPr>
              <a:t>Zamówienia i decyzje administracyjne</a:t>
            </a:r>
          </a:p>
          <a:p>
            <a:pPr marL="800100" lvl="1" indent="-342900">
              <a:lnSpc>
                <a:spcPct val="150000"/>
              </a:lnSpc>
              <a:buFont typeface="Wingdings" panose="05000000000000000000" pitchFamily="2" charset="2"/>
              <a:buChar char="Ø"/>
              <a:defRPr/>
            </a:pPr>
            <a:r>
              <a:rPr lang="pl-PL" sz="1600" b="1" i="1" dirty="0">
                <a:solidFill>
                  <a:prstClr val="white"/>
                </a:solidFill>
              </a:rPr>
              <a:t>Decyzje i pozwolenia administracyjne</a:t>
            </a:r>
          </a:p>
          <a:p>
            <a:pPr marL="799200" lvl="2">
              <a:defRPr/>
            </a:pPr>
            <a:r>
              <a:rPr lang="pl-PL" sz="1400" dirty="0">
                <a:solidFill>
                  <a:prstClr val="white"/>
                </a:solidFill>
              </a:rPr>
              <a:t>(status wymaganych zgód – szczególnie decyzje środowiskowe i pozwolenia na budowę)</a:t>
            </a:r>
          </a:p>
          <a:p>
            <a:pPr marL="800100" lvl="1" indent="-342900">
              <a:lnSpc>
                <a:spcPct val="150000"/>
              </a:lnSpc>
              <a:buFont typeface="Wingdings" panose="05000000000000000000" pitchFamily="2" charset="2"/>
              <a:buChar char="Ø"/>
              <a:defRPr/>
            </a:pPr>
            <a:r>
              <a:rPr lang="pl-PL" sz="1600" b="1" i="1" dirty="0">
                <a:solidFill>
                  <a:prstClr val="white"/>
                </a:solidFill>
                <a:ea typeface="Calibri" panose="020F0502020204030204" pitchFamily="34" charset="0"/>
                <a:cs typeface="Times New Roman" panose="02020603050405020304" pitchFamily="18" charset="0"/>
              </a:rPr>
              <a:t>Procesy zamówieniowe (kontrakty)</a:t>
            </a:r>
          </a:p>
          <a:p>
            <a:pPr marL="799200" lvl="1">
              <a:defRPr/>
            </a:pPr>
            <a:r>
              <a:rPr lang="pl-PL" sz="1400" dirty="0">
                <a:solidFill>
                  <a:prstClr val="white"/>
                </a:solidFill>
                <a:ea typeface="Calibri" panose="020F0502020204030204" pitchFamily="34" charset="0"/>
                <a:cs typeface="Times New Roman" panose="02020603050405020304" pitchFamily="18" charset="0"/>
              </a:rPr>
              <a:t>(ogólny plan zamówień; podział na udzielone i planowane z opisem sposobu wyboru wykonawcy)</a:t>
            </a:r>
          </a:p>
          <a:p>
            <a:pPr marL="342900" indent="-342900">
              <a:lnSpc>
                <a:spcPct val="150000"/>
              </a:lnSpc>
              <a:buFont typeface="+mj-lt"/>
              <a:buAutoNum type="arabicPeriod" startAt="2"/>
              <a:defRPr/>
            </a:pPr>
            <a:r>
              <a:rPr lang="pl-PL" b="1" u="sng" dirty="0">
                <a:solidFill>
                  <a:prstClr val="white"/>
                </a:solidFill>
              </a:rPr>
              <a:t>Zabezpieczenie finansowania</a:t>
            </a:r>
            <a:endParaRPr lang="pl-PL" sz="1600" b="1" i="1" dirty="0">
              <a:solidFill>
                <a:prstClr val="white"/>
              </a:solidFill>
            </a:endParaRPr>
          </a:p>
          <a:p>
            <a:pPr marL="800100" lvl="1" indent="-342900">
              <a:lnSpc>
                <a:spcPct val="150000"/>
              </a:lnSpc>
              <a:buFont typeface="Wingdings" panose="05000000000000000000" pitchFamily="2" charset="2"/>
              <a:buChar char="Ø"/>
              <a:defRPr/>
            </a:pPr>
            <a:r>
              <a:rPr lang="pl-PL" sz="1600" b="1" i="1" dirty="0">
                <a:solidFill>
                  <a:prstClr val="white"/>
                </a:solidFill>
              </a:rPr>
              <a:t>Dokumenty wewnętrzne (np. decyzje zarządów, wieloletni plan finansowy)           oraz zewnętrzne (np. promesy bankowe, programy krajowe)</a:t>
            </a:r>
            <a:endParaRPr lang="pl-PL" dirty="0">
              <a:solidFill>
                <a:prstClr val="white"/>
              </a:solidFill>
              <a:ea typeface="Calibri" panose="020F0502020204030204" pitchFamily="34" charset="0"/>
              <a:cs typeface="Times New Roman" panose="02020603050405020304" pitchFamily="18" charset="0"/>
            </a:endParaRPr>
          </a:p>
          <a:p>
            <a:pPr algn="just">
              <a:defRPr/>
            </a:pPr>
            <a:endParaRPr lang="pl-PL" sz="500" dirty="0">
              <a:solidFill>
                <a:prstClr val="white"/>
              </a:solidFill>
            </a:endParaRPr>
          </a:p>
        </p:txBody>
      </p:sp>
      <p:sp>
        <p:nvSpPr>
          <p:cNvPr id="11" name="Prostokąt: zaokrąglone rogi 10">
            <a:extLst>
              <a:ext uri="{FF2B5EF4-FFF2-40B4-BE49-F238E27FC236}">
                <a16:creationId xmlns:a16="http://schemas.microsoft.com/office/drawing/2014/main" id="{B2685CAA-6D0E-422D-BFCE-D886E60E7DBA}"/>
              </a:ext>
            </a:extLst>
          </p:cNvPr>
          <p:cNvSpPr/>
          <p:nvPr/>
        </p:nvSpPr>
        <p:spPr>
          <a:xfrm>
            <a:off x="330200" y="4443413"/>
            <a:ext cx="8532813" cy="1547812"/>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marL="285750" indent="-285750" algn="just">
              <a:buFont typeface="Wingdings" panose="05000000000000000000" pitchFamily="2" charset="2"/>
              <a:buChar char="ü"/>
              <a:defRPr/>
            </a:pPr>
            <a:r>
              <a:rPr lang="pl-PL" sz="1600" dirty="0">
                <a:solidFill>
                  <a:srgbClr val="172C85"/>
                </a:solidFill>
              </a:rPr>
              <a:t>Wymagane załączenie do wniosku dokumentów potwierdzających zawarte informacje (w miarę możliwości wykorzystywanie linków do treści dostępnych publicznie w sieci Internet)</a:t>
            </a:r>
          </a:p>
          <a:p>
            <a:pPr marL="285750" indent="-285750" algn="just">
              <a:buFont typeface="Wingdings" panose="05000000000000000000" pitchFamily="2" charset="2"/>
              <a:buChar char="ü"/>
              <a:defRPr/>
            </a:pPr>
            <a:endParaRPr lang="pl-PL" sz="1600" dirty="0">
              <a:solidFill>
                <a:srgbClr val="172C85"/>
              </a:solidFill>
            </a:endParaRPr>
          </a:p>
          <a:p>
            <a:pPr marL="285750" indent="-285750" algn="just">
              <a:buFont typeface="Wingdings" panose="05000000000000000000" pitchFamily="2" charset="2"/>
              <a:buChar char="ü"/>
              <a:defRPr/>
            </a:pPr>
            <a:r>
              <a:rPr lang="pl-PL" sz="1600" dirty="0">
                <a:solidFill>
                  <a:srgbClr val="172C85"/>
                </a:solidFill>
              </a:rPr>
              <a:t>W przypadku projektów studyjnych wypełnienie tej części wniosku również jest obligatoryjne, jednak uzupełniamy ją jako przedstawienie planów np. przeprowadzenia analiz przedprojektowych lub  pozyskanie decyzji administracyjnych</a:t>
            </a:r>
          </a:p>
        </p:txBody>
      </p:sp>
      <p:pic>
        <p:nvPicPr>
          <p:cNvPr id="52229" name="Picture 6">
            <a:extLst>
              <a:ext uri="{FF2B5EF4-FFF2-40B4-BE49-F238E27FC236}">
                <a16:creationId xmlns:a16="http://schemas.microsoft.com/office/drawing/2014/main" id="{FD731BEB-F4C1-4FDB-8F19-040769460D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7125" y="6200775"/>
            <a:ext cx="1809750" cy="61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230" name="Picture 7">
            <a:extLst>
              <a:ext uri="{FF2B5EF4-FFF2-40B4-BE49-F238E27FC236}">
                <a16:creationId xmlns:a16="http://schemas.microsoft.com/office/drawing/2014/main" id="{1451B89D-E981-4FBE-8D77-EEE252FE43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6400" y="6254750"/>
            <a:ext cx="2184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231" name="Obraz 3">
            <a:extLst>
              <a:ext uri="{FF2B5EF4-FFF2-40B4-BE49-F238E27FC236}">
                <a16:creationId xmlns:a16="http://schemas.microsoft.com/office/drawing/2014/main" id="{EE6443C2-1144-45D6-8A6F-CF58209D83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6200775"/>
            <a:ext cx="19431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3250" name="Tytuł 1">
            <a:extLst>
              <a:ext uri="{FF2B5EF4-FFF2-40B4-BE49-F238E27FC236}">
                <a16:creationId xmlns:a16="http://schemas.microsoft.com/office/drawing/2014/main" id="{B5B7545A-A562-408D-904D-FDC1E88F70B4}"/>
              </a:ext>
            </a:extLst>
          </p:cNvPr>
          <p:cNvSpPr>
            <a:spLocks noGrp="1"/>
          </p:cNvSpPr>
          <p:nvPr>
            <p:ph type="title"/>
          </p:nvPr>
        </p:nvSpPr>
        <p:spPr/>
        <p:txBody>
          <a:bodyPr/>
          <a:lstStyle/>
          <a:p>
            <a:endParaRPr lang="en-GB" altLang="en-US"/>
          </a:p>
        </p:txBody>
      </p:sp>
      <p:sp>
        <p:nvSpPr>
          <p:cNvPr id="15" name="Tytuł 1">
            <a:extLst>
              <a:ext uri="{FF2B5EF4-FFF2-40B4-BE49-F238E27FC236}">
                <a16:creationId xmlns:a16="http://schemas.microsoft.com/office/drawing/2014/main" id="{1F32831D-01A6-47B3-8908-494B3B9397EB}"/>
              </a:ext>
            </a:extLst>
          </p:cNvPr>
          <p:cNvSpPr txBox="1">
            <a:spLocks/>
          </p:cNvSpPr>
          <p:nvPr/>
        </p:nvSpPr>
        <p:spPr bwMode="auto">
          <a:xfrm>
            <a:off x="492125" y="473075"/>
            <a:ext cx="5232400" cy="1225550"/>
          </a:xfrm>
          <a:prstGeom prst="rect">
            <a:avLst/>
          </a:prstGeom>
          <a:solidFill>
            <a:sysClr val="window" lastClr="FFFFFF"/>
          </a:solidFill>
          <a:ln>
            <a:noFill/>
          </a:ln>
        </p:spPr>
        <p:txBody>
          <a:bodyPr>
            <a:normAutofit fontScale="97500"/>
          </a:bodyPr>
          <a:lstStyle>
            <a:lvl1pPr algn="l" rtl="0" eaLnBrk="0" fontAlgn="base" hangingPunct="0">
              <a:lnSpc>
                <a:spcPct val="90000"/>
              </a:lnSpc>
              <a:spcBef>
                <a:spcPct val="0"/>
              </a:spcBef>
              <a:spcAft>
                <a:spcPct val="0"/>
              </a:spcAft>
              <a:defRPr sz="2400" kern="1200">
                <a:solidFill>
                  <a:schemeClr val="bg1"/>
                </a:solidFill>
                <a:latin typeface="+mn-lt"/>
                <a:ea typeface="+mj-ea"/>
                <a:cs typeface="+mj-cs"/>
              </a:defRPr>
            </a:lvl1pPr>
            <a:lvl2pPr algn="l" rtl="0" eaLnBrk="0" fontAlgn="base" hangingPunct="0">
              <a:lnSpc>
                <a:spcPct val="90000"/>
              </a:lnSpc>
              <a:spcBef>
                <a:spcPct val="0"/>
              </a:spcBef>
              <a:spcAft>
                <a:spcPct val="0"/>
              </a:spcAft>
              <a:defRPr sz="3200">
                <a:solidFill>
                  <a:schemeClr val="bg1"/>
                </a:solidFill>
                <a:latin typeface="Ubuntu"/>
              </a:defRPr>
            </a:lvl2pPr>
            <a:lvl3pPr algn="l" rtl="0" eaLnBrk="0" fontAlgn="base" hangingPunct="0">
              <a:lnSpc>
                <a:spcPct val="90000"/>
              </a:lnSpc>
              <a:spcBef>
                <a:spcPct val="0"/>
              </a:spcBef>
              <a:spcAft>
                <a:spcPct val="0"/>
              </a:spcAft>
              <a:defRPr sz="3200">
                <a:solidFill>
                  <a:schemeClr val="bg1"/>
                </a:solidFill>
                <a:latin typeface="Ubuntu"/>
              </a:defRPr>
            </a:lvl3pPr>
            <a:lvl4pPr algn="l" rtl="0" eaLnBrk="0" fontAlgn="base" hangingPunct="0">
              <a:lnSpc>
                <a:spcPct val="90000"/>
              </a:lnSpc>
              <a:spcBef>
                <a:spcPct val="0"/>
              </a:spcBef>
              <a:spcAft>
                <a:spcPct val="0"/>
              </a:spcAft>
              <a:defRPr sz="3200">
                <a:solidFill>
                  <a:schemeClr val="bg1"/>
                </a:solidFill>
                <a:latin typeface="Ubuntu"/>
              </a:defRPr>
            </a:lvl4pPr>
            <a:lvl5pPr algn="l" rtl="0" eaLnBrk="0" fontAlgn="base" hangingPunct="0">
              <a:lnSpc>
                <a:spcPct val="90000"/>
              </a:lnSpc>
              <a:spcBef>
                <a:spcPct val="0"/>
              </a:spcBef>
              <a:spcAft>
                <a:spcPct val="0"/>
              </a:spcAft>
              <a:defRPr sz="3200">
                <a:solidFill>
                  <a:schemeClr val="bg1"/>
                </a:solidFill>
                <a:latin typeface="Ubuntu"/>
              </a:defRPr>
            </a:lvl5pPr>
            <a:lvl6pPr marL="457189" algn="l" rtl="0" fontAlgn="base">
              <a:lnSpc>
                <a:spcPct val="90000"/>
              </a:lnSpc>
              <a:spcBef>
                <a:spcPct val="0"/>
              </a:spcBef>
              <a:spcAft>
                <a:spcPct val="0"/>
              </a:spcAft>
              <a:defRPr sz="3200">
                <a:solidFill>
                  <a:schemeClr val="bg1"/>
                </a:solidFill>
                <a:latin typeface="Ubuntu"/>
              </a:defRPr>
            </a:lvl6pPr>
            <a:lvl7pPr marL="914378" algn="l" rtl="0" fontAlgn="base">
              <a:lnSpc>
                <a:spcPct val="90000"/>
              </a:lnSpc>
              <a:spcBef>
                <a:spcPct val="0"/>
              </a:spcBef>
              <a:spcAft>
                <a:spcPct val="0"/>
              </a:spcAft>
              <a:defRPr sz="3200">
                <a:solidFill>
                  <a:schemeClr val="bg1"/>
                </a:solidFill>
                <a:latin typeface="Ubuntu"/>
              </a:defRPr>
            </a:lvl7pPr>
            <a:lvl8pPr marL="1371566" algn="l" rtl="0" fontAlgn="base">
              <a:lnSpc>
                <a:spcPct val="90000"/>
              </a:lnSpc>
              <a:spcBef>
                <a:spcPct val="0"/>
              </a:spcBef>
              <a:spcAft>
                <a:spcPct val="0"/>
              </a:spcAft>
              <a:defRPr sz="3200">
                <a:solidFill>
                  <a:schemeClr val="bg1"/>
                </a:solidFill>
                <a:latin typeface="Ubuntu"/>
              </a:defRPr>
            </a:lvl8pPr>
            <a:lvl9pPr marL="1828754" algn="l" rtl="0" fontAlgn="base">
              <a:lnSpc>
                <a:spcPct val="90000"/>
              </a:lnSpc>
              <a:spcBef>
                <a:spcPct val="0"/>
              </a:spcBef>
              <a:spcAft>
                <a:spcPct val="0"/>
              </a:spcAft>
              <a:defRPr sz="3200">
                <a:solidFill>
                  <a:schemeClr val="bg1"/>
                </a:solidFill>
                <a:latin typeface="Ubuntu"/>
              </a:defRPr>
            </a:lvl9pPr>
          </a:lstStyle>
          <a:p>
            <a:pPr>
              <a:defRPr/>
            </a:pPr>
            <a:r>
              <a:rPr lang="pl-PL" sz="2800" b="1">
                <a:solidFill>
                  <a:srgbClr val="0B4F9D"/>
                </a:solidFill>
                <a:latin typeface="Calibri Light"/>
              </a:rPr>
              <a:t>Część B </a:t>
            </a:r>
            <a:r>
              <a:rPr lang="pl-PL" altLang="pl-PL" sz="2800" b="1">
                <a:solidFill>
                  <a:srgbClr val="0B4F9D"/>
                </a:solidFill>
                <a:latin typeface="Calibri Light"/>
              </a:rPr>
              <a:t>- III. Quality/Jakość </a:t>
            </a:r>
            <a:br>
              <a:rPr lang="pl-PL" altLang="pl-PL" sz="2800" b="1">
                <a:solidFill>
                  <a:srgbClr val="0B4F9D"/>
                </a:solidFill>
                <a:latin typeface="Calibri Light"/>
              </a:rPr>
            </a:br>
            <a:r>
              <a:rPr lang="pl-PL" altLang="pl-PL" sz="2800" b="1">
                <a:solidFill>
                  <a:srgbClr val="0B4F9D"/>
                </a:solidFill>
                <a:latin typeface="Calibri Light"/>
              </a:rPr>
              <a:t>(kryteria oceny)</a:t>
            </a:r>
            <a:br>
              <a:rPr lang="pl-PL" altLang="pl-PL" sz="2800" b="1">
                <a:solidFill>
                  <a:srgbClr val="0B4F9D"/>
                </a:solidFill>
                <a:latin typeface="Calibri Light"/>
              </a:rPr>
            </a:br>
            <a:endParaRPr lang="pl-PL" sz="2800" b="1" dirty="0">
              <a:solidFill>
                <a:srgbClr val="0B4F9D"/>
              </a:solidFill>
              <a:latin typeface="Calibri Light"/>
            </a:endParaRPr>
          </a:p>
        </p:txBody>
      </p:sp>
      <p:graphicFrame>
        <p:nvGraphicFramePr>
          <p:cNvPr id="16" name="Diagram 15">
            <a:extLst>
              <a:ext uri="{FF2B5EF4-FFF2-40B4-BE49-F238E27FC236}">
                <a16:creationId xmlns:a16="http://schemas.microsoft.com/office/drawing/2014/main" id="{C95925DE-259B-4846-9EBE-8C66DFB32FCE}"/>
              </a:ext>
            </a:extLst>
          </p:cNvPr>
          <p:cNvGraphicFramePr/>
          <p:nvPr/>
        </p:nvGraphicFramePr>
        <p:xfrm>
          <a:off x="457200" y="1897062"/>
          <a:ext cx="8194838" cy="42872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3253" name="Picture 6">
            <a:extLst>
              <a:ext uri="{FF2B5EF4-FFF2-40B4-BE49-F238E27FC236}">
                <a16:creationId xmlns:a16="http://schemas.microsoft.com/office/drawing/2014/main" id="{C64CF89C-363C-4BA9-92D4-C3668E292C8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67125" y="6200775"/>
            <a:ext cx="1809750" cy="61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254" name="Picture 7">
            <a:extLst>
              <a:ext uri="{FF2B5EF4-FFF2-40B4-BE49-F238E27FC236}">
                <a16:creationId xmlns:a16="http://schemas.microsoft.com/office/drawing/2014/main" id="{F5BEAFE3-F5A8-4E6C-AE51-3843DCF1052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56400" y="6254750"/>
            <a:ext cx="2184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255" name="Obraz 3">
            <a:extLst>
              <a:ext uri="{FF2B5EF4-FFF2-40B4-BE49-F238E27FC236}">
                <a16:creationId xmlns:a16="http://schemas.microsoft.com/office/drawing/2014/main" id="{61CB3573-326F-4028-BC7C-8B5E24FE306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3850" y="6200775"/>
            <a:ext cx="19431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 name="Tytuł 1">
            <a:extLst>
              <a:ext uri="{FF2B5EF4-FFF2-40B4-BE49-F238E27FC236}">
                <a16:creationId xmlns:a16="http://schemas.microsoft.com/office/drawing/2014/main" id="{C809F06B-9526-4BC4-BD7F-E72AB7117C02}"/>
              </a:ext>
            </a:extLst>
          </p:cNvPr>
          <p:cNvSpPr txBox="1">
            <a:spLocks/>
          </p:cNvSpPr>
          <p:nvPr/>
        </p:nvSpPr>
        <p:spPr bwMode="auto">
          <a:xfrm>
            <a:off x="492125" y="473075"/>
            <a:ext cx="5232400" cy="1225550"/>
          </a:xfrm>
          <a:prstGeom prst="rect">
            <a:avLst/>
          </a:prstGeom>
          <a:solidFill>
            <a:sysClr val="window" lastClr="FFFFFF"/>
          </a:solidFill>
          <a:ln>
            <a:noFill/>
          </a:ln>
        </p:spPr>
        <p:txBody>
          <a:bodyPr>
            <a:normAutofit fontScale="97500"/>
          </a:bodyPr>
          <a:lstStyle>
            <a:lvl1pPr algn="l" rtl="0" eaLnBrk="0" fontAlgn="base" hangingPunct="0">
              <a:lnSpc>
                <a:spcPct val="90000"/>
              </a:lnSpc>
              <a:spcBef>
                <a:spcPct val="0"/>
              </a:spcBef>
              <a:spcAft>
                <a:spcPct val="0"/>
              </a:spcAft>
              <a:defRPr sz="2400" kern="1200">
                <a:solidFill>
                  <a:schemeClr val="bg1"/>
                </a:solidFill>
                <a:latin typeface="+mn-lt"/>
                <a:ea typeface="+mj-ea"/>
                <a:cs typeface="+mj-cs"/>
              </a:defRPr>
            </a:lvl1pPr>
            <a:lvl2pPr algn="l" rtl="0" eaLnBrk="0" fontAlgn="base" hangingPunct="0">
              <a:lnSpc>
                <a:spcPct val="90000"/>
              </a:lnSpc>
              <a:spcBef>
                <a:spcPct val="0"/>
              </a:spcBef>
              <a:spcAft>
                <a:spcPct val="0"/>
              </a:spcAft>
              <a:defRPr sz="3200">
                <a:solidFill>
                  <a:schemeClr val="bg1"/>
                </a:solidFill>
                <a:latin typeface="Ubuntu"/>
              </a:defRPr>
            </a:lvl2pPr>
            <a:lvl3pPr algn="l" rtl="0" eaLnBrk="0" fontAlgn="base" hangingPunct="0">
              <a:lnSpc>
                <a:spcPct val="90000"/>
              </a:lnSpc>
              <a:spcBef>
                <a:spcPct val="0"/>
              </a:spcBef>
              <a:spcAft>
                <a:spcPct val="0"/>
              </a:spcAft>
              <a:defRPr sz="3200">
                <a:solidFill>
                  <a:schemeClr val="bg1"/>
                </a:solidFill>
                <a:latin typeface="Ubuntu"/>
              </a:defRPr>
            </a:lvl3pPr>
            <a:lvl4pPr algn="l" rtl="0" eaLnBrk="0" fontAlgn="base" hangingPunct="0">
              <a:lnSpc>
                <a:spcPct val="90000"/>
              </a:lnSpc>
              <a:spcBef>
                <a:spcPct val="0"/>
              </a:spcBef>
              <a:spcAft>
                <a:spcPct val="0"/>
              </a:spcAft>
              <a:defRPr sz="3200">
                <a:solidFill>
                  <a:schemeClr val="bg1"/>
                </a:solidFill>
                <a:latin typeface="Ubuntu"/>
              </a:defRPr>
            </a:lvl4pPr>
            <a:lvl5pPr algn="l" rtl="0" eaLnBrk="0" fontAlgn="base" hangingPunct="0">
              <a:lnSpc>
                <a:spcPct val="90000"/>
              </a:lnSpc>
              <a:spcBef>
                <a:spcPct val="0"/>
              </a:spcBef>
              <a:spcAft>
                <a:spcPct val="0"/>
              </a:spcAft>
              <a:defRPr sz="3200">
                <a:solidFill>
                  <a:schemeClr val="bg1"/>
                </a:solidFill>
                <a:latin typeface="Ubuntu"/>
              </a:defRPr>
            </a:lvl5pPr>
            <a:lvl6pPr marL="457189" algn="l" rtl="0" fontAlgn="base">
              <a:lnSpc>
                <a:spcPct val="90000"/>
              </a:lnSpc>
              <a:spcBef>
                <a:spcPct val="0"/>
              </a:spcBef>
              <a:spcAft>
                <a:spcPct val="0"/>
              </a:spcAft>
              <a:defRPr sz="3200">
                <a:solidFill>
                  <a:schemeClr val="bg1"/>
                </a:solidFill>
                <a:latin typeface="Ubuntu"/>
              </a:defRPr>
            </a:lvl6pPr>
            <a:lvl7pPr marL="914378" algn="l" rtl="0" fontAlgn="base">
              <a:lnSpc>
                <a:spcPct val="90000"/>
              </a:lnSpc>
              <a:spcBef>
                <a:spcPct val="0"/>
              </a:spcBef>
              <a:spcAft>
                <a:spcPct val="0"/>
              </a:spcAft>
              <a:defRPr sz="3200">
                <a:solidFill>
                  <a:schemeClr val="bg1"/>
                </a:solidFill>
                <a:latin typeface="Ubuntu"/>
              </a:defRPr>
            </a:lvl7pPr>
            <a:lvl8pPr marL="1371566" algn="l" rtl="0" fontAlgn="base">
              <a:lnSpc>
                <a:spcPct val="90000"/>
              </a:lnSpc>
              <a:spcBef>
                <a:spcPct val="0"/>
              </a:spcBef>
              <a:spcAft>
                <a:spcPct val="0"/>
              </a:spcAft>
              <a:defRPr sz="3200">
                <a:solidFill>
                  <a:schemeClr val="bg1"/>
                </a:solidFill>
                <a:latin typeface="Ubuntu"/>
              </a:defRPr>
            </a:lvl8pPr>
            <a:lvl9pPr marL="1828754" algn="l" rtl="0" fontAlgn="base">
              <a:lnSpc>
                <a:spcPct val="90000"/>
              </a:lnSpc>
              <a:spcBef>
                <a:spcPct val="0"/>
              </a:spcBef>
              <a:spcAft>
                <a:spcPct val="0"/>
              </a:spcAft>
              <a:defRPr sz="3200">
                <a:solidFill>
                  <a:schemeClr val="bg1"/>
                </a:solidFill>
                <a:latin typeface="Ubuntu"/>
              </a:defRPr>
            </a:lvl9pPr>
          </a:lstStyle>
          <a:p>
            <a:pPr>
              <a:defRPr/>
            </a:pPr>
            <a:r>
              <a:rPr lang="pl-PL" sz="2800" b="1" dirty="0">
                <a:solidFill>
                  <a:srgbClr val="0B4F9D"/>
                </a:solidFill>
                <a:latin typeface="Calibri Light"/>
              </a:rPr>
              <a:t>Część B </a:t>
            </a:r>
            <a:r>
              <a:rPr lang="pl-PL" altLang="pl-PL" sz="2800" b="1" dirty="0">
                <a:solidFill>
                  <a:srgbClr val="0B4F9D"/>
                </a:solidFill>
                <a:latin typeface="Calibri Light"/>
              </a:rPr>
              <a:t>- III. </a:t>
            </a:r>
            <a:r>
              <a:rPr lang="pl-PL" altLang="pl-PL" sz="2800" b="1" dirty="0" err="1">
                <a:solidFill>
                  <a:srgbClr val="0B4F9D"/>
                </a:solidFill>
                <a:latin typeface="Calibri Light"/>
              </a:rPr>
              <a:t>Quality</a:t>
            </a:r>
            <a:r>
              <a:rPr lang="pl-PL" altLang="pl-PL" sz="2800" b="1" dirty="0">
                <a:solidFill>
                  <a:srgbClr val="0B4F9D"/>
                </a:solidFill>
                <a:latin typeface="Calibri Light"/>
              </a:rPr>
              <a:t>/Jakość </a:t>
            </a:r>
            <a:br>
              <a:rPr lang="pl-PL" altLang="pl-PL" sz="2800" b="1" dirty="0">
                <a:solidFill>
                  <a:srgbClr val="0B4F9D"/>
                </a:solidFill>
                <a:latin typeface="Calibri Light"/>
              </a:rPr>
            </a:br>
            <a:r>
              <a:rPr lang="pl-PL" altLang="pl-PL" sz="2800" b="1" dirty="0">
                <a:solidFill>
                  <a:srgbClr val="0B4F9D"/>
                </a:solidFill>
                <a:latin typeface="Calibri Light"/>
              </a:rPr>
              <a:t>(kryteria oceny)</a:t>
            </a:r>
            <a:br>
              <a:rPr lang="pl-PL" altLang="pl-PL" sz="2800" b="1" dirty="0">
                <a:solidFill>
                  <a:srgbClr val="0B4F9D"/>
                </a:solidFill>
                <a:latin typeface="Calibri Light"/>
              </a:rPr>
            </a:br>
            <a:endParaRPr lang="pl-PL" sz="2800" b="1" dirty="0">
              <a:solidFill>
                <a:srgbClr val="0B4F9D"/>
              </a:solidFill>
              <a:latin typeface="Calibri Light"/>
            </a:endParaRPr>
          </a:p>
        </p:txBody>
      </p:sp>
      <p:graphicFrame>
        <p:nvGraphicFramePr>
          <p:cNvPr id="16" name="Diagram 15">
            <a:extLst>
              <a:ext uri="{FF2B5EF4-FFF2-40B4-BE49-F238E27FC236}">
                <a16:creationId xmlns:a16="http://schemas.microsoft.com/office/drawing/2014/main" id="{61806093-722A-4562-91E8-83A230CC0B9F}"/>
              </a:ext>
            </a:extLst>
          </p:cNvPr>
          <p:cNvGraphicFramePr/>
          <p:nvPr/>
        </p:nvGraphicFramePr>
        <p:xfrm>
          <a:off x="323850" y="1754783"/>
          <a:ext cx="8194838" cy="42872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4276" name="Picture 6">
            <a:extLst>
              <a:ext uri="{FF2B5EF4-FFF2-40B4-BE49-F238E27FC236}">
                <a16:creationId xmlns:a16="http://schemas.microsoft.com/office/drawing/2014/main" id="{EA462EEF-5B75-4CA5-B9C4-5B725ABCD79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67125" y="6200775"/>
            <a:ext cx="1809750" cy="61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277" name="Picture 7">
            <a:extLst>
              <a:ext uri="{FF2B5EF4-FFF2-40B4-BE49-F238E27FC236}">
                <a16:creationId xmlns:a16="http://schemas.microsoft.com/office/drawing/2014/main" id="{C32E57E8-6237-4F16-879D-E7640BC7F81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56400" y="6254750"/>
            <a:ext cx="2184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278" name="Obraz 3">
            <a:extLst>
              <a:ext uri="{FF2B5EF4-FFF2-40B4-BE49-F238E27FC236}">
                <a16:creationId xmlns:a16="http://schemas.microsoft.com/office/drawing/2014/main" id="{2C465D2F-4ACF-42E1-BC8C-B99F47A5BB2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3850" y="6200775"/>
            <a:ext cx="19431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 name="Tytuł 1">
            <a:extLst>
              <a:ext uri="{FF2B5EF4-FFF2-40B4-BE49-F238E27FC236}">
                <a16:creationId xmlns:a16="http://schemas.microsoft.com/office/drawing/2014/main" id="{D41A6EFC-5DBD-46E1-8502-FC30F1B4A41F}"/>
              </a:ext>
            </a:extLst>
          </p:cNvPr>
          <p:cNvSpPr txBox="1">
            <a:spLocks/>
          </p:cNvSpPr>
          <p:nvPr/>
        </p:nvSpPr>
        <p:spPr bwMode="auto">
          <a:xfrm>
            <a:off x="492125" y="473075"/>
            <a:ext cx="5232400" cy="1225550"/>
          </a:xfrm>
          <a:prstGeom prst="rect">
            <a:avLst/>
          </a:prstGeom>
          <a:solidFill>
            <a:sysClr val="window" lastClr="FFFFFF"/>
          </a:solidFill>
          <a:ln>
            <a:noFill/>
          </a:ln>
        </p:spPr>
        <p:txBody>
          <a:bodyPr>
            <a:normAutofit fontScale="97500"/>
          </a:bodyPr>
          <a:lstStyle>
            <a:lvl1pPr algn="l" rtl="0" eaLnBrk="0" fontAlgn="base" hangingPunct="0">
              <a:lnSpc>
                <a:spcPct val="90000"/>
              </a:lnSpc>
              <a:spcBef>
                <a:spcPct val="0"/>
              </a:spcBef>
              <a:spcAft>
                <a:spcPct val="0"/>
              </a:spcAft>
              <a:defRPr sz="2400" kern="1200">
                <a:solidFill>
                  <a:schemeClr val="bg1"/>
                </a:solidFill>
                <a:latin typeface="+mn-lt"/>
                <a:ea typeface="+mj-ea"/>
                <a:cs typeface="+mj-cs"/>
              </a:defRPr>
            </a:lvl1pPr>
            <a:lvl2pPr algn="l" rtl="0" eaLnBrk="0" fontAlgn="base" hangingPunct="0">
              <a:lnSpc>
                <a:spcPct val="90000"/>
              </a:lnSpc>
              <a:spcBef>
                <a:spcPct val="0"/>
              </a:spcBef>
              <a:spcAft>
                <a:spcPct val="0"/>
              </a:spcAft>
              <a:defRPr sz="3200">
                <a:solidFill>
                  <a:schemeClr val="bg1"/>
                </a:solidFill>
                <a:latin typeface="Ubuntu"/>
              </a:defRPr>
            </a:lvl2pPr>
            <a:lvl3pPr algn="l" rtl="0" eaLnBrk="0" fontAlgn="base" hangingPunct="0">
              <a:lnSpc>
                <a:spcPct val="90000"/>
              </a:lnSpc>
              <a:spcBef>
                <a:spcPct val="0"/>
              </a:spcBef>
              <a:spcAft>
                <a:spcPct val="0"/>
              </a:spcAft>
              <a:defRPr sz="3200">
                <a:solidFill>
                  <a:schemeClr val="bg1"/>
                </a:solidFill>
                <a:latin typeface="Ubuntu"/>
              </a:defRPr>
            </a:lvl3pPr>
            <a:lvl4pPr algn="l" rtl="0" eaLnBrk="0" fontAlgn="base" hangingPunct="0">
              <a:lnSpc>
                <a:spcPct val="90000"/>
              </a:lnSpc>
              <a:spcBef>
                <a:spcPct val="0"/>
              </a:spcBef>
              <a:spcAft>
                <a:spcPct val="0"/>
              </a:spcAft>
              <a:defRPr sz="3200">
                <a:solidFill>
                  <a:schemeClr val="bg1"/>
                </a:solidFill>
                <a:latin typeface="Ubuntu"/>
              </a:defRPr>
            </a:lvl4pPr>
            <a:lvl5pPr algn="l" rtl="0" eaLnBrk="0" fontAlgn="base" hangingPunct="0">
              <a:lnSpc>
                <a:spcPct val="90000"/>
              </a:lnSpc>
              <a:spcBef>
                <a:spcPct val="0"/>
              </a:spcBef>
              <a:spcAft>
                <a:spcPct val="0"/>
              </a:spcAft>
              <a:defRPr sz="3200">
                <a:solidFill>
                  <a:schemeClr val="bg1"/>
                </a:solidFill>
                <a:latin typeface="Ubuntu"/>
              </a:defRPr>
            </a:lvl5pPr>
            <a:lvl6pPr marL="457189" algn="l" rtl="0" fontAlgn="base">
              <a:lnSpc>
                <a:spcPct val="90000"/>
              </a:lnSpc>
              <a:spcBef>
                <a:spcPct val="0"/>
              </a:spcBef>
              <a:spcAft>
                <a:spcPct val="0"/>
              </a:spcAft>
              <a:defRPr sz="3200">
                <a:solidFill>
                  <a:schemeClr val="bg1"/>
                </a:solidFill>
                <a:latin typeface="Ubuntu"/>
              </a:defRPr>
            </a:lvl6pPr>
            <a:lvl7pPr marL="914378" algn="l" rtl="0" fontAlgn="base">
              <a:lnSpc>
                <a:spcPct val="90000"/>
              </a:lnSpc>
              <a:spcBef>
                <a:spcPct val="0"/>
              </a:spcBef>
              <a:spcAft>
                <a:spcPct val="0"/>
              </a:spcAft>
              <a:defRPr sz="3200">
                <a:solidFill>
                  <a:schemeClr val="bg1"/>
                </a:solidFill>
                <a:latin typeface="Ubuntu"/>
              </a:defRPr>
            </a:lvl7pPr>
            <a:lvl8pPr marL="1371566" algn="l" rtl="0" fontAlgn="base">
              <a:lnSpc>
                <a:spcPct val="90000"/>
              </a:lnSpc>
              <a:spcBef>
                <a:spcPct val="0"/>
              </a:spcBef>
              <a:spcAft>
                <a:spcPct val="0"/>
              </a:spcAft>
              <a:defRPr sz="3200">
                <a:solidFill>
                  <a:schemeClr val="bg1"/>
                </a:solidFill>
                <a:latin typeface="Ubuntu"/>
              </a:defRPr>
            </a:lvl8pPr>
            <a:lvl9pPr marL="1828754" algn="l" rtl="0" fontAlgn="base">
              <a:lnSpc>
                <a:spcPct val="90000"/>
              </a:lnSpc>
              <a:spcBef>
                <a:spcPct val="0"/>
              </a:spcBef>
              <a:spcAft>
                <a:spcPct val="0"/>
              </a:spcAft>
              <a:defRPr sz="3200">
                <a:solidFill>
                  <a:schemeClr val="bg1"/>
                </a:solidFill>
                <a:latin typeface="Ubuntu"/>
              </a:defRPr>
            </a:lvl9pPr>
          </a:lstStyle>
          <a:p>
            <a:pPr>
              <a:defRPr/>
            </a:pPr>
            <a:r>
              <a:rPr lang="pl-PL" sz="2800" b="1" dirty="0">
                <a:solidFill>
                  <a:srgbClr val="0B4F9D"/>
                </a:solidFill>
                <a:latin typeface="Calibri Light"/>
              </a:rPr>
              <a:t>Część B </a:t>
            </a:r>
            <a:r>
              <a:rPr lang="pl-PL" altLang="pl-PL" sz="2800" b="1" dirty="0">
                <a:solidFill>
                  <a:srgbClr val="0B4F9D"/>
                </a:solidFill>
                <a:latin typeface="Calibri Light"/>
              </a:rPr>
              <a:t>- III. </a:t>
            </a:r>
            <a:r>
              <a:rPr lang="pl-PL" altLang="pl-PL" sz="2800" b="1" dirty="0" err="1">
                <a:solidFill>
                  <a:srgbClr val="0B4F9D"/>
                </a:solidFill>
                <a:latin typeface="Calibri Light"/>
              </a:rPr>
              <a:t>Quality</a:t>
            </a:r>
            <a:r>
              <a:rPr lang="pl-PL" altLang="pl-PL" sz="2800" b="1" dirty="0">
                <a:solidFill>
                  <a:srgbClr val="0B4F9D"/>
                </a:solidFill>
                <a:latin typeface="Calibri Light"/>
              </a:rPr>
              <a:t>/Jakość </a:t>
            </a:r>
            <a:br>
              <a:rPr lang="pl-PL" altLang="pl-PL" sz="2800" b="1" dirty="0">
                <a:solidFill>
                  <a:srgbClr val="0B4F9D"/>
                </a:solidFill>
                <a:latin typeface="Calibri Light"/>
              </a:rPr>
            </a:br>
            <a:r>
              <a:rPr lang="pl-PL" altLang="pl-PL" sz="2800" b="1" dirty="0">
                <a:solidFill>
                  <a:srgbClr val="0B4F9D"/>
                </a:solidFill>
                <a:latin typeface="Calibri Light"/>
              </a:rPr>
              <a:t>(kryteria oceny)</a:t>
            </a:r>
            <a:br>
              <a:rPr lang="pl-PL" altLang="pl-PL" sz="2800" b="1" dirty="0">
                <a:solidFill>
                  <a:srgbClr val="0B4F9D"/>
                </a:solidFill>
                <a:latin typeface="Calibri Light"/>
              </a:rPr>
            </a:br>
            <a:endParaRPr lang="pl-PL" sz="2800" b="1" dirty="0">
              <a:solidFill>
                <a:srgbClr val="0B4F9D"/>
              </a:solidFill>
              <a:latin typeface="Calibri Light"/>
            </a:endParaRPr>
          </a:p>
        </p:txBody>
      </p:sp>
      <p:graphicFrame>
        <p:nvGraphicFramePr>
          <p:cNvPr id="16" name="Diagram 15">
            <a:extLst>
              <a:ext uri="{FF2B5EF4-FFF2-40B4-BE49-F238E27FC236}">
                <a16:creationId xmlns:a16="http://schemas.microsoft.com/office/drawing/2014/main" id="{31BB14D8-8E75-4483-99C3-83A9D85AA87D}"/>
              </a:ext>
            </a:extLst>
          </p:cNvPr>
          <p:cNvGraphicFramePr/>
          <p:nvPr/>
        </p:nvGraphicFramePr>
        <p:xfrm>
          <a:off x="323850" y="1754783"/>
          <a:ext cx="8194838" cy="42872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5300" name="Picture 6">
            <a:extLst>
              <a:ext uri="{FF2B5EF4-FFF2-40B4-BE49-F238E27FC236}">
                <a16:creationId xmlns:a16="http://schemas.microsoft.com/office/drawing/2014/main" id="{D85D012F-7952-4E13-8F2B-03F4A1062AC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67125" y="6200775"/>
            <a:ext cx="1809750" cy="61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301" name="Picture 7">
            <a:extLst>
              <a:ext uri="{FF2B5EF4-FFF2-40B4-BE49-F238E27FC236}">
                <a16:creationId xmlns:a16="http://schemas.microsoft.com/office/drawing/2014/main" id="{A85BC740-7FF2-4131-ADE9-8408E99A5B8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56400" y="6254750"/>
            <a:ext cx="2184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302" name="Obraz 3">
            <a:extLst>
              <a:ext uri="{FF2B5EF4-FFF2-40B4-BE49-F238E27FC236}">
                <a16:creationId xmlns:a16="http://schemas.microsoft.com/office/drawing/2014/main" id="{0EB2B3F3-7AF8-4295-B538-63BF29598C0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3850" y="6200775"/>
            <a:ext cx="19431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 name="Tytuł 1">
            <a:extLst>
              <a:ext uri="{FF2B5EF4-FFF2-40B4-BE49-F238E27FC236}">
                <a16:creationId xmlns:a16="http://schemas.microsoft.com/office/drawing/2014/main" id="{9D1BDDFF-2D74-42D4-BCDE-E2D9B1B3E16D}"/>
              </a:ext>
            </a:extLst>
          </p:cNvPr>
          <p:cNvSpPr txBox="1">
            <a:spLocks/>
          </p:cNvSpPr>
          <p:nvPr/>
        </p:nvSpPr>
        <p:spPr bwMode="auto">
          <a:xfrm>
            <a:off x="492125" y="473075"/>
            <a:ext cx="5232400" cy="1225550"/>
          </a:xfrm>
          <a:prstGeom prst="rect">
            <a:avLst/>
          </a:prstGeom>
          <a:solidFill>
            <a:sysClr val="window" lastClr="FFFFFF"/>
          </a:solidFill>
          <a:ln>
            <a:noFill/>
          </a:ln>
        </p:spPr>
        <p:txBody>
          <a:bodyPr>
            <a:normAutofit fontScale="97500"/>
          </a:bodyPr>
          <a:lstStyle>
            <a:lvl1pPr algn="l" rtl="0" eaLnBrk="0" fontAlgn="base" hangingPunct="0">
              <a:lnSpc>
                <a:spcPct val="90000"/>
              </a:lnSpc>
              <a:spcBef>
                <a:spcPct val="0"/>
              </a:spcBef>
              <a:spcAft>
                <a:spcPct val="0"/>
              </a:spcAft>
              <a:defRPr sz="2400" kern="1200">
                <a:solidFill>
                  <a:schemeClr val="bg1"/>
                </a:solidFill>
                <a:latin typeface="+mn-lt"/>
                <a:ea typeface="+mj-ea"/>
                <a:cs typeface="+mj-cs"/>
              </a:defRPr>
            </a:lvl1pPr>
            <a:lvl2pPr algn="l" rtl="0" eaLnBrk="0" fontAlgn="base" hangingPunct="0">
              <a:lnSpc>
                <a:spcPct val="90000"/>
              </a:lnSpc>
              <a:spcBef>
                <a:spcPct val="0"/>
              </a:spcBef>
              <a:spcAft>
                <a:spcPct val="0"/>
              </a:spcAft>
              <a:defRPr sz="3200">
                <a:solidFill>
                  <a:schemeClr val="bg1"/>
                </a:solidFill>
                <a:latin typeface="Ubuntu"/>
              </a:defRPr>
            </a:lvl2pPr>
            <a:lvl3pPr algn="l" rtl="0" eaLnBrk="0" fontAlgn="base" hangingPunct="0">
              <a:lnSpc>
                <a:spcPct val="90000"/>
              </a:lnSpc>
              <a:spcBef>
                <a:spcPct val="0"/>
              </a:spcBef>
              <a:spcAft>
                <a:spcPct val="0"/>
              </a:spcAft>
              <a:defRPr sz="3200">
                <a:solidFill>
                  <a:schemeClr val="bg1"/>
                </a:solidFill>
                <a:latin typeface="Ubuntu"/>
              </a:defRPr>
            </a:lvl3pPr>
            <a:lvl4pPr algn="l" rtl="0" eaLnBrk="0" fontAlgn="base" hangingPunct="0">
              <a:lnSpc>
                <a:spcPct val="90000"/>
              </a:lnSpc>
              <a:spcBef>
                <a:spcPct val="0"/>
              </a:spcBef>
              <a:spcAft>
                <a:spcPct val="0"/>
              </a:spcAft>
              <a:defRPr sz="3200">
                <a:solidFill>
                  <a:schemeClr val="bg1"/>
                </a:solidFill>
                <a:latin typeface="Ubuntu"/>
              </a:defRPr>
            </a:lvl4pPr>
            <a:lvl5pPr algn="l" rtl="0" eaLnBrk="0" fontAlgn="base" hangingPunct="0">
              <a:lnSpc>
                <a:spcPct val="90000"/>
              </a:lnSpc>
              <a:spcBef>
                <a:spcPct val="0"/>
              </a:spcBef>
              <a:spcAft>
                <a:spcPct val="0"/>
              </a:spcAft>
              <a:defRPr sz="3200">
                <a:solidFill>
                  <a:schemeClr val="bg1"/>
                </a:solidFill>
                <a:latin typeface="Ubuntu"/>
              </a:defRPr>
            </a:lvl5pPr>
            <a:lvl6pPr marL="457189" algn="l" rtl="0" fontAlgn="base">
              <a:lnSpc>
                <a:spcPct val="90000"/>
              </a:lnSpc>
              <a:spcBef>
                <a:spcPct val="0"/>
              </a:spcBef>
              <a:spcAft>
                <a:spcPct val="0"/>
              </a:spcAft>
              <a:defRPr sz="3200">
                <a:solidFill>
                  <a:schemeClr val="bg1"/>
                </a:solidFill>
                <a:latin typeface="Ubuntu"/>
              </a:defRPr>
            </a:lvl6pPr>
            <a:lvl7pPr marL="914378" algn="l" rtl="0" fontAlgn="base">
              <a:lnSpc>
                <a:spcPct val="90000"/>
              </a:lnSpc>
              <a:spcBef>
                <a:spcPct val="0"/>
              </a:spcBef>
              <a:spcAft>
                <a:spcPct val="0"/>
              </a:spcAft>
              <a:defRPr sz="3200">
                <a:solidFill>
                  <a:schemeClr val="bg1"/>
                </a:solidFill>
                <a:latin typeface="Ubuntu"/>
              </a:defRPr>
            </a:lvl7pPr>
            <a:lvl8pPr marL="1371566" algn="l" rtl="0" fontAlgn="base">
              <a:lnSpc>
                <a:spcPct val="90000"/>
              </a:lnSpc>
              <a:spcBef>
                <a:spcPct val="0"/>
              </a:spcBef>
              <a:spcAft>
                <a:spcPct val="0"/>
              </a:spcAft>
              <a:defRPr sz="3200">
                <a:solidFill>
                  <a:schemeClr val="bg1"/>
                </a:solidFill>
                <a:latin typeface="Ubuntu"/>
              </a:defRPr>
            </a:lvl8pPr>
            <a:lvl9pPr marL="1828754" algn="l" rtl="0" fontAlgn="base">
              <a:lnSpc>
                <a:spcPct val="90000"/>
              </a:lnSpc>
              <a:spcBef>
                <a:spcPct val="0"/>
              </a:spcBef>
              <a:spcAft>
                <a:spcPct val="0"/>
              </a:spcAft>
              <a:defRPr sz="3200">
                <a:solidFill>
                  <a:schemeClr val="bg1"/>
                </a:solidFill>
                <a:latin typeface="Ubuntu"/>
              </a:defRPr>
            </a:lvl9pPr>
          </a:lstStyle>
          <a:p>
            <a:pPr>
              <a:defRPr/>
            </a:pPr>
            <a:r>
              <a:rPr lang="pl-PL" sz="2800" b="1" dirty="0">
                <a:solidFill>
                  <a:srgbClr val="0B4F9D"/>
                </a:solidFill>
                <a:latin typeface="Calibri Light"/>
              </a:rPr>
              <a:t>Część B </a:t>
            </a:r>
            <a:r>
              <a:rPr lang="pl-PL" altLang="pl-PL" sz="2800" b="1" dirty="0">
                <a:solidFill>
                  <a:srgbClr val="0B4F9D"/>
                </a:solidFill>
                <a:latin typeface="Calibri Light"/>
              </a:rPr>
              <a:t>- III. </a:t>
            </a:r>
            <a:r>
              <a:rPr lang="pl-PL" altLang="pl-PL" sz="2800" b="1" dirty="0" err="1">
                <a:solidFill>
                  <a:srgbClr val="0B4F9D"/>
                </a:solidFill>
                <a:latin typeface="Calibri Light"/>
              </a:rPr>
              <a:t>Quality</a:t>
            </a:r>
            <a:r>
              <a:rPr lang="pl-PL" altLang="pl-PL" sz="2800" b="1" dirty="0">
                <a:solidFill>
                  <a:srgbClr val="0B4F9D"/>
                </a:solidFill>
                <a:latin typeface="Calibri Light"/>
              </a:rPr>
              <a:t>/Jakość </a:t>
            </a:r>
            <a:br>
              <a:rPr lang="pl-PL" altLang="pl-PL" sz="2800" b="1" dirty="0">
                <a:solidFill>
                  <a:srgbClr val="0B4F9D"/>
                </a:solidFill>
                <a:latin typeface="Calibri Light"/>
              </a:rPr>
            </a:br>
            <a:r>
              <a:rPr lang="pl-PL" altLang="pl-PL" sz="2800" b="1" dirty="0">
                <a:solidFill>
                  <a:srgbClr val="0B4F9D"/>
                </a:solidFill>
                <a:latin typeface="Calibri Light"/>
              </a:rPr>
              <a:t>(kryteria oceny)</a:t>
            </a:r>
            <a:br>
              <a:rPr lang="pl-PL" altLang="pl-PL" sz="2800" b="1" dirty="0">
                <a:solidFill>
                  <a:srgbClr val="0B4F9D"/>
                </a:solidFill>
                <a:latin typeface="Calibri Light"/>
              </a:rPr>
            </a:br>
            <a:endParaRPr lang="pl-PL" sz="2800" b="1" dirty="0">
              <a:solidFill>
                <a:srgbClr val="0B4F9D"/>
              </a:solidFill>
              <a:latin typeface="Calibri Light"/>
            </a:endParaRPr>
          </a:p>
        </p:txBody>
      </p:sp>
      <p:graphicFrame>
        <p:nvGraphicFramePr>
          <p:cNvPr id="16" name="Diagram 15">
            <a:extLst>
              <a:ext uri="{FF2B5EF4-FFF2-40B4-BE49-F238E27FC236}">
                <a16:creationId xmlns:a16="http://schemas.microsoft.com/office/drawing/2014/main" id="{3B5AF4EC-7AC6-405C-B93B-D7EAB01F14AA}"/>
              </a:ext>
            </a:extLst>
          </p:cNvPr>
          <p:cNvGraphicFramePr/>
          <p:nvPr/>
        </p:nvGraphicFramePr>
        <p:xfrm>
          <a:off x="323850" y="1556792"/>
          <a:ext cx="8194838" cy="45365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6324" name="Picture 6">
            <a:extLst>
              <a:ext uri="{FF2B5EF4-FFF2-40B4-BE49-F238E27FC236}">
                <a16:creationId xmlns:a16="http://schemas.microsoft.com/office/drawing/2014/main" id="{B0897DC8-0691-410C-9DE5-A5EC9A9DD26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67125" y="6200775"/>
            <a:ext cx="1809750" cy="61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325" name="Picture 7">
            <a:extLst>
              <a:ext uri="{FF2B5EF4-FFF2-40B4-BE49-F238E27FC236}">
                <a16:creationId xmlns:a16="http://schemas.microsoft.com/office/drawing/2014/main" id="{8A77A0E5-651C-4041-B60B-58460A45219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56400" y="6254750"/>
            <a:ext cx="2184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326" name="Obraz 3">
            <a:extLst>
              <a:ext uri="{FF2B5EF4-FFF2-40B4-BE49-F238E27FC236}">
                <a16:creationId xmlns:a16="http://schemas.microsoft.com/office/drawing/2014/main" id="{45C19C45-F545-4731-8577-CE84155FFFB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3850" y="6200775"/>
            <a:ext cx="19431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 name="Tytuł 1">
            <a:extLst>
              <a:ext uri="{FF2B5EF4-FFF2-40B4-BE49-F238E27FC236}">
                <a16:creationId xmlns:a16="http://schemas.microsoft.com/office/drawing/2014/main" id="{253AC44F-8CC7-4C7A-B074-31A98BF809D9}"/>
              </a:ext>
            </a:extLst>
          </p:cNvPr>
          <p:cNvSpPr txBox="1">
            <a:spLocks/>
          </p:cNvSpPr>
          <p:nvPr/>
        </p:nvSpPr>
        <p:spPr bwMode="auto">
          <a:xfrm>
            <a:off x="492125" y="473075"/>
            <a:ext cx="5232400" cy="1225550"/>
          </a:xfrm>
          <a:prstGeom prst="rect">
            <a:avLst/>
          </a:prstGeom>
          <a:solidFill>
            <a:sysClr val="window" lastClr="FFFFFF"/>
          </a:solidFill>
          <a:ln>
            <a:noFill/>
          </a:ln>
        </p:spPr>
        <p:txBody>
          <a:bodyPr>
            <a:normAutofit fontScale="97500"/>
          </a:bodyPr>
          <a:lstStyle>
            <a:lvl1pPr algn="l" rtl="0" eaLnBrk="0" fontAlgn="base" hangingPunct="0">
              <a:lnSpc>
                <a:spcPct val="90000"/>
              </a:lnSpc>
              <a:spcBef>
                <a:spcPct val="0"/>
              </a:spcBef>
              <a:spcAft>
                <a:spcPct val="0"/>
              </a:spcAft>
              <a:defRPr sz="2400" kern="1200">
                <a:solidFill>
                  <a:schemeClr val="bg1"/>
                </a:solidFill>
                <a:latin typeface="+mn-lt"/>
                <a:ea typeface="+mj-ea"/>
                <a:cs typeface="+mj-cs"/>
              </a:defRPr>
            </a:lvl1pPr>
            <a:lvl2pPr algn="l" rtl="0" eaLnBrk="0" fontAlgn="base" hangingPunct="0">
              <a:lnSpc>
                <a:spcPct val="90000"/>
              </a:lnSpc>
              <a:spcBef>
                <a:spcPct val="0"/>
              </a:spcBef>
              <a:spcAft>
                <a:spcPct val="0"/>
              </a:spcAft>
              <a:defRPr sz="3200">
                <a:solidFill>
                  <a:schemeClr val="bg1"/>
                </a:solidFill>
                <a:latin typeface="Ubuntu"/>
              </a:defRPr>
            </a:lvl2pPr>
            <a:lvl3pPr algn="l" rtl="0" eaLnBrk="0" fontAlgn="base" hangingPunct="0">
              <a:lnSpc>
                <a:spcPct val="90000"/>
              </a:lnSpc>
              <a:spcBef>
                <a:spcPct val="0"/>
              </a:spcBef>
              <a:spcAft>
                <a:spcPct val="0"/>
              </a:spcAft>
              <a:defRPr sz="3200">
                <a:solidFill>
                  <a:schemeClr val="bg1"/>
                </a:solidFill>
                <a:latin typeface="Ubuntu"/>
              </a:defRPr>
            </a:lvl3pPr>
            <a:lvl4pPr algn="l" rtl="0" eaLnBrk="0" fontAlgn="base" hangingPunct="0">
              <a:lnSpc>
                <a:spcPct val="90000"/>
              </a:lnSpc>
              <a:spcBef>
                <a:spcPct val="0"/>
              </a:spcBef>
              <a:spcAft>
                <a:spcPct val="0"/>
              </a:spcAft>
              <a:defRPr sz="3200">
                <a:solidFill>
                  <a:schemeClr val="bg1"/>
                </a:solidFill>
                <a:latin typeface="Ubuntu"/>
              </a:defRPr>
            </a:lvl4pPr>
            <a:lvl5pPr algn="l" rtl="0" eaLnBrk="0" fontAlgn="base" hangingPunct="0">
              <a:lnSpc>
                <a:spcPct val="90000"/>
              </a:lnSpc>
              <a:spcBef>
                <a:spcPct val="0"/>
              </a:spcBef>
              <a:spcAft>
                <a:spcPct val="0"/>
              </a:spcAft>
              <a:defRPr sz="3200">
                <a:solidFill>
                  <a:schemeClr val="bg1"/>
                </a:solidFill>
                <a:latin typeface="Ubuntu"/>
              </a:defRPr>
            </a:lvl5pPr>
            <a:lvl6pPr marL="457189" algn="l" rtl="0" fontAlgn="base">
              <a:lnSpc>
                <a:spcPct val="90000"/>
              </a:lnSpc>
              <a:spcBef>
                <a:spcPct val="0"/>
              </a:spcBef>
              <a:spcAft>
                <a:spcPct val="0"/>
              </a:spcAft>
              <a:defRPr sz="3200">
                <a:solidFill>
                  <a:schemeClr val="bg1"/>
                </a:solidFill>
                <a:latin typeface="Ubuntu"/>
              </a:defRPr>
            </a:lvl6pPr>
            <a:lvl7pPr marL="914378" algn="l" rtl="0" fontAlgn="base">
              <a:lnSpc>
                <a:spcPct val="90000"/>
              </a:lnSpc>
              <a:spcBef>
                <a:spcPct val="0"/>
              </a:spcBef>
              <a:spcAft>
                <a:spcPct val="0"/>
              </a:spcAft>
              <a:defRPr sz="3200">
                <a:solidFill>
                  <a:schemeClr val="bg1"/>
                </a:solidFill>
                <a:latin typeface="Ubuntu"/>
              </a:defRPr>
            </a:lvl7pPr>
            <a:lvl8pPr marL="1371566" algn="l" rtl="0" fontAlgn="base">
              <a:lnSpc>
                <a:spcPct val="90000"/>
              </a:lnSpc>
              <a:spcBef>
                <a:spcPct val="0"/>
              </a:spcBef>
              <a:spcAft>
                <a:spcPct val="0"/>
              </a:spcAft>
              <a:defRPr sz="3200">
                <a:solidFill>
                  <a:schemeClr val="bg1"/>
                </a:solidFill>
                <a:latin typeface="Ubuntu"/>
              </a:defRPr>
            </a:lvl8pPr>
            <a:lvl9pPr marL="1828754" algn="l" rtl="0" fontAlgn="base">
              <a:lnSpc>
                <a:spcPct val="90000"/>
              </a:lnSpc>
              <a:spcBef>
                <a:spcPct val="0"/>
              </a:spcBef>
              <a:spcAft>
                <a:spcPct val="0"/>
              </a:spcAft>
              <a:defRPr sz="3200">
                <a:solidFill>
                  <a:schemeClr val="bg1"/>
                </a:solidFill>
                <a:latin typeface="Ubuntu"/>
              </a:defRPr>
            </a:lvl9pPr>
          </a:lstStyle>
          <a:p>
            <a:pPr>
              <a:defRPr/>
            </a:pPr>
            <a:r>
              <a:rPr lang="pl-PL" sz="2800" b="1" dirty="0">
                <a:solidFill>
                  <a:srgbClr val="0B4F9D"/>
                </a:solidFill>
                <a:latin typeface="Calibri Light"/>
              </a:rPr>
              <a:t>Część B </a:t>
            </a:r>
            <a:r>
              <a:rPr lang="pl-PL" altLang="pl-PL" sz="2800" b="1" dirty="0">
                <a:solidFill>
                  <a:srgbClr val="0B4F9D"/>
                </a:solidFill>
                <a:latin typeface="Calibri Light"/>
              </a:rPr>
              <a:t>- III. </a:t>
            </a:r>
            <a:r>
              <a:rPr lang="pl-PL" altLang="pl-PL" sz="2800" b="1" dirty="0" err="1">
                <a:solidFill>
                  <a:srgbClr val="0B4F9D"/>
                </a:solidFill>
                <a:latin typeface="Calibri Light"/>
              </a:rPr>
              <a:t>Quality</a:t>
            </a:r>
            <a:r>
              <a:rPr lang="pl-PL" altLang="pl-PL" sz="2800" b="1" dirty="0">
                <a:solidFill>
                  <a:srgbClr val="0B4F9D"/>
                </a:solidFill>
                <a:latin typeface="Calibri Light"/>
              </a:rPr>
              <a:t>/Jakość </a:t>
            </a:r>
            <a:br>
              <a:rPr lang="pl-PL" altLang="pl-PL" sz="2800" b="1" dirty="0">
                <a:solidFill>
                  <a:srgbClr val="0B4F9D"/>
                </a:solidFill>
                <a:latin typeface="Calibri Light"/>
              </a:rPr>
            </a:br>
            <a:r>
              <a:rPr lang="pl-PL" altLang="pl-PL" sz="2800" b="1" dirty="0">
                <a:solidFill>
                  <a:srgbClr val="0B4F9D"/>
                </a:solidFill>
                <a:latin typeface="Calibri Light"/>
              </a:rPr>
              <a:t>(kryteria oceny)</a:t>
            </a:r>
            <a:br>
              <a:rPr lang="pl-PL" altLang="pl-PL" sz="2800" b="1" dirty="0">
                <a:solidFill>
                  <a:srgbClr val="0B4F9D"/>
                </a:solidFill>
                <a:latin typeface="Calibri Light"/>
              </a:rPr>
            </a:br>
            <a:endParaRPr lang="pl-PL" sz="2800" b="1" dirty="0">
              <a:solidFill>
                <a:srgbClr val="0B4F9D"/>
              </a:solidFill>
              <a:latin typeface="Calibri Light"/>
            </a:endParaRPr>
          </a:p>
        </p:txBody>
      </p:sp>
      <p:graphicFrame>
        <p:nvGraphicFramePr>
          <p:cNvPr id="16" name="Diagram 15">
            <a:extLst>
              <a:ext uri="{FF2B5EF4-FFF2-40B4-BE49-F238E27FC236}">
                <a16:creationId xmlns:a16="http://schemas.microsoft.com/office/drawing/2014/main" id="{203F4EDB-72A4-40F1-9C5C-2BB1632A7F3E}"/>
              </a:ext>
            </a:extLst>
          </p:cNvPr>
          <p:cNvGraphicFramePr/>
          <p:nvPr/>
        </p:nvGraphicFramePr>
        <p:xfrm>
          <a:off x="323850" y="1556792"/>
          <a:ext cx="8194838" cy="45365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7348" name="Picture 6">
            <a:extLst>
              <a:ext uri="{FF2B5EF4-FFF2-40B4-BE49-F238E27FC236}">
                <a16:creationId xmlns:a16="http://schemas.microsoft.com/office/drawing/2014/main" id="{B64660E2-8449-4B3C-AFA5-8ED789BE253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67125" y="6200775"/>
            <a:ext cx="1809750" cy="61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349" name="Picture 7">
            <a:extLst>
              <a:ext uri="{FF2B5EF4-FFF2-40B4-BE49-F238E27FC236}">
                <a16:creationId xmlns:a16="http://schemas.microsoft.com/office/drawing/2014/main" id="{C9F4D55B-95C8-4B2D-A99D-FBA1353E9DD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56400" y="6254750"/>
            <a:ext cx="2184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350" name="Obraz 3">
            <a:extLst>
              <a:ext uri="{FF2B5EF4-FFF2-40B4-BE49-F238E27FC236}">
                <a16:creationId xmlns:a16="http://schemas.microsoft.com/office/drawing/2014/main" id="{89604117-9D32-4523-A115-8542EA5CB1D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3850" y="6200775"/>
            <a:ext cx="19431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242" name="Tytuł 1">
            <a:extLst>
              <a:ext uri="{FF2B5EF4-FFF2-40B4-BE49-F238E27FC236}">
                <a16:creationId xmlns:a16="http://schemas.microsoft.com/office/drawing/2014/main" id="{8B33B117-9478-4CDC-A5D8-8BBA86C6D836}"/>
              </a:ext>
            </a:extLst>
          </p:cNvPr>
          <p:cNvSpPr>
            <a:spLocks noGrp="1"/>
          </p:cNvSpPr>
          <p:nvPr>
            <p:ph type="title"/>
          </p:nvPr>
        </p:nvSpPr>
        <p:spPr>
          <a:xfrm>
            <a:off x="107950" y="125413"/>
            <a:ext cx="5688013" cy="487362"/>
          </a:xfrm>
        </p:spPr>
        <p:txBody>
          <a:bodyPr/>
          <a:lstStyle/>
          <a:p>
            <a:pPr algn="l"/>
            <a:r>
              <a:rPr lang="pl-PL" altLang="pl-PL" sz="2800" b="1">
                <a:solidFill>
                  <a:srgbClr val="0B4F9D"/>
                </a:solidFill>
              </a:rPr>
              <a:t>CEF 2 – środki dla Polski (2)</a:t>
            </a:r>
          </a:p>
        </p:txBody>
      </p:sp>
      <p:grpSp>
        <p:nvGrpSpPr>
          <p:cNvPr id="10243" name="Grupa 14">
            <a:extLst>
              <a:ext uri="{FF2B5EF4-FFF2-40B4-BE49-F238E27FC236}">
                <a16:creationId xmlns:a16="http://schemas.microsoft.com/office/drawing/2014/main" id="{C4061E58-CD9B-477F-864F-E07E3EC06E5F}"/>
              </a:ext>
            </a:extLst>
          </p:cNvPr>
          <p:cNvGrpSpPr>
            <a:grpSpLocks/>
          </p:cNvGrpSpPr>
          <p:nvPr/>
        </p:nvGrpSpPr>
        <p:grpSpPr bwMode="auto">
          <a:xfrm>
            <a:off x="-7938" y="692150"/>
            <a:ext cx="8769351" cy="5327650"/>
            <a:chOff x="-574266" y="754368"/>
            <a:chExt cx="10254577" cy="3950130"/>
          </a:xfrm>
        </p:grpSpPr>
        <p:sp>
          <p:nvSpPr>
            <p:cNvPr id="16" name="Prostokąt 15">
              <a:extLst>
                <a:ext uri="{FF2B5EF4-FFF2-40B4-BE49-F238E27FC236}">
                  <a16:creationId xmlns:a16="http://schemas.microsoft.com/office/drawing/2014/main" id="{770DDA9A-A04C-49C7-9947-4D55AF4FCD7C}"/>
                </a:ext>
              </a:extLst>
            </p:cNvPr>
            <p:cNvSpPr/>
            <p:nvPr/>
          </p:nvSpPr>
          <p:spPr>
            <a:xfrm>
              <a:off x="1209" y="1001545"/>
              <a:ext cx="8229278" cy="352286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7" name="pole tekstowe 16">
              <a:extLst>
                <a:ext uri="{FF2B5EF4-FFF2-40B4-BE49-F238E27FC236}">
                  <a16:creationId xmlns:a16="http://schemas.microsoft.com/office/drawing/2014/main" id="{C92E7FE9-75AB-4F57-B57A-8375A4A045A0}"/>
                </a:ext>
              </a:extLst>
            </p:cNvPr>
            <p:cNvSpPr txBox="1"/>
            <p:nvPr/>
          </p:nvSpPr>
          <p:spPr>
            <a:xfrm>
              <a:off x="-574266" y="754368"/>
              <a:ext cx="10254577" cy="395013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61290" tIns="44450" rIns="248920" bIns="44450" spcCol="1270"/>
            <a:lstStyle/>
            <a:p>
              <a:pPr marL="228600" lvl="1" indent="-228600" defTabSz="1200150">
                <a:lnSpc>
                  <a:spcPct val="90000"/>
                </a:lnSpc>
                <a:spcAft>
                  <a:spcPct val="20000"/>
                </a:spcAft>
                <a:buFontTx/>
                <a:buChar char="•"/>
                <a:defRPr/>
              </a:pPr>
              <a:endParaRPr lang="pl-PL" dirty="0">
                <a:solidFill>
                  <a:srgbClr val="172C85"/>
                </a:solidFill>
              </a:endParaRPr>
            </a:p>
            <a:p>
              <a:pPr marL="228600" lvl="1" indent="-228600" defTabSz="1200150">
                <a:lnSpc>
                  <a:spcPct val="90000"/>
                </a:lnSpc>
                <a:spcAft>
                  <a:spcPct val="20000"/>
                </a:spcAft>
                <a:buFontTx/>
                <a:buChar char="•"/>
                <a:defRPr/>
              </a:pPr>
              <a:endParaRPr lang="pl-PL" dirty="0">
                <a:solidFill>
                  <a:srgbClr val="172C85"/>
                </a:solidFill>
              </a:endParaRPr>
            </a:p>
            <a:p>
              <a:pPr marL="285750" lvl="1" indent="-285750" defTabSz="1200150">
                <a:lnSpc>
                  <a:spcPct val="90000"/>
                </a:lnSpc>
                <a:spcAft>
                  <a:spcPct val="20000"/>
                </a:spcAft>
                <a:buFont typeface="Wingdings" panose="05000000000000000000" pitchFamily="2" charset="2"/>
                <a:buChar char="q"/>
                <a:defRPr/>
              </a:pPr>
              <a:r>
                <a:rPr lang="pl-PL" b="1" dirty="0">
                  <a:solidFill>
                    <a:srgbClr val="172C85"/>
                  </a:solidFill>
                </a:rPr>
                <a:t>Koperta ogólna:</a:t>
              </a:r>
            </a:p>
            <a:p>
              <a:pPr marL="0" lvl="1" defTabSz="1200150">
                <a:lnSpc>
                  <a:spcPct val="90000"/>
                </a:lnSpc>
                <a:spcAft>
                  <a:spcPct val="20000"/>
                </a:spcAft>
                <a:defRPr/>
              </a:pPr>
              <a:endParaRPr lang="pl-PL" b="1" dirty="0">
                <a:solidFill>
                  <a:srgbClr val="172C85"/>
                </a:solidFill>
              </a:endParaRPr>
            </a:p>
            <a:p>
              <a:pPr marL="742950" lvl="2" indent="-285750" defTabSz="1200150">
                <a:lnSpc>
                  <a:spcPct val="90000"/>
                </a:lnSpc>
                <a:spcAft>
                  <a:spcPct val="20000"/>
                </a:spcAft>
                <a:buFont typeface="Wingdings" panose="05000000000000000000" pitchFamily="2" charset="2"/>
                <a:buChar char="ü"/>
                <a:defRPr/>
              </a:pPr>
              <a:r>
                <a:rPr lang="pl-PL" b="1" dirty="0">
                  <a:solidFill>
                    <a:srgbClr val="172C85"/>
                  </a:solidFill>
                </a:rPr>
                <a:t>dofinansowanie do 30% lub 50% </a:t>
              </a:r>
              <a:r>
                <a:rPr lang="pl-PL" dirty="0">
                  <a:solidFill>
                    <a:srgbClr val="172C85"/>
                  </a:solidFill>
                </a:rPr>
                <a:t>w zależności od priorytetu</a:t>
              </a:r>
              <a:br>
                <a:rPr lang="pl-PL" dirty="0">
                  <a:solidFill>
                    <a:srgbClr val="172C85"/>
                  </a:solidFill>
                </a:rPr>
              </a:br>
              <a:r>
                <a:rPr lang="pl-PL" dirty="0">
                  <a:solidFill>
                    <a:srgbClr val="172C85"/>
                  </a:solidFill>
                </a:rPr>
                <a:t>i rodzaju projektów</a:t>
              </a:r>
            </a:p>
            <a:p>
              <a:pPr marL="742950" lvl="2" indent="-285750" defTabSz="1200150">
                <a:lnSpc>
                  <a:spcPct val="90000"/>
                </a:lnSpc>
                <a:spcAft>
                  <a:spcPct val="20000"/>
                </a:spcAft>
                <a:buFont typeface="Wingdings" panose="05000000000000000000" pitchFamily="2" charset="2"/>
                <a:buChar char="ü"/>
                <a:defRPr/>
              </a:pPr>
              <a:endParaRPr lang="pl-PL" sz="800" dirty="0">
                <a:solidFill>
                  <a:srgbClr val="172C85"/>
                </a:solidFill>
              </a:endParaRPr>
            </a:p>
            <a:p>
              <a:pPr marL="742950" lvl="2" indent="-285750" defTabSz="1200150">
                <a:lnSpc>
                  <a:spcPct val="90000"/>
                </a:lnSpc>
                <a:spcAft>
                  <a:spcPct val="20000"/>
                </a:spcAft>
                <a:buFont typeface="Wingdings" panose="05000000000000000000" pitchFamily="2" charset="2"/>
                <a:buChar char="ü"/>
                <a:defRPr/>
              </a:pPr>
              <a:r>
                <a:rPr lang="pl-PL" dirty="0">
                  <a:solidFill>
                    <a:srgbClr val="172C85"/>
                  </a:solidFill>
                </a:rPr>
                <a:t> aplikują podmioty z UE, </a:t>
              </a:r>
              <a:r>
                <a:rPr lang="pl-PL" b="1" dirty="0">
                  <a:solidFill>
                    <a:srgbClr val="172C85"/>
                  </a:solidFill>
                </a:rPr>
                <a:t>kwalifikują się wszystkie podmioty z PL (bez podmiotowego ograniczenia)</a:t>
              </a:r>
            </a:p>
            <a:p>
              <a:pPr marL="742950" lvl="2" indent="-285750" defTabSz="1200150">
                <a:lnSpc>
                  <a:spcPct val="90000"/>
                </a:lnSpc>
                <a:spcAft>
                  <a:spcPct val="20000"/>
                </a:spcAft>
                <a:buFont typeface="Wingdings" panose="05000000000000000000" pitchFamily="2" charset="2"/>
                <a:buChar char="ü"/>
                <a:defRPr/>
              </a:pPr>
              <a:endParaRPr lang="pl-PL" sz="800" dirty="0">
                <a:solidFill>
                  <a:srgbClr val="172C85"/>
                </a:solidFill>
              </a:endParaRPr>
            </a:p>
            <a:p>
              <a:pPr marL="742950" lvl="2" indent="-285750" defTabSz="1200150">
                <a:lnSpc>
                  <a:spcPct val="90000"/>
                </a:lnSpc>
                <a:spcAft>
                  <a:spcPct val="20000"/>
                </a:spcAft>
                <a:buFont typeface="Wingdings" panose="05000000000000000000" pitchFamily="2" charset="2"/>
                <a:buChar char="ü"/>
                <a:defRPr/>
              </a:pPr>
              <a:r>
                <a:rPr lang="pl-PL" dirty="0">
                  <a:solidFill>
                    <a:srgbClr val="172C85"/>
                  </a:solidFill>
                </a:rPr>
                <a:t>brak dedykowanej puli dla PL, w kopercie pozostało ok. 7,9 mld EUR</a:t>
              </a:r>
            </a:p>
            <a:p>
              <a:pPr marL="285750" lvl="1" indent="-285750" defTabSz="1200150">
                <a:lnSpc>
                  <a:spcPct val="90000"/>
                </a:lnSpc>
                <a:spcAft>
                  <a:spcPct val="20000"/>
                </a:spcAft>
                <a:buFont typeface="Wingdings" panose="05000000000000000000" pitchFamily="2" charset="2"/>
                <a:buChar char="Ø"/>
                <a:defRPr/>
              </a:pPr>
              <a:endParaRPr lang="pl-PL" dirty="0">
                <a:solidFill>
                  <a:srgbClr val="172C85"/>
                </a:solidFill>
              </a:endParaRPr>
            </a:p>
            <a:p>
              <a:pPr marL="228600" lvl="1" indent="-228600" defTabSz="1200150">
                <a:lnSpc>
                  <a:spcPct val="90000"/>
                </a:lnSpc>
                <a:spcAft>
                  <a:spcPct val="20000"/>
                </a:spcAft>
                <a:buFontTx/>
                <a:buChar char="•"/>
                <a:defRPr/>
              </a:pPr>
              <a:endParaRPr lang="pl-PL" dirty="0">
                <a:solidFill>
                  <a:srgbClr val="172C85"/>
                </a:solidFill>
              </a:endParaRPr>
            </a:p>
            <a:p>
              <a:pPr marL="285750" lvl="1" indent="-285750" defTabSz="1200150">
                <a:lnSpc>
                  <a:spcPct val="90000"/>
                </a:lnSpc>
                <a:spcAft>
                  <a:spcPct val="20000"/>
                </a:spcAft>
                <a:buFont typeface="Wingdings" panose="05000000000000000000" pitchFamily="2" charset="2"/>
                <a:buChar char="q"/>
                <a:defRPr/>
              </a:pPr>
              <a:r>
                <a:rPr lang="pl-PL" b="1" dirty="0">
                  <a:solidFill>
                    <a:srgbClr val="172C85"/>
                  </a:solidFill>
                </a:rPr>
                <a:t>Mobilność Wojskowa:</a:t>
              </a:r>
            </a:p>
            <a:p>
              <a:pPr marL="0" lvl="1" defTabSz="1200150">
                <a:lnSpc>
                  <a:spcPct val="90000"/>
                </a:lnSpc>
                <a:spcAft>
                  <a:spcPct val="20000"/>
                </a:spcAft>
                <a:defRPr/>
              </a:pPr>
              <a:endParaRPr lang="pl-PL" b="1" dirty="0">
                <a:solidFill>
                  <a:srgbClr val="172C85"/>
                </a:solidFill>
              </a:endParaRPr>
            </a:p>
            <a:p>
              <a:pPr marL="742950" lvl="2" indent="-285750" defTabSz="1200150">
                <a:lnSpc>
                  <a:spcPct val="90000"/>
                </a:lnSpc>
                <a:spcAft>
                  <a:spcPct val="20000"/>
                </a:spcAft>
                <a:buFont typeface="Wingdings" panose="05000000000000000000" pitchFamily="2" charset="2"/>
                <a:buChar char="ü"/>
                <a:defRPr/>
              </a:pPr>
              <a:r>
                <a:rPr lang="pl-PL" b="1" dirty="0">
                  <a:solidFill>
                    <a:srgbClr val="172C85"/>
                  </a:solidFill>
                </a:rPr>
                <a:t>dofinansowanie do 50%</a:t>
              </a:r>
            </a:p>
            <a:p>
              <a:pPr marL="742950" lvl="2" indent="-285750" defTabSz="1200150">
                <a:lnSpc>
                  <a:spcPct val="90000"/>
                </a:lnSpc>
                <a:spcAft>
                  <a:spcPct val="20000"/>
                </a:spcAft>
                <a:buFont typeface="Wingdings" panose="05000000000000000000" pitchFamily="2" charset="2"/>
                <a:buChar char="ü"/>
                <a:defRPr/>
              </a:pPr>
              <a:endParaRPr lang="pl-PL" sz="800" dirty="0">
                <a:solidFill>
                  <a:srgbClr val="172C85"/>
                </a:solidFill>
              </a:endParaRPr>
            </a:p>
            <a:p>
              <a:pPr marL="742950" lvl="2" indent="-285750" defTabSz="1200150">
                <a:lnSpc>
                  <a:spcPct val="90000"/>
                </a:lnSpc>
                <a:spcAft>
                  <a:spcPct val="20000"/>
                </a:spcAft>
                <a:buFont typeface="Wingdings" panose="05000000000000000000" pitchFamily="2" charset="2"/>
                <a:buChar char="ü"/>
                <a:defRPr/>
              </a:pPr>
              <a:r>
                <a:rPr lang="pl-PL" dirty="0">
                  <a:solidFill>
                    <a:srgbClr val="172C85"/>
                  </a:solidFill>
                </a:rPr>
                <a:t>brak dedykowanej puli dla PL, ostatni konkurs w 2023 r. z budżetem ok. 690 mln EUR</a:t>
              </a:r>
            </a:p>
          </p:txBody>
        </p:sp>
      </p:grpSp>
      <p:pic>
        <p:nvPicPr>
          <p:cNvPr id="10244" name="Picture 6">
            <a:extLst>
              <a:ext uri="{FF2B5EF4-FFF2-40B4-BE49-F238E27FC236}">
                <a16:creationId xmlns:a16="http://schemas.microsoft.com/office/drawing/2014/main" id="{39A19B50-1E61-44B2-A935-25EE0C1917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7125" y="6200775"/>
            <a:ext cx="1809750" cy="61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5" name="Picture 7">
            <a:extLst>
              <a:ext uri="{FF2B5EF4-FFF2-40B4-BE49-F238E27FC236}">
                <a16:creationId xmlns:a16="http://schemas.microsoft.com/office/drawing/2014/main" id="{EB991E1C-CE73-4B4F-8DC0-E8B6615A77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6400" y="6254750"/>
            <a:ext cx="2184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6" name="Obraz 3">
            <a:extLst>
              <a:ext uri="{FF2B5EF4-FFF2-40B4-BE49-F238E27FC236}">
                <a16:creationId xmlns:a16="http://schemas.microsoft.com/office/drawing/2014/main" id="{594AA2E5-D89B-497B-9CBB-04542066AE0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6200775"/>
            <a:ext cx="19431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 name="Tytuł 1">
            <a:extLst>
              <a:ext uri="{FF2B5EF4-FFF2-40B4-BE49-F238E27FC236}">
                <a16:creationId xmlns:a16="http://schemas.microsoft.com/office/drawing/2014/main" id="{5C53420C-E754-4F51-99A2-4844BE13FDB0}"/>
              </a:ext>
            </a:extLst>
          </p:cNvPr>
          <p:cNvSpPr txBox="1">
            <a:spLocks/>
          </p:cNvSpPr>
          <p:nvPr/>
        </p:nvSpPr>
        <p:spPr bwMode="auto">
          <a:xfrm>
            <a:off x="492125" y="473075"/>
            <a:ext cx="5232400" cy="1225550"/>
          </a:xfrm>
          <a:prstGeom prst="rect">
            <a:avLst/>
          </a:prstGeom>
          <a:solidFill>
            <a:sysClr val="window" lastClr="FFFFFF"/>
          </a:solidFill>
          <a:ln>
            <a:noFill/>
          </a:ln>
        </p:spPr>
        <p:txBody>
          <a:bodyPr>
            <a:normAutofit fontScale="97500"/>
          </a:bodyPr>
          <a:lstStyle>
            <a:lvl1pPr algn="l" rtl="0" eaLnBrk="0" fontAlgn="base" hangingPunct="0">
              <a:lnSpc>
                <a:spcPct val="90000"/>
              </a:lnSpc>
              <a:spcBef>
                <a:spcPct val="0"/>
              </a:spcBef>
              <a:spcAft>
                <a:spcPct val="0"/>
              </a:spcAft>
              <a:defRPr sz="2400" kern="1200">
                <a:solidFill>
                  <a:schemeClr val="bg1"/>
                </a:solidFill>
                <a:latin typeface="+mn-lt"/>
                <a:ea typeface="+mj-ea"/>
                <a:cs typeface="+mj-cs"/>
              </a:defRPr>
            </a:lvl1pPr>
            <a:lvl2pPr algn="l" rtl="0" eaLnBrk="0" fontAlgn="base" hangingPunct="0">
              <a:lnSpc>
                <a:spcPct val="90000"/>
              </a:lnSpc>
              <a:spcBef>
                <a:spcPct val="0"/>
              </a:spcBef>
              <a:spcAft>
                <a:spcPct val="0"/>
              </a:spcAft>
              <a:defRPr sz="3200">
                <a:solidFill>
                  <a:schemeClr val="bg1"/>
                </a:solidFill>
                <a:latin typeface="Ubuntu"/>
              </a:defRPr>
            </a:lvl2pPr>
            <a:lvl3pPr algn="l" rtl="0" eaLnBrk="0" fontAlgn="base" hangingPunct="0">
              <a:lnSpc>
                <a:spcPct val="90000"/>
              </a:lnSpc>
              <a:spcBef>
                <a:spcPct val="0"/>
              </a:spcBef>
              <a:spcAft>
                <a:spcPct val="0"/>
              </a:spcAft>
              <a:defRPr sz="3200">
                <a:solidFill>
                  <a:schemeClr val="bg1"/>
                </a:solidFill>
                <a:latin typeface="Ubuntu"/>
              </a:defRPr>
            </a:lvl3pPr>
            <a:lvl4pPr algn="l" rtl="0" eaLnBrk="0" fontAlgn="base" hangingPunct="0">
              <a:lnSpc>
                <a:spcPct val="90000"/>
              </a:lnSpc>
              <a:spcBef>
                <a:spcPct val="0"/>
              </a:spcBef>
              <a:spcAft>
                <a:spcPct val="0"/>
              </a:spcAft>
              <a:defRPr sz="3200">
                <a:solidFill>
                  <a:schemeClr val="bg1"/>
                </a:solidFill>
                <a:latin typeface="Ubuntu"/>
              </a:defRPr>
            </a:lvl4pPr>
            <a:lvl5pPr algn="l" rtl="0" eaLnBrk="0" fontAlgn="base" hangingPunct="0">
              <a:lnSpc>
                <a:spcPct val="90000"/>
              </a:lnSpc>
              <a:spcBef>
                <a:spcPct val="0"/>
              </a:spcBef>
              <a:spcAft>
                <a:spcPct val="0"/>
              </a:spcAft>
              <a:defRPr sz="3200">
                <a:solidFill>
                  <a:schemeClr val="bg1"/>
                </a:solidFill>
                <a:latin typeface="Ubuntu"/>
              </a:defRPr>
            </a:lvl5pPr>
            <a:lvl6pPr marL="457189" algn="l" rtl="0" fontAlgn="base">
              <a:lnSpc>
                <a:spcPct val="90000"/>
              </a:lnSpc>
              <a:spcBef>
                <a:spcPct val="0"/>
              </a:spcBef>
              <a:spcAft>
                <a:spcPct val="0"/>
              </a:spcAft>
              <a:defRPr sz="3200">
                <a:solidFill>
                  <a:schemeClr val="bg1"/>
                </a:solidFill>
                <a:latin typeface="Ubuntu"/>
              </a:defRPr>
            </a:lvl6pPr>
            <a:lvl7pPr marL="914378" algn="l" rtl="0" fontAlgn="base">
              <a:lnSpc>
                <a:spcPct val="90000"/>
              </a:lnSpc>
              <a:spcBef>
                <a:spcPct val="0"/>
              </a:spcBef>
              <a:spcAft>
                <a:spcPct val="0"/>
              </a:spcAft>
              <a:defRPr sz="3200">
                <a:solidFill>
                  <a:schemeClr val="bg1"/>
                </a:solidFill>
                <a:latin typeface="Ubuntu"/>
              </a:defRPr>
            </a:lvl7pPr>
            <a:lvl8pPr marL="1371566" algn="l" rtl="0" fontAlgn="base">
              <a:lnSpc>
                <a:spcPct val="90000"/>
              </a:lnSpc>
              <a:spcBef>
                <a:spcPct val="0"/>
              </a:spcBef>
              <a:spcAft>
                <a:spcPct val="0"/>
              </a:spcAft>
              <a:defRPr sz="3200">
                <a:solidFill>
                  <a:schemeClr val="bg1"/>
                </a:solidFill>
                <a:latin typeface="Ubuntu"/>
              </a:defRPr>
            </a:lvl8pPr>
            <a:lvl9pPr marL="1828754" algn="l" rtl="0" fontAlgn="base">
              <a:lnSpc>
                <a:spcPct val="90000"/>
              </a:lnSpc>
              <a:spcBef>
                <a:spcPct val="0"/>
              </a:spcBef>
              <a:spcAft>
                <a:spcPct val="0"/>
              </a:spcAft>
              <a:defRPr sz="3200">
                <a:solidFill>
                  <a:schemeClr val="bg1"/>
                </a:solidFill>
                <a:latin typeface="Ubuntu"/>
              </a:defRPr>
            </a:lvl9pPr>
          </a:lstStyle>
          <a:p>
            <a:pPr>
              <a:defRPr/>
            </a:pPr>
            <a:r>
              <a:rPr lang="pl-PL" sz="2800" b="1" dirty="0">
                <a:solidFill>
                  <a:srgbClr val="0B4F9D"/>
                </a:solidFill>
                <a:latin typeface="Calibri Light"/>
              </a:rPr>
              <a:t>Część B </a:t>
            </a:r>
            <a:r>
              <a:rPr lang="pl-PL" altLang="pl-PL" sz="2800" b="1" dirty="0">
                <a:solidFill>
                  <a:srgbClr val="0B4F9D"/>
                </a:solidFill>
                <a:latin typeface="Calibri Light"/>
              </a:rPr>
              <a:t>- III. </a:t>
            </a:r>
            <a:r>
              <a:rPr lang="pl-PL" altLang="pl-PL" sz="2800" b="1" dirty="0" err="1">
                <a:solidFill>
                  <a:srgbClr val="0B4F9D"/>
                </a:solidFill>
                <a:latin typeface="Calibri Light"/>
              </a:rPr>
              <a:t>Quality</a:t>
            </a:r>
            <a:r>
              <a:rPr lang="pl-PL" altLang="pl-PL" sz="2800" b="1" dirty="0">
                <a:solidFill>
                  <a:srgbClr val="0B4F9D"/>
                </a:solidFill>
                <a:latin typeface="Calibri Light"/>
              </a:rPr>
              <a:t>/Jakość </a:t>
            </a:r>
            <a:br>
              <a:rPr lang="pl-PL" altLang="pl-PL" sz="2800" b="1" dirty="0">
                <a:solidFill>
                  <a:srgbClr val="0B4F9D"/>
                </a:solidFill>
                <a:latin typeface="Calibri Light"/>
              </a:rPr>
            </a:br>
            <a:r>
              <a:rPr lang="pl-PL" altLang="pl-PL" sz="2800" b="1" dirty="0">
                <a:solidFill>
                  <a:srgbClr val="0B4F9D"/>
                </a:solidFill>
                <a:latin typeface="Calibri Light"/>
              </a:rPr>
              <a:t>(kryteria oceny)</a:t>
            </a:r>
            <a:br>
              <a:rPr lang="pl-PL" altLang="pl-PL" sz="2800" b="1" dirty="0">
                <a:solidFill>
                  <a:srgbClr val="0B4F9D"/>
                </a:solidFill>
                <a:latin typeface="Calibri Light"/>
              </a:rPr>
            </a:br>
            <a:endParaRPr lang="pl-PL" sz="2800" b="1" dirty="0">
              <a:solidFill>
                <a:srgbClr val="0B4F9D"/>
              </a:solidFill>
              <a:latin typeface="Calibri Light"/>
            </a:endParaRPr>
          </a:p>
        </p:txBody>
      </p:sp>
      <p:graphicFrame>
        <p:nvGraphicFramePr>
          <p:cNvPr id="16" name="Diagram 15">
            <a:extLst>
              <a:ext uri="{FF2B5EF4-FFF2-40B4-BE49-F238E27FC236}">
                <a16:creationId xmlns:a16="http://schemas.microsoft.com/office/drawing/2014/main" id="{C4777339-352D-4485-8007-AE146DFA3B50}"/>
              </a:ext>
            </a:extLst>
          </p:cNvPr>
          <p:cNvGraphicFramePr/>
          <p:nvPr/>
        </p:nvGraphicFramePr>
        <p:xfrm>
          <a:off x="323850" y="1556792"/>
          <a:ext cx="8194838" cy="45365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8372" name="Picture 6">
            <a:extLst>
              <a:ext uri="{FF2B5EF4-FFF2-40B4-BE49-F238E27FC236}">
                <a16:creationId xmlns:a16="http://schemas.microsoft.com/office/drawing/2014/main" id="{9465A88E-8DE6-4CA8-9F95-F5FE3CBF20D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67125" y="6200775"/>
            <a:ext cx="1809750" cy="61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373" name="Picture 7">
            <a:extLst>
              <a:ext uri="{FF2B5EF4-FFF2-40B4-BE49-F238E27FC236}">
                <a16:creationId xmlns:a16="http://schemas.microsoft.com/office/drawing/2014/main" id="{493C0BE9-3AD1-421B-B081-B49E870CF11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56400" y="6254750"/>
            <a:ext cx="2184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374" name="Obraz 3">
            <a:extLst>
              <a:ext uri="{FF2B5EF4-FFF2-40B4-BE49-F238E27FC236}">
                <a16:creationId xmlns:a16="http://schemas.microsoft.com/office/drawing/2014/main" id="{7B82DDAF-4039-4F3A-95E1-B5D7D56A9FF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3850" y="6200775"/>
            <a:ext cx="19431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 name="Tytuł 1">
            <a:extLst>
              <a:ext uri="{FF2B5EF4-FFF2-40B4-BE49-F238E27FC236}">
                <a16:creationId xmlns:a16="http://schemas.microsoft.com/office/drawing/2014/main" id="{3C6CDD72-8073-484B-A18D-FF0F2F597287}"/>
              </a:ext>
            </a:extLst>
          </p:cNvPr>
          <p:cNvSpPr txBox="1">
            <a:spLocks/>
          </p:cNvSpPr>
          <p:nvPr/>
        </p:nvSpPr>
        <p:spPr bwMode="auto">
          <a:xfrm>
            <a:off x="492125" y="473075"/>
            <a:ext cx="5232400" cy="1225550"/>
          </a:xfrm>
          <a:prstGeom prst="rect">
            <a:avLst/>
          </a:prstGeom>
          <a:solidFill>
            <a:sysClr val="window" lastClr="FFFFFF"/>
          </a:solidFill>
          <a:ln>
            <a:noFill/>
          </a:ln>
        </p:spPr>
        <p:txBody>
          <a:bodyPr>
            <a:normAutofit fontScale="97500"/>
          </a:bodyPr>
          <a:lstStyle>
            <a:lvl1pPr algn="l" rtl="0" eaLnBrk="0" fontAlgn="base" hangingPunct="0">
              <a:lnSpc>
                <a:spcPct val="90000"/>
              </a:lnSpc>
              <a:spcBef>
                <a:spcPct val="0"/>
              </a:spcBef>
              <a:spcAft>
                <a:spcPct val="0"/>
              </a:spcAft>
              <a:defRPr sz="2400" kern="1200">
                <a:solidFill>
                  <a:schemeClr val="bg1"/>
                </a:solidFill>
                <a:latin typeface="+mn-lt"/>
                <a:ea typeface="+mj-ea"/>
                <a:cs typeface="+mj-cs"/>
              </a:defRPr>
            </a:lvl1pPr>
            <a:lvl2pPr algn="l" rtl="0" eaLnBrk="0" fontAlgn="base" hangingPunct="0">
              <a:lnSpc>
                <a:spcPct val="90000"/>
              </a:lnSpc>
              <a:spcBef>
                <a:spcPct val="0"/>
              </a:spcBef>
              <a:spcAft>
                <a:spcPct val="0"/>
              </a:spcAft>
              <a:defRPr sz="3200">
                <a:solidFill>
                  <a:schemeClr val="bg1"/>
                </a:solidFill>
                <a:latin typeface="Ubuntu"/>
              </a:defRPr>
            </a:lvl2pPr>
            <a:lvl3pPr algn="l" rtl="0" eaLnBrk="0" fontAlgn="base" hangingPunct="0">
              <a:lnSpc>
                <a:spcPct val="90000"/>
              </a:lnSpc>
              <a:spcBef>
                <a:spcPct val="0"/>
              </a:spcBef>
              <a:spcAft>
                <a:spcPct val="0"/>
              </a:spcAft>
              <a:defRPr sz="3200">
                <a:solidFill>
                  <a:schemeClr val="bg1"/>
                </a:solidFill>
                <a:latin typeface="Ubuntu"/>
              </a:defRPr>
            </a:lvl3pPr>
            <a:lvl4pPr algn="l" rtl="0" eaLnBrk="0" fontAlgn="base" hangingPunct="0">
              <a:lnSpc>
                <a:spcPct val="90000"/>
              </a:lnSpc>
              <a:spcBef>
                <a:spcPct val="0"/>
              </a:spcBef>
              <a:spcAft>
                <a:spcPct val="0"/>
              </a:spcAft>
              <a:defRPr sz="3200">
                <a:solidFill>
                  <a:schemeClr val="bg1"/>
                </a:solidFill>
                <a:latin typeface="Ubuntu"/>
              </a:defRPr>
            </a:lvl4pPr>
            <a:lvl5pPr algn="l" rtl="0" eaLnBrk="0" fontAlgn="base" hangingPunct="0">
              <a:lnSpc>
                <a:spcPct val="90000"/>
              </a:lnSpc>
              <a:spcBef>
                <a:spcPct val="0"/>
              </a:spcBef>
              <a:spcAft>
                <a:spcPct val="0"/>
              </a:spcAft>
              <a:defRPr sz="3200">
                <a:solidFill>
                  <a:schemeClr val="bg1"/>
                </a:solidFill>
                <a:latin typeface="Ubuntu"/>
              </a:defRPr>
            </a:lvl5pPr>
            <a:lvl6pPr marL="457189" algn="l" rtl="0" fontAlgn="base">
              <a:lnSpc>
                <a:spcPct val="90000"/>
              </a:lnSpc>
              <a:spcBef>
                <a:spcPct val="0"/>
              </a:spcBef>
              <a:spcAft>
                <a:spcPct val="0"/>
              </a:spcAft>
              <a:defRPr sz="3200">
                <a:solidFill>
                  <a:schemeClr val="bg1"/>
                </a:solidFill>
                <a:latin typeface="Ubuntu"/>
              </a:defRPr>
            </a:lvl6pPr>
            <a:lvl7pPr marL="914378" algn="l" rtl="0" fontAlgn="base">
              <a:lnSpc>
                <a:spcPct val="90000"/>
              </a:lnSpc>
              <a:spcBef>
                <a:spcPct val="0"/>
              </a:spcBef>
              <a:spcAft>
                <a:spcPct val="0"/>
              </a:spcAft>
              <a:defRPr sz="3200">
                <a:solidFill>
                  <a:schemeClr val="bg1"/>
                </a:solidFill>
                <a:latin typeface="Ubuntu"/>
              </a:defRPr>
            </a:lvl7pPr>
            <a:lvl8pPr marL="1371566" algn="l" rtl="0" fontAlgn="base">
              <a:lnSpc>
                <a:spcPct val="90000"/>
              </a:lnSpc>
              <a:spcBef>
                <a:spcPct val="0"/>
              </a:spcBef>
              <a:spcAft>
                <a:spcPct val="0"/>
              </a:spcAft>
              <a:defRPr sz="3200">
                <a:solidFill>
                  <a:schemeClr val="bg1"/>
                </a:solidFill>
                <a:latin typeface="Ubuntu"/>
              </a:defRPr>
            </a:lvl8pPr>
            <a:lvl9pPr marL="1828754" algn="l" rtl="0" fontAlgn="base">
              <a:lnSpc>
                <a:spcPct val="90000"/>
              </a:lnSpc>
              <a:spcBef>
                <a:spcPct val="0"/>
              </a:spcBef>
              <a:spcAft>
                <a:spcPct val="0"/>
              </a:spcAft>
              <a:defRPr sz="3200">
                <a:solidFill>
                  <a:schemeClr val="bg1"/>
                </a:solidFill>
                <a:latin typeface="Ubuntu"/>
              </a:defRPr>
            </a:lvl9pPr>
          </a:lstStyle>
          <a:p>
            <a:pPr>
              <a:defRPr/>
            </a:pPr>
            <a:r>
              <a:rPr lang="pl-PL" sz="2800" b="1" dirty="0">
                <a:solidFill>
                  <a:srgbClr val="0B4F9D"/>
                </a:solidFill>
                <a:latin typeface="Calibri Light"/>
              </a:rPr>
              <a:t>Część B </a:t>
            </a:r>
            <a:r>
              <a:rPr lang="pl-PL" altLang="pl-PL" sz="2800" b="1" dirty="0">
                <a:solidFill>
                  <a:srgbClr val="0B4F9D"/>
                </a:solidFill>
                <a:latin typeface="Calibri Light"/>
              </a:rPr>
              <a:t>- III. </a:t>
            </a:r>
            <a:r>
              <a:rPr lang="pl-PL" altLang="pl-PL" sz="2800" b="1" dirty="0" err="1">
                <a:solidFill>
                  <a:srgbClr val="0B4F9D"/>
                </a:solidFill>
                <a:latin typeface="Calibri Light"/>
              </a:rPr>
              <a:t>Quality</a:t>
            </a:r>
            <a:r>
              <a:rPr lang="pl-PL" altLang="pl-PL" sz="2800" b="1" dirty="0">
                <a:solidFill>
                  <a:srgbClr val="0B4F9D"/>
                </a:solidFill>
                <a:latin typeface="Calibri Light"/>
              </a:rPr>
              <a:t>/Jakość </a:t>
            </a:r>
            <a:br>
              <a:rPr lang="pl-PL" altLang="pl-PL" sz="2800" b="1" dirty="0">
                <a:solidFill>
                  <a:srgbClr val="0B4F9D"/>
                </a:solidFill>
                <a:latin typeface="Calibri Light"/>
              </a:rPr>
            </a:br>
            <a:r>
              <a:rPr lang="pl-PL" altLang="pl-PL" sz="2800" b="1" dirty="0">
                <a:solidFill>
                  <a:srgbClr val="0B4F9D"/>
                </a:solidFill>
                <a:latin typeface="Calibri Light"/>
              </a:rPr>
              <a:t>(kryteria oceny)</a:t>
            </a:r>
            <a:br>
              <a:rPr lang="pl-PL" altLang="pl-PL" sz="2800" b="1" dirty="0">
                <a:solidFill>
                  <a:srgbClr val="0B4F9D"/>
                </a:solidFill>
                <a:latin typeface="Calibri Light"/>
              </a:rPr>
            </a:br>
            <a:endParaRPr lang="pl-PL" sz="2800" b="1" dirty="0">
              <a:solidFill>
                <a:srgbClr val="0B4F9D"/>
              </a:solidFill>
              <a:latin typeface="Calibri Light"/>
            </a:endParaRPr>
          </a:p>
        </p:txBody>
      </p:sp>
      <p:graphicFrame>
        <p:nvGraphicFramePr>
          <p:cNvPr id="16" name="Diagram 15">
            <a:extLst>
              <a:ext uri="{FF2B5EF4-FFF2-40B4-BE49-F238E27FC236}">
                <a16:creationId xmlns:a16="http://schemas.microsoft.com/office/drawing/2014/main" id="{C0957A39-4EF8-4A0A-BDB3-3584FFF93B69}"/>
              </a:ext>
            </a:extLst>
          </p:cNvPr>
          <p:cNvGraphicFramePr/>
          <p:nvPr/>
        </p:nvGraphicFramePr>
        <p:xfrm>
          <a:off x="323850" y="1484784"/>
          <a:ext cx="8194838" cy="46085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9396" name="Picture 6">
            <a:extLst>
              <a:ext uri="{FF2B5EF4-FFF2-40B4-BE49-F238E27FC236}">
                <a16:creationId xmlns:a16="http://schemas.microsoft.com/office/drawing/2014/main" id="{FCDC0DCA-3C25-4185-AB15-81DDD7BABEA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67125" y="6200775"/>
            <a:ext cx="1809750" cy="61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397" name="Picture 7">
            <a:extLst>
              <a:ext uri="{FF2B5EF4-FFF2-40B4-BE49-F238E27FC236}">
                <a16:creationId xmlns:a16="http://schemas.microsoft.com/office/drawing/2014/main" id="{0541A89E-290B-4E59-8DF0-B88A6189E43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56400" y="6254750"/>
            <a:ext cx="2184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398" name="Obraz 3">
            <a:extLst>
              <a:ext uri="{FF2B5EF4-FFF2-40B4-BE49-F238E27FC236}">
                <a16:creationId xmlns:a16="http://schemas.microsoft.com/office/drawing/2014/main" id="{D51CEE19-4591-4DD8-B29D-B9A63C1B684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3850" y="6200775"/>
            <a:ext cx="19431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 name="Tytuł 1">
            <a:extLst>
              <a:ext uri="{FF2B5EF4-FFF2-40B4-BE49-F238E27FC236}">
                <a16:creationId xmlns:a16="http://schemas.microsoft.com/office/drawing/2014/main" id="{3B948378-D64B-485F-BBA2-72FAAC644A89}"/>
              </a:ext>
            </a:extLst>
          </p:cNvPr>
          <p:cNvSpPr txBox="1">
            <a:spLocks/>
          </p:cNvSpPr>
          <p:nvPr/>
        </p:nvSpPr>
        <p:spPr bwMode="auto">
          <a:xfrm>
            <a:off x="492125" y="473075"/>
            <a:ext cx="5232400" cy="1225550"/>
          </a:xfrm>
          <a:prstGeom prst="rect">
            <a:avLst/>
          </a:prstGeom>
          <a:solidFill>
            <a:sysClr val="window" lastClr="FFFFFF"/>
          </a:solidFill>
          <a:ln>
            <a:noFill/>
          </a:ln>
        </p:spPr>
        <p:txBody>
          <a:bodyPr>
            <a:normAutofit fontScale="97500"/>
          </a:bodyPr>
          <a:lstStyle>
            <a:lvl1pPr algn="l" rtl="0" eaLnBrk="0" fontAlgn="base" hangingPunct="0">
              <a:lnSpc>
                <a:spcPct val="90000"/>
              </a:lnSpc>
              <a:spcBef>
                <a:spcPct val="0"/>
              </a:spcBef>
              <a:spcAft>
                <a:spcPct val="0"/>
              </a:spcAft>
              <a:defRPr sz="2400" kern="1200">
                <a:solidFill>
                  <a:schemeClr val="bg1"/>
                </a:solidFill>
                <a:latin typeface="+mn-lt"/>
                <a:ea typeface="+mj-ea"/>
                <a:cs typeface="+mj-cs"/>
              </a:defRPr>
            </a:lvl1pPr>
            <a:lvl2pPr algn="l" rtl="0" eaLnBrk="0" fontAlgn="base" hangingPunct="0">
              <a:lnSpc>
                <a:spcPct val="90000"/>
              </a:lnSpc>
              <a:spcBef>
                <a:spcPct val="0"/>
              </a:spcBef>
              <a:spcAft>
                <a:spcPct val="0"/>
              </a:spcAft>
              <a:defRPr sz="3200">
                <a:solidFill>
                  <a:schemeClr val="bg1"/>
                </a:solidFill>
                <a:latin typeface="Ubuntu"/>
              </a:defRPr>
            </a:lvl2pPr>
            <a:lvl3pPr algn="l" rtl="0" eaLnBrk="0" fontAlgn="base" hangingPunct="0">
              <a:lnSpc>
                <a:spcPct val="90000"/>
              </a:lnSpc>
              <a:spcBef>
                <a:spcPct val="0"/>
              </a:spcBef>
              <a:spcAft>
                <a:spcPct val="0"/>
              </a:spcAft>
              <a:defRPr sz="3200">
                <a:solidFill>
                  <a:schemeClr val="bg1"/>
                </a:solidFill>
                <a:latin typeface="Ubuntu"/>
              </a:defRPr>
            </a:lvl3pPr>
            <a:lvl4pPr algn="l" rtl="0" eaLnBrk="0" fontAlgn="base" hangingPunct="0">
              <a:lnSpc>
                <a:spcPct val="90000"/>
              </a:lnSpc>
              <a:spcBef>
                <a:spcPct val="0"/>
              </a:spcBef>
              <a:spcAft>
                <a:spcPct val="0"/>
              </a:spcAft>
              <a:defRPr sz="3200">
                <a:solidFill>
                  <a:schemeClr val="bg1"/>
                </a:solidFill>
                <a:latin typeface="Ubuntu"/>
              </a:defRPr>
            </a:lvl4pPr>
            <a:lvl5pPr algn="l" rtl="0" eaLnBrk="0" fontAlgn="base" hangingPunct="0">
              <a:lnSpc>
                <a:spcPct val="90000"/>
              </a:lnSpc>
              <a:spcBef>
                <a:spcPct val="0"/>
              </a:spcBef>
              <a:spcAft>
                <a:spcPct val="0"/>
              </a:spcAft>
              <a:defRPr sz="3200">
                <a:solidFill>
                  <a:schemeClr val="bg1"/>
                </a:solidFill>
                <a:latin typeface="Ubuntu"/>
              </a:defRPr>
            </a:lvl5pPr>
            <a:lvl6pPr marL="457189" algn="l" rtl="0" fontAlgn="base">
              <a:lnSpc>
                <a:spcPct val="90000"/>
              </a:lnSpc>
              <a:spcBef>
                <a:spcPct val="0"/>
              </a:spcBef>
              <a:spcAft>
                <a:spcPct val="0"/>
              </a:spcAft>
              <a:defRPr sz="3200">
                <a:solidFill>
                  <a:schemeClr val="bg1"/>
                </a:solidFill>
                <a:latin typeface="Ubuntu"/>
              </a:defRPr>
            </a:lvl6pPr>
            <a:lvl7pPr marL="914378" algn="l" rtl="0" fontAlgn="base">
              <a:lnSpc>
                <a:spcPct val="90000"/>
              </a:lnSpc>
              <a:spcBef>
                <a:spcPct val="0"/>
              </a:spcBef>
              <a:spcAft>
                <a:spcPct val="0"/>
              </a:spcAft>
              <a:defRPr sz="3200">
                <a:solidFill>
                  <a:schemeClr val="bg1"/>
                </a:solidFill>
                <a:latin typeface="Ubuntu"/>
              </a:defRPr>
            </a:lvl7pPr>
            <a:lvl8pPr marL="1371566" algn="l" rtl="0" fontAlgn="base">
              <a:lnSpc>
                <a:spcPct val="90000"/>
              </a:lnSpc>
              <a:spcBef>
                <a:spcPct val="0"/>
              </a:spcBef>
              <a:spcAft>
                <a:spcPct val="0"/>
              </a:spcAft>
              <a:defRPr sz="3200">
                <a:solidFill>
                  <a:schemeClr val="bg1"/>
                </a:solidFill>
                <a:latin typeface="Ubuntu"/>
              </a:defRPr>
            </a:lvl8pPr>
            <a:lvl9pPr marL="1828754" algn="l" rtl="0" fontAlgn="base">
              <a:lnSpc>
                <a:spcPct val="90000"/>
              </a:lnSpc>
              <a:spcBef>
                <a:spcPct val="0"/>
              </a:spcBef>
              <a:spcAft>
                <a:spcPct val="0"/>
              </a:spcAft>
              <a:defRPr sz="3200">
                <a:solidFill>
                  <a:schemeClr val="bg1"/>
                </a:solidFill>
                <a:latin typeface="Ubuntu"/>
              </a:defRPr>
            </a:lvl9pPr>
          </a:lstStyle>
          <a:p>
            <a:pPr>
              <a:defRPr/>
            </a:pPr>
            <a:r>
              <a:rPr lang="pl-PL" sz="2800" b="1" dirty="0">
                <a:solidFill>
                  <a:srgbClr val="0B4F9D"/>
                </a:solidFill>
                <a:latin typeface="Calibri Light"/>
              </a:rPr>
              <a:t>Część B </a:t>
            </a:r>
            <a:r>
              <a:rPr lang="pl-PL" altLang="pl-PL" sz="2800" b="1" dirty="0">
                <a:solidFill>
                  <a:srgbClr val="0B4F9D"/>
                </a:solidFill>
                <a:latin typeface="Calibri Light"/>
              </a:rPr>
              <a:t>- III. </a:t>
            </a:r>
            <a:r>
              <a:rPr lang="pl-PL" altLang="pl-PL" sz="2800" b="1" dirty="0" err="1">
                <a:solidFill>
                  <a:srgbClr val="0B4F9D"/>
                </a:solidFill>
                <a:latin typeface="Calibri Light"/>
              </a:rPr>
              <a:t>Quality</a:t>
            </a:r>
            <a:r>
              <a:rPr lang="pl-PL" altLang="pl-PL" sz="2800" b="1" dirty="0">
                <a:solidFill>
                  <a:srgbClr val="0B4F9D"/>
                </a:solidFill>
                <a:latin typeface="Calibri Light"/>
              </a:rPr>
              <a:t>/Jakość </a:t>
            </a:r>
            <a:br>
              <a:rPr lang="pl-PL" altLang="pl-PL" sz="2800" b="1" dirty="0">
                <a:solidFill>
                  <a:srgbClr val="0B4F9D"/>
                </a:solidFill>
                <a:latin typeface="Calibri Light"/>
              </a:rPr>
            </a:br>
            <a:r>
              <a:rPr lang="pl-PL" altLang="pl-PL" sz="2800" b="1" dirty="0">
                <a:solidFill>
                  <a:srgbClr val="0B4F9D"/>
                </a:solidFill>
                <a:latin typeface="Calibri Light"/>
              </a:rPr>
              <a:t>(kryteria oceny)</a:t>
            </a:r>
            <a:br>
              <a:rPr lang="pl-PL" altLang="pl-PL" sz="2800" b="1" dirty="0">
                <a:solidFill>
                  <a:srgbClr val="0B4F9D"/>
                </a:solidFill>
                <a:latin typeface="Calibri Light"/>
              </a:rPr>
            </a:br>
            <a:endParaRPr lang="pl-PL" sz="2800" b="1" dirty="0">
              <a:solidFill>
                <a:srgbClr val="0B4F9D"/>
              </a:solidFill>
              <a:latin typeface="Calibri Light"/>
            </a:endParaRPr>
          </a:p>
        </p:txBody>
      </p:sp>
      <p:graphicFrame>
        <p:nvGraphicFramePr>
          <p:cNvPr id="16" name="Diagram 15">
            <a:extLst>
              <a:ext uri="{FF2B5EF4-FFF2-40B4-BE49-F238E27FC236}">
                <a16:creationId xmlns:a16="http://schemas.microsoft.com/office/drawing/2014/main" id="{50B1AEF2-0CDC-4F3C-A60E-5942077A8C4A}"/>
              </a:ext>
            </a:extLst>
          </p:cNvPr>
          <p:cNvGraphicFramePr/>
          <p:nvPr/>
        </p:nvGraphicFramePr>
        <p:xfrm>
          <a:off x="323850" y="1698625"/>
          <a:ext cx="8194838" cy="43946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0420" name="Picture 6">
            <a:extLst>
              <a:ext uri="{FF2B5EF4-FFF2-40B4-BE49-F238E27FC236}">
                <a16:creationId xmlns:a16="http://schemas.microsoft.com/office/drawing/2014/main" id="{BDCEE762-18EC-4D48-BED8-FDC15EB63AF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67125" y="6200775"/>
            <a:ext cx="1809750" cy="61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421" name="Picture 7">
            <a:extLst>
              <a:ext uri="{FF2B5EF4-FFF2-40B4-BE49-F238E27FC236}">
                <a16:creationId xmlns:a16="http://schemas.microsoft.com/office/drawing/2014/main" id="{F937CB3B-6A97-485E-871F-A6C0A23B070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56400" y="6254750"/>
            <a:ext cx="2184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422" name="Obraz 3">
            <a:extLst>
              <a:ext uri="{FF2B5EF4-FFF2-40B4-BE49-F238E27FC236}">
                <a16:creationId xmlns:a16="http://schemas.microsoft.com/office/drawing/2014/main" id="{E5DBE784-3968-4A79-B7AE-C30F5D692FC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3850" y="6200775"/>
            <a:ext cx="19431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 name="Tytuł 1">
            <a:extLst>
              <a:ext uri="{FF2B5EF4-FFF2-40B4-BE49-F238E27FC236}">
                <a16:creationId xmlns:a16="http://schemas.microsoft.com/office/drawing/2014/main" id="{7FC99C40-7270-4822-A01E-DAE2EE026D80}"/>
              </a:ext>
            </a:extLst>
          </p:cNvPr>
          <p:cNvSpPr txBox="1">
            <a:spLocks/>
          </p:cNvSpPr>
          <p:nvPr/>
        </p:nvSpPr>
        <p:spPr bwMode="auto">
          <a:xfrm>
            <a:off x="492125" y="473075"/>
            <a:ext cx="5232400" cy="1225550"/>
          </a:xfrm>
          <a:prstGeom prst="rect">
            <a:avLst/>
          </a:prstGeom>
          <a:solidFill>
            <a:sysClr val="window" lastClr="FFFFFF"/>
          </a:solidFill>
          <a:ln>
            <a:noFill/>
          </a:ln>
        </p:spPr>
        <p:txBody>
          <a:bodyPr>
            <a:normAutofit fontScale="97500"/>
          </a:bodyPr>
          <a:lstStyle>
            <a:lvl1pPr algn="l" rtl="0" eaLnBrk="0" fontAlgn="base" hangingPunct="0">
              <a:lnSpc>
                <a:spcPct val="90000"/>
              </a:lnSpc>
              <a:spcBef>
                <a:spcPct val="0"/>
              </a:spcBef>
              <a:spcAft>
                <a:spcPct val="0"/>
              </a:spcAft>
              <a:defRPr sz="2400" kern="1200">
                <a:solidFill>
                  <a:schemeClr val="bg1"/>
                </a:solidFill>
                <a:latin typeface="+mn-lt"/>
                <a:ea typeface="+mj-ea"/>
                <a:cs typeface="+mj-cs"/>
              </a:defRPr>
            </a:lvl1pPr>
            <a:lvl2pPr algn="l" rtl="0" eaLnBrk="0" fontAlgn="base" hangingPunct="0">
              <a:lnSpc>
                <a:spcPct val="90000"/>
              </a:lnSpc>
              <a:spcBef>
                <a:spcPct val="0"/>
              </a:spcBef>
              <a:spcAft>
                <a:spcPct val="0"/>
              </a:spcAft>
              <a:defRPr sz="3200">
                <a:solidFill>
                  <a:schemeClr val="bg1"/>
                </a:solidFill>
                <a:latin typeface="Ubuntu"/>
              </a:defRPr>
            </a:lvl2pPr>
            <a:lvl3pPr algn="l" rtl="0" eaLnBrk="0" fontAlgn="base" hangingPunct="0">
              <a:lnSpc>
                <a:spcPct val="90000"/>
              </a:lnSpc>
              <a:spcBef>
                <a:spcPct val="0"/>
              </a:spcBef>
              <a:spcAft>
                <a:spcPct val="0"/>
              </a:spcAft>
              <a:defRPr sz="3200">
                <a:solidFill>
                  <a:schemeClr val="bg1"/>
                </a:solidFill>
                <a:latin typeface="Ubuntu"/>
              </a:defRPr>
            </a:lvl3pPr>
            <a:lvl4pPr algn="l" rtl="0" eaLnBrk="0" fontAlgn="base" hangingPunct="0">
              <a:lnSpc>
                <a:spcPct val="90000"/>
              </a:lnSpc>
              <a:spcBef>
                <a:spcPct val="0"/>
              </a:spcBef>
              <a:spcAft>
                <a:spcPct val="0"/>
              </a:spcAft>
              <a:defRPr sz="3200">
                <a:solidFill>
                  <a:schemeClr val="bg1"/>
                </a:solidFill>
                <a:latin typeface="Ubuntu"/>
              </a:defRPr>
            </a:lvl4pPr>
            <a:lvl5pPr algn="l" rtl="0" eaLnBrk="0" fontAlgn="base" hangingPunct="0">
              <a:lnSpc>
                <a:spcPct val="90000"/>
              </a:lnSpc>
              <a:spcBef>
                <a:spcPct val="0"/>
              </a:spcBef>
              <a:spcAft>
                <a:spcPct val="0"/>
              </a:spcAft>
              <a:defRPr sz="3200">
                <a:solidFill>
                  <a:schemeClr val="bg1"/>
                </a:solidFill>
                <a:latin typeface="Ubuntu"/>
              </a:defRPr>
            </a:lvl5pPr>
            <a:lvl6pPr marL="457189" algn="l" rtl="0" fontAlgn="base">
              <a:lnSpc>
                <a:spcPct val="90000"/>
              </a:lnSpc>
              <a:spcBef>
                <a:spcPct val="0"/>
              </a:spcBef>
              <a:spcAft>
                <a:spcPct val="0"/>
              </a:spcAft>
              <a:defRPr sz="3200">
                <a:solidFill>
                  <a:schemeClr val="bg1"/>
                </a:solidFill>
                <a:latin typeface="Ubuntu"/>
              </a:defRPr>
            </a:lvl6pPr>
            <a:lvl7pPr marL="914378" algn="l" rtl="0" fontAlgn="base">
              <a:lnSpc>
                <a:spcPct val="90000"/>
              </a:lnSpc>
              <a:spcBef>
                <a:spcPct val="0"/>
              </a:spcBef>
              <a:spcAft>
                <a:spcPct val="0"/>
              </a:spcAft>
              <a:defRPr sz="3200">
                <a:solidFill>
                  <a:schemeClr val="bg1"/>
                </a:solidFill>
                <a:latin typeface="Ubuntu"/>
              </a:defRPr>
            </a:lvl7pPr>
            <a:lvl8pPr marL="1371566" algn="l" rtl="0" fontAlgn="base">
              <a:lnSpc>
                <a:spcPct val="90000"/>
              </a:lnSpc>
              <a:spcBef>
                <a:spcPct val="0"/>
              </a:spcBef>
              <a:spcAft>
                <a:spcPct val="0"/>
              </a:spcAft>
              <a:defRPr sz="3200">
                <a:solidFill>
                  <a:schemeClr val="bg1"/>
                </a:solidFill>
                <a:latin typeface="Ubuntu"/>
              </a:defRPr>
            </a:lvl8pPr>
            <a:lvl9pPr marL="1828754" algn="l" rtl="0" fontAlgn="base">
              <a:lnSpc>
                <a:spcPct val="90000"/>
              </a:lnSpc>
              <a:spcBef>
                <a:spcPct val="0"/>
              </a:spcBef>
              <a:spcAft>
                <a:spcPct val="0"/>
              </a:spcAft>
              <a:defRPr sz="3200">
                <a:solidFill>
                  <a:schemeClr val="bg1"/>
                </a:solidFill>
                <a:latin typeface="Ubuntu"/>
              </a:defRPr>
            </a:lvl9pPr>
          </a:lstStyle>
          <a:p>
            <a:pPr>
              <a:defRPr/>
            </a:pPr>
            <a:r>
              <a:rPr lang="pl-PL" sz="2800" b="1" dirty="0">
                <a:solidFill>
                  <a:srgbClr val="0B4F9D"/>
                </a:solidFill>
                <a:latin typeface="Calibri Light"/>
              </a:rPr>
              <a:t>Część B </a:t>
            </a:r>
            <a:r>
              <a:rPr lang="pl-PL" altLang="pl-PL" sz="2800" b="1" dirty="0">
                <a:solidFill>
                  <a:srgbClr val="0B4F9D"/>
                </a:solidFill>
                <a:latin typeface="Calibri Light"/>
              </a:rPr>
              <a:t>- III. </a:t>
            </a:r>
            <a:r>
              <a:rPr lang="pl-PL" altLang="pl-PL" sz="2800" b="1" dirty="0" err="1">
                <a:solidFill>
                  <a:srgbClr val="0B4F9D"/>
                </a:solidFill>
                <a:latin typeface="Calibri Light"/>
              </a:rPr>
              <a:t>Quality</a:t>
            </a:r>
            <a:r>
              <a:rPr lang="pl-PL" altLang="pl-PL" sz="2800" b="1" dirty="0">
                <a:solidFill>
                  <a:srgbClr val="0B4F9D"/>
                </a:solidFill>
                <a:latin typeface="Calibri Light"/>
              </a:rPr>
              <a:t>/Jakość </a:t>
            </a:r>
            <a:br>
              <a:rPr lang="pl-PL" altLang="pl-PL" sz="2800" b="1" dirty="0">
                <a:solidFill>
                  <a:srgbClr val="0B4F9D"/>
                </a:solidFill>
                <a:latin typeface="Calibri Light"/>
              </a:rPr>
            </a:br>
            <a:r>
              <a:rPr lang="pl-PL" altLang="pl-PL" sz="2800" b="1" dirty="0">
                <a:solidFill>
                  <a:srgbClr val="0B4F9D"/>
                </a:solidFill>
                <a:latin typeface="Calibri Light"/>
              </a:rPr>
              <a:t>(kryteria oceny)</a:t>
            </a:r>
            <a:br>
              <a:rPr lang="pl-PL" altLang="pl-PL" sz="2800" b="1" dirty="0">
                <a:solidFill>
                  <a:srgbClr val="0B4F9D"/>
                </a:solidFill>
                <a:latin typeface="Calibri Light"/>
              </a:rPr>
            </a:br>
            <a:endParaRPr lang="pl-PL" sz="2800" b="1" dirty="0">
              <a:solidFill>
                <a:srgbClr val="0B4F9D"/>
              </a:solidFill>
              <a:latin typeface="Calibri Light"/>
            </a:endParaRPr>
          </a:p>
        </p:txBody>
      </p:sp>
      <p:graphicFrame>
        <p:nvGraphicFramePr>
          <p:cNvPr id="16" name="Diagram 15">
            <a:extLst>
              <a:ext uri="{FF2B5EF4-FFF2-40B4-BE49-F238E27FC236}">
                <a16:creationId xmlns:a16="http://schemas.microsoft.com/office/drawing/2014/main" id="{E2EE8882-5F8C-449C-881C-4569DED459C3}"/>
              </a:ext>
            </a:extLst>
          </p:cNvPr>
          <p:cNvGraphicFramePr/>
          <p:nvPr/>
        </p:nvGraphicFramePr>
        <p:xfrm>
          <a:off x="9345" y="1196752"/>
          <a:ext cx="8595103" cy="489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1444" name="Picture 6">
            <a:extLst>
              <a:ext uri="{FF2B5EF4-FFF2-40B4-BE49-F238E27FC236}">
                <a16:creationId xmlns:a16="http://schemas.microsoft.com/office/drawing/2014/main" id="{B6E032C5-41B9-41F6-89E3-C8B3FFF9A14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67125" y="6200775"/>
            <a:ext cx="1809750" cy="61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45" name="Picture 7">
            <a:extLst>
              <a:ext uri="{FF2B5EF4-FFF2-40B4-BE49-F238E27FC236}">
                <a16:creationId xmlns:a16="http://schemas.microsoft.com/office/drawing/2014/main" id="{FA4E7F32-920B-48A6-9C23-BE0C0614E40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56400" y="6254750"/>
            <a:ext cx="2184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46" name="Obraz 3">
            <a:extLst>
              <a:ext uri="{FF2B5EF4-FFF2-40B4-BE49-F238E27FC236}">
                <a16:creationId xmlns:a16="http://schemas.microsoft.com/office/drawing/2014/main" id="{A494B7DE-09BF-4BFC-9FA5-A64B6185B53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3850" y="6200775"/>
            <a:ext cx="19431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 name="Tytuł 1">
            <a:extLst>
              <a:ext uri="{FF2B5EF4-FFF2-40B4-BE49-F238E27FC236}">
                <a16:creationId xmlns:a16="http://schemas.microsoft.com/office/drawing/2014/main" id="{6B7F8B3C-C96D-4F07-B74C-180E0C631B6D}"/>
              </a:ext>
            </a:extLst>
          </p:cNvPr>
          <p:cNvSpPr txBox="1">
            <a:spLocks/>
          </p:cNvSpPr>
          <p:nvPr/>
        </p:nvSpPr>
        <p:spPr bwMode="auto">
          <a:xfrm>
            <a:off x="492125" y="473075"/>
            <a:ext cx="5232400" cy="1225550"/>
          </a:xfrm>
          <a:prstGeom prst="rect">
            <a:avLst/>
          </a:prstGeom>
          <a:solidFill>
            <a:sysClr val="window" lastClr="FFFFFF"/>
          </a:solidFill>
          <a:ln>
            <a:noFill/>
          </a:ln>
        </p:spPr>
        <p:txBody>
          <a:bodyPr>
            <a:normAutofit fontScale="97500"/>
          </a:bodyPr>
          <a:lstStyle>
            <a:lvl1pPr algn="l" rtl="0" eaLnBrk="0" fontAlgn="base" hangingPunct="0">
              <a:lnSpc>
                <a:spcPct val="90000"/>
              </a:lnSpc>
              <a:spcBef>
                <a:spcPct val="0"/>
              </a:spcBef>
              <a:spcAft>
                <a:spcPct val="0"/>
              </a:spcAft>
              <a:defRPr sz="2400" kern="1200">
                <a:solidFill>
                  <a:schemeClr val="bg1"/>
                </a:solidFill>
                <a:latin typeface="+mn-lt"/>
                <a:ea typeface="+mj-ea"/>
                <a:cs typeface="+mj-cs"/>
              </a:defRPr>
            </a:lvl1pPr>
            <a:lvl2pPr algn="l" rtl="0" eaLnBrk="0" fontAlgn="base" hangingPunct="0">
              <a:lnSpc>
                <a:spcPct val="90000"/>
              </a:lnSpc>
              <a:spcBef>
                <a:spcPct val="0"/>
              </a:spcBef>
              <a:spcAft>
                <a:spcPct val="0"/>
              </a:spcAft>
              <a:defRPr sz="3200">
                <a:solidFill>
                  <a:schemeClr val="bg1"/>
                </a:solidFill>
                <a:latin typeface="Ubuntu"/>
              </a:defRPr>
            </a:lvl2pPr>
            <a:lvl3pPr algn="l" rtl="0" eaLnBrk="0" fontAlgn="base" hangingPunct="0">
              <a:lnSpc>
                <a:spcPct val="90000"/>
              </a:lnSpc>
              <a:spcBef>
                <a:spcPct val="0"/>
              </a:spcBef>
              <a:spcAft>
                <a:spcPct val="0"/>
              </a:spcAft>
              <a:defRPr sz="3200">
                <a:solidFill>
                  <a:schemeClr val="bg1"/>
                </a:solidFill>
                <a:latin typeface="Ubuntu"/>
              </a:defRPr>
            </a:lvl3pPr>
            <a:lvl4pPr algn="l" rtl="0" eaLnBrk="0" fontAlgn="base" hangingPunct="0">
              <a:lnSpc>
                <a:spcPct val="90000"/>
              </a:lnSpc>
              <a:spcBef>
                <a:spcPct val="0"/>
              </a:spcBef>
              <a:spcAft>
                <a:spcPct val="0"/>
              </a:spcAft>
              <a:defRPr sz="3200">
                <a:solidFill>
                  <a:schemeClr val="bg1"/>
                </a:solidFill>
                <a:latin typeface="Ubuntu"/>
              </a:defRPr>
            </a:lvl4pPr>
            <a:lvl5pPr algn="l" rtl="0" eaLnBrk="0" fontAlgn="base" hangingPunct="0">
              <a:lnSpc>
                <a:spcPct val="90000"/>
              </a:lnSpc>
              <a:spcBef>
                <a:spcPct val="0"/>
              </a:spcBef>
              <a:spcAft>
                <a:spcPct val="0"/>
              </a:spcAft>
              <a:defRPr sz="3200">
                <a:solidFill>
                  <a:schemeClr val="bg1"/>
                </a:solidFill>
                <a:latin typeface="Ubuntu"/>
              </a:defRPr>
            </a:lvl5pPr>
            <a:lvl6pPr marL="457189" algn="l" rtl="0" fontAlgn="base">
              <a:lnSpc>
                <a:spcPct val="90000"/>
              </a:lnSpc>
              <a:spcBef>
                <a:spcPct val="0"/>
              </a:spcBef>
              <a:spcAft>
                <a:spcPct val="0"/>
              </a:spcAft>
              <a:defRPr sz="3200">
                <a:solidFill>
                  <a:schemeClr val="bg1"/>
                </a:solidFill>
                <a:latin typeface="Ubuntu"/>
              </a:defRPr>
            </a:lvl6pPr>
            <a:lvl7pPr marL="914378" algn="l" rtl="0" fontAlgn="base">
              <a:lnSpc>
                <a:spcPct val="90000"/>
              </a:lnSpc>
              <a:spcBef>
                <a:spcPct val="0"/>
              </a:spcBef>
              <a:spcAft>
                <a:spcPct val="0"/>
              </a:spcAft>
              <a:defRPr sz="3200">
                <a:solidFill>
                  <a:schemeClr val="bg1"/>
                </a:solidFill>
                <a:latin typeface="Ubuntu"/>
              </a:defRPr>
            </a:lvl7pPr>
            <a:lvl8pPr marL="1371566" algn="l" rtl="0" fontAlgn="base">
              <a:lnSpc>
                <a:spcPct val="90000"/>
              </a:lnSpc>
              <a:spcBef>
                <a:spcPct val="0"/>
              </a:spcBef>
              <a:spcAft>
                <a:spcPct val="0"/>
              </a:spcAft>
              <a:defRPr sz="3200">
                <a:solidFill>
                  <a:schemeClr val="bg1"/>
                </a:solidFill>
                <a:latin typeface="Ubuntu"/>
              </a:defRPr>
            </a:lvl8pPr>
            <a:lvl9pPr marL="1828754" algn="l" rtl="0" fontAlgn="base">
              <a:lnSpc>
                <a:spcPct val="90000"/>
              </a:lnSpc>
              <a:spcBef>
                <a:spcPct val="0"/>
              </a:spcBef>
              <a:spcAft>
                <a:spcPct val="0"/>
              </a:spcAft>
              <a:defRPr sz="3200">
                <a:solidFill>
                  <a:schemeClr val="bg1"/>
                </a:solidFill>
                <a:latin typeface="Ubuntu"/>
              </a:defRPr>
            </a:lvl9pPr>
          </a:lstStyle>
          <a:p>
            <a:pPr>
              <a:defRPr/>
            </a:pPr>
            <a:r>
              <a:rPr lang="pl-PL" sz="2800" b="1" dirty="0">
                <a:solidFill>
                  <a:srgbClr val="0B4F9D"/>
                </a:solidFill>
                <a:latin typeface="Calibri Light"/>
              </a:rPr>
              <a:t>Część B </a:t>
            </a:r>
            <a:r>
              <a:rPr lang="pl-PL" altLang="pl-PL" sz="2800" b="1" dirty="0">
                <a:solidFill>
                  <a:srgbClr val="0B4F9D"/>
                </a:solidFill>
                <a:latin typeface="Calibri Light"/>
              </a:rPr>
              <a:t>- III. </a:t>
            </a:r>
            <a:r>
              <a:rPr lang="pl-PL" altLang="pl-PL" sz="2800" b="1" dirty="0" err="1">
                <a:solidFill>
                  <a:srgbClr val="0B4F9D"/>
                </a:solidFill>
                <a:latin typeface="Calibri Light"/>
              </a:rPr>
              <a:t>Quality</a:t>
            </a:r>
            <a:r>
              <a:rPr lang="pl-PL" altLang="pl-PL" sz="2800" b="1" dirty="0">
                <a:solidFill>
                  <a:srgbClr val="0B4F9D"/>
                </a:solidFill>
                <a:latin typeface="Calibri Light"/>
              </a:rPr>
              <a:t>/Jakość </a:t>
            </a:r>
            <a:br>
              <a:rPr lang="pl-PL" altLang="pl-PL" sz="2800" b="1" dirty="0">
                <a:solidFill>
                  <a:srgbClr val="0B4F9D"/>
                </a:solidFill>
                <a:latin typeface="Calibri Light"/>
              </a:rPr>
            </a:br>
            <a:r>
              <a:rPr lang="pl-PL" altLang="pl-PL" sz="2800" b="1" dirty="0">
                <a:solidFill>
                  <a:srgbClr val="0B4F9D"/>
                </a:solidFill>
                <a:latin typeface="Calibri Light"/>
              </a:rPr>
              <a:t>(kryteria oceny)</a:t>
            </a:r>
            <a:br>
              <a:rPr lang="pl-PL" altLang="pl-PL" sz="2800" b="1" dirty="0">
                <a:solidFill>
                  <a:srgbClr val="0B4F9D"/>
                </a:solidFill>
                <a:latin typeface="Calibri Light"/>
              </a:rPr>
            </a:br>
            <a:endParaRPr lang="pl-PL" sz="2800" b="1" dirty="0">
              <a:solidFill>
                <a:srgbClr val="0B4F9D"/>
              </a:solidFill>
              <a:latin typeface="Calibri Light"/>
            </a:endParaRPr>
          </a:p>
        </p:txBody>
      </p:sp>
      <p:graphicFrame>
        <p:nvGraphicFramePr>
          <p:cNvPr id="16" name="Diagram 15">
            <a:extLst>
              <a:ext uri="{FF2B5EF4-FFF2-40B4-BE49-F238E27FC236}">
                <a16:creationId xmlns:a16="http://schemas.microsoft.com/office/drawing/2014/main" id="{AF0E652A-10FE-4C35-A83C-8EB47E83520C}"/>
              </a:ext>
            </a:extLst>
          </p:cNvPr>
          <p:cNvGraphicFramePr/>
          <p:nvPr/>
        </p:nvGraphicFramePr>
        <p:xfrm>
          <a:off x="9345" y="1196752"/>
          <a:ext cx="8595103" cy="489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2468" name="Picture 6">
            <a:extLst>
              <a:ext uri="{FF2B5EF4-FFF2-40B4-BE49-F238E27FC236}">
                <a16:creationId xmlns:a16="http://schemas.microsoft.com/office/drawing/2014/main" id="{7C5D7FBE-0D40-4E5D-9B65-4AAFCC88537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67125" y="6200775"/>
            <a:ext cx="1809750" cy="61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469" name="Picture 7">
            <a:extLst>
              <a:ext uri="{FF2B5EF4-FFF2-40B4-BE49-F238E27FC236}">
                <a16:creationId xmlns:a16="http://schemas.microsoft.com/office/drawing/2014/main" id="{D61D5A0E-2638-4BC9-89C1-B69BE139129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56400" y="6254750"/>
            <a:ext cx="2184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470" name="Obraz 3">
            <a:extLst>
              <a:ext uri="{FF2B5EF4-FFF2-40B4-BE49-F238E27FC236}">
                <a16:creationId xmlns:a16="http://schemas.microsoft.com/office/drawing/2014/main" id="{0D65C2C9-AF15-4523-8A90-17ACA0ACDD0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3850" y="6200775"/>
            <a:ext cx="19431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 name="Tytuł 1">
            <a:extLst>
              <a:ext uri="{FF2B5EF4-FFF2-40B4-BE49-F238E27FC236}">
                <a16:creationId xmlns:a16="http://schemas.microsoft.com/office/drawing/2014/main" id="{99A37BA8-78EE-49A5-8245-65E5BC4A2AB1}"/>
              </a:ext>
            </a:extLst>
          </p:cNvPr>
          <p:cNvSpPr txBox="1">
            <a:spLocks/>
          </p:cNvSpPr>
          <p:nvPr/>
        </p:nvSpPr>
        <p:spPr bwMode="auto">
          <a:xfrm>
            <a:off x="492125" y="473075"/>
            <a:ext cx="5232400" cy="1225550"/>
          </a:xfrm>
          <a:prstGeom prst="rect">
            <a:avLst/>
          </a:prstGeom>
          <a:solidFill>
            <a:sysClr val="window" lastClr="FFFFFF"/>
          </a:solidFill>
          <a:ln>
            <a:noFill/>
          </a:ln>
        </p:spPr>
        <p:txBody>
          <a:bodyPr>
            <a:normAutofit fontScale="97500"/>
          </a:bodyPr>
          <a:lstStyle>
            <a:lvl1pPr algn="l" rtl="0" eaLnBrk="0" fontAlgn="base" hangingPunct="0">
              <a:lnSpc>
                <a:spcPct val="90000"/>
              </a:lnSpc>
              <a:spcBef>
                <a:spcPct val="0"/>
              </a:spcBef>
              <a:spcAft>
                <a:spcPct val="0"/>
              </a:spcAft>
              <a:defRPr sz="2400" kern="1200">
                <a:solidFill>
                  <a:schemeClr val="bg1"/>
                </a:solidFill>
                <a:latin typeface="+mn-lt"/>
                <a:ea typeface="+mj-ea"/>
                <a:cs typeface="+mj-cs"/>
              </a:defRPr>
            </a:lvl1pPr>
            <a:lvl2pPr algn="l" rtl="0" eaLnBrk="0" fontAlgn="base" hangingPunct="0">
              <a:lnSpc>
                <a:spcPct val="90000"/>
              </a:lnSpc>
              <a:spcBef>
                <a:spcPct val="0"/>
              </a:spcBef>
              <a:spcAft>
                <a:spcPct val="0"/>
              </a:spcAft>
              <a:defRPr sz="3200">
                <a:solidFill>
                  <a:schemeClr val="bg1"/>
                </a:solidFill>
                <a:latin typeface="Ubuntu"/>
              </a:defRPr>
            </a:lvl2pPr>
            <a:lvl3pPr algn="l" rtl="0" eaLnBrk="0" fontAlgn="base" hangingPunct="0">
              <a:lnSpc>
                <a:spcPct val="90000"/>
              </a:lnSpc>
              <a:spcBef>
                <a:spcPct val="0"/>
              </a:spcBef>
              <a:spcAft>
                <a:spcPct val="0"/>
              </a:spcAft>
              <a:defRPr sz="3200">
                <a:solidFill>
                  <a:schemeClr val="bg1"/>
                </a:solidFill>
                <a:latin typeface="Ubuntu"/>
              </a:defRPr>
            </a:lvl3pPr>
            <a:lvl4pPr algn="l" rtl="0" eaLnBrk="0" fontAlgn="base" hangingPunct="0">
              <a:lnSpc>
                <a:spcPct val="90000"/>
              </a:lnSpc>
              <a:spcBef>
                <a:spcPct val="0"/>
              </a:spcBef>
              <a:spcAft>
                <a:spcPct val="0"/>
              </a:spcAft>
              <a:defRPr sz="3200">
                <a:solidFill>
                  <a:schemeClr val="bg1"/>
                </a:solidFill>
                <a:latin typeface="Ubuntu"/>
              </a:defRPr>
            </a:lvl4pPr>
            <a:lvl5pPr algn="l" rtl="0" eaLnBrk="0" fontAlgn="base" hangingPunct="0">
              <a:lnSpc>
                <a:spcPct val="90000"/>
              </a:lnSpc>
              <a:spcBef>
                <a:spcPct val="0"/>
              </a:spcBef>
              <a:spcAft>
                <a:spcPct val="0"/>
              </a:spcAft>
              <a:defRPr sz="3200">
                <a:solidFill>
                  <a:schemeClr val="bg1"/>
                </a:solidFill>
                <a:latin typeface="Ubuntu"/>
              </a:defRPr>
            </a:lvl5pPr>
            <a:lvl6pPr marL="457189" algn="l" rtl="0" fontAlgn="base">
              <a:lnSpc>
                <a:spcPct val="90000"/>
              </a:lnSpc>
              <a:spcBef>
                <a:spcPct val="0"/>
              </a:spcBef>
              <a:spcAft>
                <a:spcPct val="0"/>
              </a:spcAft>
              <a:defRPr sz="3200">
                <a:solidFill>
                  <a:schemeClr val="bg1"/>
                </a:solidFill>
                <a:latin typeface="Ubuntu"/>
              </a:defRPr>
            </a:lvl6pPr>
            <a:lvl7pPr marL="914378" algn="l" rtl="0" fontAlgn="base">
              <a:lnSpc>
                <a:spcPct val="90000"/>
              </a:lnSpc>
              <a:spcBef>
                <a:spcPct val="0"/>
              </a:spcBef>
              <a:spcAft>
                <a:spcPct val="0"/>
              </a:spcAft>
              <a:defRPr sz="3200">
                <a:solidFill>
                  <a:schemeClr val="bg1"/>
                </a:solidFill>
                <a:latin typeface="Ubuntu"/>
              </a:defRPr>
            </a:lvl7pPr>
            <a:lvl8pPr marL="1371566" algn="l" rtl="0" fontAlgn="base">
              <a:lnSpc>
                <a:spcPct val="90000"/>
              </a:lnSpc>
              <a:spcBef>
                <a:spcPct val="0"/>
              </a:spcBef>
              <a:spcAft>
                <a:spcPct val="0"/>
              </a:spcAft>
              <a:defRPr sz="3200">
                <a:solidFill>
                  <a:schemeClr val="bg1"/>
                </a:solidFill>
                <a:latin typeface="Ubuntu"/>
              </a:defRPr>
            </a:lvl8pPr>
            <a:lvl9pPr marL="1828754" algn="l" rtl="0" fontAlgn="base">
              <a:lnSpc>
                <a:spcPct val="90000"/>
              </a:lnSpc>
              <a:spcBef>
                <a:spcPct val="0"/>
              </a:spcBef>
              <a:spcAft>
                <a:spcPct val="0"/>
              </a:spcAft>
              <a:defRPr sz="3200">
                <a:solidFill>
                  <a:schemeClr val="bg1"/>
                </a:solidFill>
                <a:latin typeface="Ubuntu"/>
              </a:defRPr>
            </a:lvl9pPr>
          </a:lstStyle>
          <a:p>
            <a:pPr>
              <a:defRPr/>
            </a:pPr>
            <a:r>
              <a:rPr lang="pl-PL" sz="2800" b="1" dirty="0">
                <a:solidFill>
                  <a:srgbClr val="0B4F9D"/>
                </a:solidFill>
                <a:latin typeface="Calibri Light"/>
              </a:rPr>
              <a:t>Część B </a:t>
            </a:r>
            <a:r>
              <a:rPr lang="pl-PL" altLang="pl-PL" sz="2800" b="1" dirty="0">
                <a:solidFill>
                  <a:srgbClr val="0B4F9D"/>
                </a:solidFill>
                <a:latin typeface="Calibri Light"/>
              </a:rPr>
              <a:t>- III. </a:t>
            </a:r>
            <a:r>
              <a:rPr lang="pl-PL" altLang="pl-PL" sz="2800" b="1" dirty="0" err="1">
                <a:solidFill>
                  <a:srgbClr val="0B4F9D"/>
                </a:solidFill>
                <a:latin typeface="Calibri Light"/>
              </a:rPr>
              <a:t>Quality</a:t>
            </a:r>
            <a:r>
              <a:rPr lang="pl-PL" altLang="pl-PL" sz="2800" b="1" dirty="0">
                <a:solidFill>
                  <a:srgbClr val="0B4F9D"/>
                </a:solidFill>
                <a:latin typeface="Calibri Light"/>
              </a:rPr>
              <a:t>/Jakość </a:t>
            </a:r>
            <a:br>
              <a:rPr lang="pl-PL" altLang="pl-PL" sz="2800" b="1" dirty="0">
                <a:solidFill>
                  <a:srgbClr val="0B4F9D"/>
                </a:solidFill>
                <a:latin typeface="Calibri Light"/>
              </a:rPr>
            </a:br>
            <a:endParaRPr lang="pl-PL" sz="2800" b="1" dirty="0">
              <a:solidFill>
                <a:srgbClr val="0B4F9D"/>
              </a:solidFill>
              <a:latin typeface="Calibri Light"/>
            </a:endParaRPr>
          </a:p>
        </p:txBody>
      </p:sp>
      <p:graphicFrame>
        <p:nvGraphicFramePr>
          <p:cNvPr id="16" name="Diagram 15">
            <a:extLst>
              <a:ext uri="{FF2B5EF4-FFF2-40B4-BE49-F238E27FC236}">
                <a16:creationId xmlns:a16="http://schemas.microsoft.com/office/drawing/2014/main" id="{EC46DB10-8473-4E05-BE0C-376DD606234F}"/>
              </a:ext>
            </a:extLst>
          </p:cNvPr>
          <p:cNvGraphicFramePr/>
          <p:nvPr/>
        </p:nvGraphicFramePr>
        <p:xfrm>
          <a:off x="9345" y="908720"/>
          <a:ext cx="8595103" cy="5184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3492" name="Picture 6">
            <a:extLst>
              <a:ext uri="{FF2B5EF4-FFF2-40B4-BE49-F238E27FC236}">
                <a16:creationId xmlns:a16="http://schemas.microsoft.com/office/drawing/2014/main" id="{02B5E8CC-D82D-4004-B336-436D878640B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67125" y="6200775"/>
            <a:ext cx="1809750" cy="61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493" name="Picture 7">
            <a:extLst>
              <a:ext uri="{FF2B5EF4-FFF2-40B4-BE49-F238E27FC236}">
                <a16:creationId xmlns:a16="http://schemas.microsoft.com/office/drawing/2014/main" id="{D9D5FF3A-EF11-42C0-BB39-A79CC255D36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56400" y="6254750"/>
            <a:ext cx="2184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494" name="Obraz 3">
            <a:extLst>
              <a:ext uri="{FF2B5EF4-FFF2-40B4-BE49-F238E27FC236}">
                <a16:creationId xmlns:a16="http://schemas.microsoft.com/office/drawing/2014/main" id="{6E80B798-ECDC-4D32-B034-0D3CE142499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3850" y="6200775"/>
            <a:ext cx="19431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4514" name="Tytuł 1">
            <a:extLst>
              <a:ext uri="{FF2B5EF4-FFF2-40B4-BE49-F238E27FC236}">
                <a16:creationId xmlns:a16="http://schemas.microsoft.com/office/drawing/2014/main" id="{3C15F8D4-F774-43DD-90FB-BF7593182CFF}"/>
              </a:ext>
            </a:extLst>
          </p:cNvPr>
          <p:cNvSpPr>
            <a:spLocks noGrp="1"/>
          </p:cNvSpPr>
          <p:nvPr>
            <p:ph type="title"/>
          </p:nvPr>
        </p:nvSpPr>
        <p:spPr>
          <a:xfrm>
            <a:off x="57150" y="22225"/>
            <a:ext cx="3506788" cy="1190625"/>
          </a:xfrm>
        </p:spPr>
        <p:txBody>
          <a:bodyPr/>
          <a:lstStyle/>
          <a:p>
            <a:pPr algn="l"/>
            <a:r>
              <a:rPr lang="pl-PL" altLang="pl-PL" sz="2800" b="1">
                <a:solidFill>
                  <a:srgbClr val="0B4F9D"/>
                </a:solidFill>
              </a:rPr>
              <a:t>Część B - IV. Impact</a:t>
            </a:r>
          </a:p>
        </p:txBody>
      </p:sp>
      <p:sp>
        <p:nvSpPr>
          <p:cNvPr id="3" name="Prostokąt: zaokrąglone rogi 2">
            <a:extLst>
              <a:ext uri="{FF2B5EF4-FFF2-40B4-BE49-F238E27FC236}">
                <a16:creationId xmlns:a16="http://schemas.microsoft.com/office/drawing/2014/main" id="{E87525E8-86F2-4FD8-8B85-C19879DE9901}"/>
              </a:ext>
            </a:extLst>
          </p:cNvPr>
          <p:cNvSpPr/>
          <p:nvPr/>
        </p:nvSpPr>
        <p:spPr>
          <a:xfrm>
            <a:off x="323850" y="1341438"/>
            <a:ext cx="3952875" cy="4391025"/>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b="1" dirty="0">
                <a:solidFill>
                  <a:prstClr val="white"/>
                </a:solidFill>
              </a:rPr>
              <a:t>część analityczna</a:t>
            </a:r>
          </a:p>
          <a:p>
            <a:pPr algn="ctr">
              <a:defRPr/>
            </a:pPr>
            <a:endParaRPr lang="pl-PL" dirty="0">
              <a:solidFill>
                <a:prstClr val="white"/>
              </a:solidFill>
            </a:endParaRPr>
          </a:p>
          <a:p>
            <a:pPr algn="ctr">
              <a:defRPr/>
            </a:pPr>
            <a:endParaRPr lang="pl-PL" dirty="0">
              <a:solidFill>
                <a:prstClr val="white"/>
              </a:solidFill>
            </a:endParaRPr>
          </a:p>
          <a:p>
            <a:pPr algn="ctr">
              <a:defRPr/>
            </a:pPr>
            <a:endParaRPr lang="pl-PL" dirty="0">
              <a:solidFill>
                <a:prstClr val="white"/>
              </a:solidFill>
            </a:endParaRPr>
          </a:p>
          <a:p>
            <a:pPr algn="ctr">
              <a:defRPr/>
            </a:pPr>
            <a:endParaRPr lang="pl-PL" dirty="0">
              <a:solidFill>
                <a:prstClr val="white"/>
              </a:solidFill>
            </a:endParaRPr>
          </a:p>
          <a:p>
            <a:pPr algn="ctr">
              <a:defRPr/>
            </a:pPr>
            <a:endParaRPr lang="pl-PL" dirty="0">
              <a:solidFill>
                <a:prstClr val="white"/>
              </a:solidFill>
            </a:endParaRPr>
          </a:p>
          <a:p>
            <a:pPr algn="ctr">
              <a:defRPr/>
            </a:pPr>
            <a:endParaRPr lang="pl-PL" dirty="0">
              <a:solidFill>
                <a:prstClr val="white"/>
              </a:solidFill>
            </a:endParaRPr>
          </a:p>
          <a:p>
            <a:pPr algn="ctr">
              <a:defRPr/>
            </a:pPr>
            <a:endParaRPr lang="pl-PL" dirty="0">
              <a:solidFill>
                <a:prstClr val="white"/>
              </a:solidFill>
            </a:endParaRPr>
          </a:p>
          <a:p>
            <a:pPr algn="ctr">
              <a:defRPr/>
            </a:pPr>
            <a:endParaRPr lang="pl-PL" dirty="0">
              <a:solidFill>
                <a:prstClr val="white"/>
              </a:solidFill>
            </a:endParaRPr>
          </a:p>
          <a:p>
            <a:pPr algn="ctr">
              <a:defRPr/>
            </a:pPr>
            <a:endParaRPr lang="pl-PL" dirty="0">
              <a:solidFill>
                <a:prstClr val="white"/>
              </a:solidFill>
            </a:endParaRPr>
          </a:p>
          <a:p>
            <a:pPr algn="ctr">
              <a:defRPr/>
            </a:pPr>
            <a:endParaRPr lang="pl-PL" dirty="0">
              <a:solidFill>
                <a:prstClr val="white"/>
              </a:solidFill>
            </a:endParaRPr>
          </a:p>
          <a:p>
            <a:pPr algn="ctr">
              <a:defRPr/>
            </a:pPr>
            <a:endParaRPr lang="pl-PL" dirty="0">
              <a:solidFill>
                <a:prstClr val="white"/>
              </a:solidFill>
            </a:endParaRPr>
          </a:p>
          <a:p>
            <a:pPr algn="ctr">
              <a:defRPr/>
            </a:pPr>
            <a:endParaRPr lang="pl-PL" dirty="0">
              <a:solidFill>
                <a:prstClr val="white"/>
              </a:solidFill>
            </a:endParaRPr>
          </a:p>
          <a:p>
            <a:pPr algn="ctr">
              <a:defRPr/>
            </a:pPr>
            <a:endParaRPr lang="pl-PL" dirty="0">
              <a:solidFill>
                <a:prstClr val="white"/>
              </a:solidFill>
            </a:endParaRPr>
          </a:p>
        </p:txBody>
      </p:sp>
      <p:sp>
        <p:nvSpPr>
          <p:cNvPr id="10" name="Prostokąt: zaokrąglone rogi 9">
            <a:extLst>
              <a:ext uri="{FF2B5EF4-FFF2-40B4-BE49-F238E27FC236}">
                <a16:creationId xmlns:a16="http://schemas.microsoft.com/office/drawing/2014/main" id="{B5AEB598-6FDE-4592-95F8-0848FB8243D5}"/>
              </a:ext>
            </a:extLst>
          </p:cNvPr>
          <p:cNvSpPr/>
          <p:nvPr/>
        </p:nvSpPr>
        <p:spPr>
          <a:xfrm>
            <a:off x="585788" y="2166938"/>
            <a:ext cx="3416300" cy="458787"/>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pl-PL" b="1" i="1" dirty="0">
                <a:solidFill>
                  <a:prstClr val="white"/>
                </a:solidFill>
              </a:rPr>
              <a:t>popyt</a:t>
            </a:r>
            <a:endParaRPr lang="pl-PL" dirty="0">
              <a:solidFill>
                <a:prstClr val="white"/>
              </a:solidFill>
            </a:endParaRPr>
          </a:p>
        </p:txBody>
      </p:sp>
      <p:sp>
        <p:nvSpPr>
          <p:cNvPr id="12" name="Prostokąt: zaokrąglone rogi 11">
            <a:extLst>
              <a:ext uri="{FF2B5EF4-FFF2-40B4-BE49-F238E27FC236}">
                <a16:creationId xmlns:a16="http://schemas.microsoft.com/office/drawing/2014/main" id="{0CB843DA-7054-41C6-9DD1-A33ABC7549EF}"/>
              </a:ext>
            </a:extLst>
          </p:cNvPr>
          <p:cNvSpPr/>
          <p:nvPr/>
        </p:nvSpPr>
        <p:spPr>
          <a:xfrm>
            <a:off x="585788" y="2782888"/>
            <a:ext cx="3416300" cy="458787"/>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pl-PL" b="1" i="1" dirty="0">
                <a:solidFill>
                  <a:prstClr val="white"/>
                </a:solidFill>
              </a:rPr>
              <a:t>społeczno-ekonomiczna</a:t>
            </a:r>
            <a:endParaRPr lang="pl-PL" dirty="0">
              <a:solidFill>
                <a:prstClr val="white"/>
              </a:solidFill>
            </a:endParaRPr>
          </a:p>
        </p:txBody>
      </p:sp>
      <p:sp>
        <p:nvSpPr>
          <p:cNvPr id="13" name="Prostokąt: zaokrąglone rogi 12">
            <a:extLst>
              <a:ext uri="{FF2B5EF4-FFF2-40B4-BE49-F238E27FC236}">
                <a16:creationId xmlns:a16="http://schemas.microsoft.com/office/drawing/2014/main" id="{7BECC1B8-6711-4186-94AC-1FEED888A9BC}"/>
              </a:ext>
            </a:extLst>
          </p:cNvPr>
          <p:cNvSpPr/>
          <p:nvPr/>
        </p:nvSpPr>
        <p:spPr>
          <a:xfrm>
            <a:off x="590550" y="3395663"/>
            <a:ext cx="3416300" cy="458787"/>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pl-PL" b="1" i="1" dirty="0">
                <a:solidFill>
                  <a:prstClr val="white"/>
                </a:solidFill>
              </a:rPr>
              <a:t>finansowa</a:t>
            </a:r>
            <a:endParaRPr lang="pl-PL" dirty="0">
              <a:solidFill>
                <a:prstClr val="white"/>
              </a:solidFill>
            </a:endParaRPr>
          </a:p>
        </p:txBody>
      </p:sp>
      <p:sp>
        <p:nvSpPr>
          <p:cNvPr id="14" name="Prostokąt: zaokrąglone rogi 13">
            <a:extLst>
              <a:ext uri="{FF2B5EF4-FFF2-40B4-BE49-F238E27FC236}">
                <a16:creationId xmlns:a16="http://schemas.microsoft.com/office/drawing/2014/main" id="{1E344E63-AE21-434E-9F13-144E8147F9EC}"/>
              </a:ext>
            </a:extLst>
          </p:cNvPr>
          <p:cNvSpPr/>
          <p:nvPr/>
        </p:nvSpPr>
        <p:spPr>
          <a:xfrm>
            <a:off x="585788" y="4024313"/>
            <a:ext cx="3421062" cy="47307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pl-PL" b="1" i="1">
                <a:solidFill>
                  <a:prstClr val="white"/>
                </a:solidFill>
              </a:rPr>
              <a:t>obciążenie </a:t>
            </a:r>
            <a:r>
              <a:rPr lang="pl-PL" b="1" i="1" dirty="0">
                <a:solidFill>
                  <a:prstClr val="white"/>
                </a:solidFill>
              </a:rPr>
              <a:t>ruchem i </a:t>
            </a:r>
            <a:r>
              <a:rPr lang="pl-PL" b="1" i="1" dirty="0" err="1">
                <a:solidFill>
                  <a:prstClr val="white"/>
                </a:solidFill>
              </a:rPr>
              <a:t>modal</a:t>
            </a:r>
            <a:r>
              <a:rPr lang="pl-PL" b="1" i="1" dirty="0">
                <a:solidFill>
                  <a:prstClr val="white"/>
                </a:solidFill>
              </a:rPr>
              <a:t> </a:t>
            </a:r>
            <a:r>
              <a:rPr lang="pl-PL" b="1" i="1" dirty="0" err="1">
                <a:solidFill>
                  <a:prstClr val="white"/>
                </a:solidFill>
              </a:rPr>
              <a:t>split</a:t>
            </a:r>
            <a:r>
              <a:rPr lang="pl-PL" b="1" i="1" dirty="0">
                <a:solidFill>
                  <a:prstClr val="white"/>
                </a:solidFill>
              </a:rPr>
              <a:t> </a:t>
            </a:r>
            <a:endParaRPr lang="pl-PL" dirty="0">
              <a:solidFill>
                <a:prstClr val="white"/>
              </a:solidFill>
            </a:endParaRPr>
          </a:p>
        </p:txBody>
      </p:sp>
      <p:sp>
        <p:nvSpPr>
          <p:cNvPr id="15" name="Prostokąt: zaokrąglone rogi 14">
            <a:extLst>
              <a:ext uri="{FF2B5EF4-FFF2-40B4-BE49-F238E27FC236}">
                <a16:creationId xmlns:a16="http://schemas.microsoft.com/office/drawing/2014/main" id="{1E395CE8-2D61-4412-9F5E-EBB335F74D52}"/>
              </a:ext>
            </a:extLst>
          </p:cNvPr>
          <p:cNvSpPr/>
          <p:nvPr/>
        </p:nvSpPr>
        <p:spPr>
          <a:xfrm>
            <a:off x="585788" y="4635500"/>
            <a:ext cx="3421062" cy="45878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pl-PL" b="1" i="1" dirty="0">
                <a:solidFill>
                  <a:prstClr val="white"/>
                </a:solidFill>
              </a:rPr>
              <a:t>środowiskowo i klimat</a:t>
            </a:r>
            <a:endParaRPr lang="pl-PL" dirty="0">
              <a:solidFill>
                <a:prstClr val="white"/>
              </a:solidFill>
            </a:endParaRPr>
          </a:p>
        </p:txBody>
      </p:sp>
      <p:sp>
        <p:nvSpPr>
          <p:cNvPr id="19" name="Prostokąt: zaokrąglone rogi 18">
            <a:extLst>
              <a:ext uri="{FF2B5EF4-FFF2-40B4-BE49-F238E27FC236}">
                <a16:creationId xmlns:a16="http://schemas.microsoft.com/office/drawing/2014/main" id="{A6E75EC3-6DC9-473B-B7FD-3459E6AB9FE3}"/>
              </a:ext>
            </a:extLst>
          </p:cNvPr>
          <p:cNvSpPr/>
          <p:nvPr/>
        </p:nvSpPr>
        <p:spPr>
          <a:xfrm>
            <a:off x="5076825" y="3625850"/>
            <a:ext cx="3887788" cy="2184400"/>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pl-PL" b="1" dirty="0">
                <a:solidFill>
                  <a:prstClr val="black"/>
                </a:solidFill>
              </a:rPr>
              <a:t>przygotowawcze (</a:t>
            </a:r>
            <a:r>
              <a:rPr lang="pl-PL" b="1" dirty="0" err="1">
                <a:solidFill>
                  <a:prstClr val="black"/>
                </a:solidFill>
              </a:rPr>
              <a:t>studies</a:t>
            </a:r>
            <a:r>
              <a:rPr lang="pl-PL" b="1" dirty="0">
                <a:solidFill>
                  <a:prstClr val="black"/>
                </a:solidFill>
              </a:rPr>
              <a:t>)</a:t>
            </a:r>
          </a:p>
          <a:p>
            <a:pPr algn="ctr">
              <a:defRPr/>
            </a:pPr>
            <a:endParaRPr lang="pl-PL" sz="1100" b="1" dirty="0">
              <a:solidFill>
                <a:prstClr val="black"/>
              </a:solidFill>
            </a:endParaRPr>
          </a:p>
          <a:p>
            <a:pPr algn="ctr">
              <a:defRPr/>
            </a:pPr>
            <a:r>
              <a:rPr lang="pl-PL" dirty="0">
                <a:solidFill>
                  <a:prstClr val="black"/>
                </a:solidFill>
              </a:rPr>
              <a:t>max. możliwy poziom kwantyfikacji adresowanego zjawiska/problemu</a:t>
            </a:r>
          </a:p>
          <a:p>
            <a:pPr algn="ctr">
              <a:defRPr/>
            </a:pPr>
            <a:r>
              <a:rPr lang="pl-PL" dirty="0">
                <a:solidFill>
                  <a:prstClr val="black"/>
                </a:solidFill>
              </a:rPr>
              <a:t>+</a:t>
            </a:r>
          </a:p>
          <a:p>
            <a:pPr algn="ctr">
              <a:defRPr/>
            </a:pPr>
            <a:endParaRPr lang="pl-PL" dirty="0">
              <a:solidFill>
                <a:prstClr val="black"/>
              </a:solidFill>
            </a:endParaRPr>
          </a:p>
          <a:p>
            <a:pPr algn="ctr">
              <a:defRPr/>
            </a:pPr>
            <a:endParaRPr lang="pl-PL" dirty="0">
              <a:solidFill>
                <a:prstClr val="black"/>
              </a:solidFill>
            </a:endParaRPr>
          </a:p>
        </p:txBody>
      </p:sp>
      <p:sp>
        <p:nvSpPr>
          <p:cNvPr id="2" name="Strzałka: w prawo 1">
            <a:extLst>
              <a:ext uri="{FF2B5EF4-FFF2-40B4-BE49-F238E27FC236}">
                <a16:creationId xmlns:a16="http://schemas.microsoft.com/office/drawing/2014/main" id="{191D36F0-F8E3-4AC7-A48D-7487D9CF4D06}"/>
              </a:ext>
            </a:extLst>
          </p:cNvPr>
          <p:cNvSpPr/>
          <p:nvPr/>
        </p:nvSpPr>
        <p:spPr>
          <a:xfrm>
            <a:off x="4352925" y="2089150"/>
            <a:ext cx="649288" cy="647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solidFill>
                <a:prstClr val="white"/>
              </a:solidFill>
            </a:endParaRPr>
          </a:p>
        </p:txBody>
      </p:sp>
      <p:sp>
        <p:nvSpPr>
          <p:cNvPr id="16" name="Prostokąt: zaokrąglone rogi 15">
            <a:extLst>
              <a:ext uri="{FF2B5EF4-FFF2-40B4-BE49-F238E27FC236}">
                <a16:creationId xmlns:a16="http://schemas.microsoft.com/office/drawing/2014/main" id="{908E681E-CF07-4BB9-BAA7-FBC38C08AAD2}"/>
              </a:ext>
            </a:extLst>
          </p:cNvPr>
          <p:cNvSpPr/>
          <p:nvPr/>
        </p:nvSpPr>
        <p:spPr>
          <a:xfrm>
            <a:off x="5875338" y="5103813"/>
            <a:ext cx="2297112" cy="45878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pl-PL" b="1" i="1" dirty="0" err="1">
                <a:solidFill>
                  <a:prstClr val="white"/>
                </a:solidFill>
              </a:rPr>
              <a:t>decision</a:t>
            </a:r>
            <a:r>
              <a:rPr lang="pl-PL" b="1" i="1" dirty="0">
                <a:solidFill>
                  <a:prstClr val="white"/>
                </a:solidFill>
              </a:rPr>
              <a:t> </a:t>
            </a:r>
            <a:r>
              <a:rPr lang="pl-PL" b="1" i="1" dirty="0" err="1">
                <a:solidFill>
                  <a:prstClr val="white"/>
                </a:solidFill>
              </a:rPr>
              <a:t>making</a:t>
            </a:r>
            <a:r>
              <a:rPr lang="pl-PL" b="1" i="1" dirty="0">
                <a:solidFill>
                  <a:prstClr val="white"/>
                </a:solidFill>
              </a:rPr>
              <a:t> </a:t>
            </a:r>
            <a:r>
              <a:rPr lang="pl-PL" b="1" i="1" dirty="0" err="1">
                <a:solidFill>
                  <a:prstClr val="white"/>
                </a:solidFill>
              </a:rPr>
              <a:t>tool</a:t>
            </a:r>
            <a:endParaRPr lang="pl-PL" dirty="0">
              <a:solidFill>
                <a:prstClr val="white"/>
              </a:solidFill>
            </a:endParaRPr>
          </a:p>
        </p:txBody>
      </p:sp>
      <p:sp>
        <p:nvSpPr>
          <p:cNvPr id="4" name="Prostokąt: zaokrąglone rogi 3">
            <a:extLst>
              <a:ext uri="{FF2B5EF4-FFF2-40B4-BE49-F238E27FC236}">
                <a16:creationId xmlns:a16="http://schemas.microsoft.com/office/drawing/2014/main" id="{1FCED854-A42F-4881-8E26-9C6089185A69}"/>
              </a:ext>
            </a:extLst>
          </p:cNvPr>
          <p:cNvSpPr/>
          <p:nvPr/>
        </p:nvSpPr>
        <p:spPr>
          <a:xfrm>
            <a:off x="5076825" y="1341438"/>
            <a:ext cx="3887788" cy="2184400"/>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pl-PL" b="1" dirty="0">
                <a:solidFill>
                  <a:prstClr val="black"/>
                </a:solidFill>
              </a:rPr>
              <a:t>prace (</a:t>
            </a:r>
            <a:r>
              <a:rPr lang="pl-PL" b="1" dirty="0" err="1">
                <a:solidFill>
                  <a:prstClr val="black"/>
                </a:solidFill>
              </a:rPr>
              <a:t>works</a:t>
            </a:r>
            <a:r>
              <a:rPr lang="pl-PL" b="1" dirty="0">
                <a:solidFill>
                  <a:prstClr val="black"/>
                </a:solidFill>
              </a:rPr>
              <a:t> </a:t>
            </a:r>
            <a:r>
              <a:rPr lang="pl-PL" b="1" dirty="0" err="1">
                <a:solidFill>
                  <a:prstClr val="black"/>
                </a:solidFill>
              </a:rPr>
              <a:t>or</a:t>
            </a:r>
            <a:r>
              <a:rPr lang="pl-PL" b="1" dirty="0">
                <a:solidFill>
                  <a:prstClr val="black"/>
                </a:solidFill>
              </a:rPr>
              <a:t> </a:t>
            </a:r>
            <a:r>
              <a:rPr lang="pl-PL" b="1" dirty="0" err="1">
                <a:solidFill>
                  <a:prstClr val="black"/>
                </a:solidFill>
              </a:rPr>
              <a:t>mixed</a:t>
            </a:r>
            <a:r>
              <a:rPr lang="pl-PL" b="1" dirty="0">
                <a:solidFill>
                  <a:prstClr val="black"/>
                </a:solidFill>
              </a:rPr>
              <a:t>)</a:t>
            </a:r>
          </a:p>
          <a:p>
            <a:pPr algn="ctr">
              <a:defRPr/>
            </a:pPr>
            <a:endParaRPr lang="pl-PL" sz="1100" b="1" dirty="0">
              <a:solidFill>
                <a:prstClr val="black"/>
              </a:solidFill>
            </a:endParaRPr>
          </a:p>
          <a:p>
            <a:pPr algn="ctr">
              <a:defRPr/>
            </a:pPr>
            <a:r>
              <a:rPr lang="pl-PL" dirty="0">
                <a:solidFill>
                  <a:prstClr val="black"/>
                </a:solidFill>
              </a:rPr>
              <a:t>oparte o analizę kosztów i korzyści (AKK, ang. CBA)</a:t>
            </a:r>
          </a:p>
          <a:p>
            <a:pPr algn="ctr">
              <a:defRPr/>
            </a:pPr>
            <a:r>
              <a:rPr lang="pl-PL" dirty="0">
                <a:solidFill>
                  <a:prstClr val="black"/>
                </a:solidFill>
              </a:rPr>
              <a:t>+</a:t>
            </a:r>
          </a:p>
          <a:p>
            <a:pPr algn="ctr">
              <a:defRPr/>
            </a:pPr>
            <a:endParaRPr lang="pl-PL" dirty="0">
              <a:solidFill>
                <a:prstClr val="black"/>
              </a:solidFill>
            </a:endParaRPr>
          </a:p>
          <a:p>
            <a:pPr algn="ctr">
              <a:defRPr/>
            </a:pPr>
            <a:endParaRPr lang="pl-PL" dirty="0">
              <a:solidFill>
                <a:prstClr val="black"/>
              </a:solidFill>
            </a:endParaRPr>
          </a:p>
        </p:txBody>
      </p:sp>
      <p:sp>
        <p:nvSpPr>
          <p:cNvPr id="17" name="Prostokąt: zaokrąglone rogi 16">
            <a:extLst>
              <a:ext uri="{FF2B5EF4-FFF2-40B4-BE49-F238E27FC236}">
                <a16:creationId xmlns:a16="http://schemas.microsoft.com/office/drawing/2014/main" id="{710C500E-A830-4AA3-B908-E8CC221EF911}"/>
              </a:ext>
            </a:extLst>
          </p:cNvPr>
          <p:cNvSpPr/>
          <p:nvPr/>
        </p:nvSpPr>
        <p:spPr>
          <a:xfrm>
            <a:off x="5868988" y="2838450"/>
            <a:ext cx="2303462" cy="4572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pl-PL" b="1" i="1" dirty="0" err="1">
                <a:solidFill>
                  <a:prstClr val="white"/>
                </a:solidFill>
              </a:rPr>
              <a:t>climat</a:t>
            </a:r>
            <a:r>
              <a:rPr lang="pl-PL" b="1" i="1" dirty="0">
                <a:solidFill>
                  <a:prstClr val="white"/>
                </a:solidFill>
              </a:rPr>
              <a:t> </a:t>
            </a:r>
            <a:r>
              <a:rPr lang="pl-PL" b="1" i="1" dirty="0" err="1">
                <a:solidFill>
                  <a:prstClr val="white"/>
                </a:solidFill>
              </a:rPr>
              <a:t>resilience</a:t>
            </a:r>
            <a:endParaRPr lang="pl-PL" dirty="0">
              <a:solidFill>
                <a:prstClr val="white"/>
              </a:solidFill>
            </a:endParaRPr>
          </a:p>
        </p:txBody>
      </p:sp>
      <p:sp>
        <p:nvSpPr>
          <p:cNvPr id="18" name="Strzałka: w prawo 17">
            <a:extLst>
              <a:ext uri="{FF2B5EF4-FFF2-40B4-BE49-F238E27FC236}">
                <a16:creationId xmlns:a16="http://schemas.microsoft.com/office/drawing/2014/main" id="{E291AC9D-55A1-4213-B803-C23074D83E45}"/>
              </a:ext>
            </a:extLst>
          </p:cNvPr>
          <p:cNvSpPr/>
          <p:nvPr/>
        </p:nvSpPr>
        <p:spPr>
          <a:xfrm>
            <a:off x="4352925" y="4445000"/>
            <a:ext cx="649288" cy="6492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solidFill>
                <a:prstClr val="white"/>
              </a:solidFill>
            </a:endParaRPr>
          </a:p>
        </p:txBody>
      </p:sp>
      <p:pic>
        <p:nvPicPr>
          <p:cNvPr id="64527" name="Picture 6">
            <a:extLst>
              <a:ext uri="{FF2B5EF4-FFF2-40B4-BE49-F238E27FC236}">
                <a16:creationId xmlns:a16="http://schemas.microsoft.com/office/drawing/2014/main" id="{CC869886-15DB-4E8B-8E71-2BB576927B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7125" y="6200775"/>
            <a:ext cx="1809750" cy="61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528" name="Picture 7">
            <a:extLst>
              <a:ext uri="{FF2B5EF4-FFF2-40B4-BE49-F238E27FC236}">
                <a16:creationId xmlns:a16="http://schemas.microsoft.com/office/drawing/2014/main" id="{B45DB984-CEAA-45D1-948D-F455558275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6400" y="6254750"/>
            <a:ext cx="2184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529" name="Obraz 3">
            <a:extLst>
              <a:ext uri="{FF2B5EF4-FFF2-40B4-BE49-F238E27FC236}">
                <a16:creationId xmlns:a16="http://schemas.microsoft.com/office/drawing/2014/main" id="{4F168D79-449B-4853-8FB3-FAC441BB939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6200775"/>
            <a:ext cx="19431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5538" name="Tytuł 1">
            <a:extLst>
              <a:ext uri="{FF2B5EF4-FFF2-40B4-BE49-F238E27FC236}">
                <a16:creationId xmlns:a16="http://schemas.microsoft.com/office/drawing/2014/main" id="{4C5107BA-7B16-40C8-A8FE-240241E8F6B0}"/>
              </a:ext>
            </a:extLst>
          </p:cNvPr>
          <p:cNvSpPr>
            <a:spLocks noGrp="1"/>
          </p:cNvSpPr>
          <p:nvPr>
            <p:ph type="title"/>
          </p:nvPr>
        </p:nvSpPr>
        <p:spPr>
          <a:xfrm>
            <a:off x="457200" y="0"/>
            <a:ext cx="3394075" cy="1190625"/>
          </a:xfrm>
        </p:spPr>
        <p:txBody>
          <a:bodyPr/>
          <a:lstStyle/>
          <a:p>
            <a:pPr algn="l"/>
            <a:r>
              <a:rPr lang="pl-PL" altLang="pl-PL" sz="2800" b="1">
                <a:solidFill>
                  <a:srgbClr val="0B4F9D"/>
                </a:solidFill>
              </a:rPr>
              <a:t>Część B - IV. Impact</a:t>
            </a:r>
            <a:endParaRPr lang="pl-PL" altLang="pl-PL" sz="2000" b="1">
              <a:solidFill>
                <a:srgbClr val="0B4F9D"/>
              </a:solidFill>
            </a:endParaRPr>
          </a:p>
        </p:txBody>
      </p:sp>
      <p:sp>
        <p:nvSpPr>
          <p:cNvPr id="20" name="Prostokąt: zaokrąglone rogi 19">
            <a:extLst>
              <a:ext uri="{FF2B5EF4-FFF2-40B4-BE49-F238E27FC236}">
                <a16:creationId xmlns:a16="http://schemas.microsoft.com/office/drawing/2014/main" id="{48B38B82-C1A8-42F1-89D6-6C2613B7AC66}"/>
              </a:ext>
            </a:extLst>
          </p:cNvPr>
          <p:cNvSpPr/>
          <p:nvPr/>
        </p:nvSpPr>
        <p:spPr>
          <a:xfrm>
            <a:off x="285750" y="1125538"/>
            <a:ext cx="7705725" cy="3887787"/>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lnSpc>
                <a:spcPct val="150000"/>
              </a:lnSpc>
              <a:buFont typeface="Wingdings" panose="05000000000000000000" pitchFamily="2" charset="2"/>
              <a:buChar char="Ø"/>
              <a:defRPr/>
            </a:pPr>
            <a:r>
              <a:rPr lang="pl-PL" b="1" i="1" dirty="0">
                <a:solidFill>
                  <a:prstClr val="white"/>
                </a:solidFill>
              </a:rPr>
              <a:t>Interoperacyjność i dostępność</a:t>
            </a:r>
          </a:p>
          <a:p>
            <a:pPr marL="1084950" lvl="2" indent="-285750">
              <a:buFont typeface="Arial" panose="020B0604020202020204" pitchFamily="34" charset="0"/>
              <a:buChar char="•"/>
              <a:defRPr/>
            </a:pPr>
            <a:r>
              <a:rPr lang="pl-PL" sz="1400" dirty="0">
                <a:solidFill>
                  <a:prstClr val="white"/>
                </a:solidFill>
              </a:rPr>
              <a:t>integralność systemu transportowego UE (np. TSI, intermodalność)</a:t>
            </a:r>
          </a:p>
          <a:p>
            <a:pPr marL="1084950" lvl="2" indent="-285750">
              <a:buFont typeface="Arial" panose="020B0604020202020204" pitchFamily="34" charset="0"/>
              <a:buChar char="•"/>
              <a:defRPr/>
            </a:pPr>
            <a:r>
              <a:rPr lang="pl-PL" sz="1400" dirty="0">
                <a:solidFill>
                  <a:prstClr val="white"/>
                </a:solidFill>
              </a:rPr>
              <a:t>eliminacja barier (np. odległość do sieci TEN-T, dla osób o ograniczonej mobilności)</a:t>
            </a:r>
          </a:p>
          <a:p>
            <a:pPr marL="342900" indent="-342900">
              <a:lnSpc>
                <a:spcPct val="150000"/>
              </a:lnSpc>
              <a:buFont typeface="Wingdings" panose="05000000000000000000" pitchFamily="2" charset="2"/>
              <a:buChar char="Ø"/>
              <a:defRPr/>
            </a:pPr>
            <a:r>
              <a:rPr lang="pl-PL" b="1" i="1" dirty="0">
                <a:solidFill>
                  <a:prstClr val="white"/>
                </a:solidFill>
                <a:ea typeface="Calibri" panose="020F0502020204030204" pitchFamily="34" charset="0"/>
                <a:cs typeface="Times New Roman" panose="02020603050405020304" pitchFamily="18" charset="0"/>
              </a:rPr>
              <a:t>Innowacyjność i cyfryzacja</a:t>
            </a:r>
          </a:p>
          <a:p>
            <a:pPr marL="1084950" lvl="1" indent="-285750">
              <a:buFont typeface="Arial" panose="020B0604020202020204" pitchFamily="34" charset="0"/>
              <a:buChar char="•"/>
              <a:defRPr/>
            </a:pPr>
            <a:r>
              <a:rPr lang="pl-PL" sz="1400" dirty="0">
                <a:solidFill>
                  <a:prstClr val="white"/>
                </a:solidFill>
                <a:ea typeface="Calibri" panose="020F0502020204030204" pitchFamily="34" charset="0"/>
                <a:cs typeface="Times New Roman" panose="02020603050405020304" pitchFamily="18" charset="0"/>
              </a:rPr>
              <a:t>poziom innowacyjności technologii (nowatorski, ale osiągalny!)</a:t>
            </a:r>
          </a:p>
          <a:p>
            <a:pPr marL="1084950" lvl="1" indent="-285750">
              <a:buFont typeface="Arial" panose="020B0604020202020204" pitchFamily="34" charset="0"/>
              <a:buChar char="•"/>
              <a:defRPr/>
            </a:pPr>
            <a:r>
              <a:rPr lang="pl-PL" sz="1400" dirty="0">
                <a:solidFill>
                  <a:prstClr val="white"/>
                </a:solidFill>
                <a:ea typeface="Calibri" panose="020F0502020204030204" pitchFamily="34" charset="0"/>
                <a:cs typeface="Times New Roman" panose="02020603050405020304" pitchFamily="18" charset="0"/>
              </a:rPr>
              <a:t>rozwiązania cyfrowe (istotne, ale nie zawsze obecne!)</a:t>
            </a:r>
          </a:p>
          <a:p>
            <a:pPr marL="342900" indent="-342900">
              <a:lnSpc>
                <a:spcPct val="150000"/>
              </a:lnSpc>
              <a:buFont typeface="Wingdings" panose="05000000000000000000" pitchFamily="2" charset="2"/>
              <a:buChar char="Ø"/>
              <a:defRPr/>
            </a:pPr>
            <a:r>
              <a:rPr lang="pl-PL" b="1" i="1" dirty="0">
                <a:solidFill>
                  <a:prstClr val="white"/>
                </a:solidFill>
              </a:rPr>
              <a:t>Konkurencyjność</a:t>
            </a:r>
          </a:p>
          <a:p>
            <a:pPr marL="1084950" lvl="2" indent="-285750">
              <a:buFont typeface="Arial" panose="020B0604020202020204" pitchFamily="34" charset="0"/>
              <a:buChar char="•"/>
              <a:defRPr/>
            </a:pPr>
            <a:r>
              <a:rPr lang="pl-PL" sz="1400" dirty="0">
                <a:solidFill>
                  <a:prstClr val="white"/>
                </a:solidFill>
              </a:rPr>
              <a:t>wpływ na poziomie regionalnym i krajowym (nie chodzi o poziom np. przedsiębiorstwa)</a:t>
            </a:r>
          </a:p>
          <a:p>
            <a:pPr marL="342900" indent="-342900">
              <a:lnSpc>
                <a:spcPct val="150000"/>
              </a:lnSpc>
              <a:buFont typeface="Wingdings" panose="05000000000000000000" pitchFamily="2" charset="2"/>
              <a:buChar char="Ø"/>
              <a:defRPr/>
            </a:pPr>
            <a:r>
              <a:rPr lang="pl-PL" b="1" i="1" dirty="0">
                <a:solidFill>
                  <a:prstClr val="white"/>
                </a:solidFill>
              </a:rPr>
              <a:t>Rozwój regionalny i lokalny oraz wykorzystanie gruntów</a:t>
            </a:r>
          </a:p>
          <a:p>
            <a:pPr marL="1083600" lvl="2" indent="-284400">
              <a:buFont typeface="Arial" panose="020B0604020202020204" pitchFamily="34" charset="0"/>
              <a:buChar char="•"/>
              <a:defRPr/>
            </a:pPr>
            <a:r>
              <a:rPr lang="pl-PL" sz="1400" dirty="0">
                <a:solidFill>
                  <a:prstClr val="white"/>
                </a:solidFill>
              </a:rPr>
              <a:t>odniesienia do np. strategii rozwoju regionu lub gminy – zależne od skali projektu</a:t>
            </a:r>
          </a:p>
          <a:p>
            <a:pPr marL="1083600" lvl="2" indent="-284400">
              <a:buFont typeface="Arial" panose="020B0604020202020204" pitchFamily="34" charset="0"/>
              <a:buChar char="•"/>
              <a:defRPr/>
            </a:pPr>
            <a:r>
              <a:rPr lang="pl-PL" sz="1400" dirty="0">
                <a:solidFill>
                  <a:prstClr val="white"/>
                </a:solidFill>
              </a:rPr>
              <a:t>odniesienie do planów zagospodarowania, ceny nieruchomości – wskazanie jako trend</a:t>
            </a:r>
          </a:p>
        </p:txBody>
      </p:sp>
      <p:sp>
        <p:nvSpPr>
          <p:cNvPr id="5" name="Prostokąt: zaokrąglone rogi 4">
            <a:extLst>
              <a:ext uri="{FF2B5EF4-FFF2-40B4-BE49-F238E27FC236}">
                <a16:creationId xmlns:a16="http://schemas.microsoft.com/office/drawing/2014/main" id="{E0A27738-2F03-4021-8266-1CF51E1EE016}"/>
              </a:ext>
            </a:extLst>
          </p:cNvPr>
          <p:cNvSpPr/>
          <p:nvPr/>
        </p:nvSpPr>
        <p:spPr>
          <a:xfrm>
            <a:off x="285750" y="5216525"/>
            <a:ext cx="7705725" cy="384175"/>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pl-PL" dirty="0">
                <a:solidFill>
                  <a:srgbClr val="242478"/>
                </a:solidFill>
              </a:rPr>
              <a:t>Regiony najbardziej oddalone (outermost regions) – nie dotyczy obszaru PL</a:t>
            </a:r>
          </a:p>
        </p:txBody>
      </p:sp>
      <p:pic>
        <p:nvPicPr>
          <p:cNvPr id="65541" name="Picture 6">
            <a:extLst>
              <a:ext uri="{FF2B5EF4-FFF2-40B4-BE49-F238E27FC236}">
                <a16:creationId xmlns:a16="http://schemas.microsoft.com/office/drawing/2014/main" id="{1557F300-5E5C-432B-B268-F50FEE08EE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7125" y="6200775"/>
            <a:ext cx="1809750" cy="61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542" name="Picture 7">
            <a:extLst>
              <a:ext uri="{FF2B5EF4-FFF2-40B4-BE49-F238E27FC236}">
                <a16:creationId xmlns:a16="http://schemas.microsoft.com/office/drawing/2014/main" id="{2435EC09-5643-494D-8A75-BCEA7D817F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6400" y="6254750"/>
            <a:ext cx="2184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543" name="Obraz 3">
            <a:extLst>
              <a:ext uri="{FF2B5EF4-FFF2-40B4-BE49-F238E27FC236}">
                <a16:creationId xmlns:a16="http://schemas.microsoft.com/office/drawing/2014/main" id="{270008E3-36A5-4E7C-AA4E-198AB74676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6200775"/>
            <a:ext cx="19431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6562" name="Tytuł 1">
            <a:extLst>
              <a:ext uri="{FF2B5EF4-FFF2-40B4-BE49-F238E27FC236}">
                <a16:creationId xmlns:a16="http://schemas.microsoft.com/office/drawing/2014/main" id="{5FAB9884-9C13-4634-BE35-B54741DE6BBD}"/>
              </a:ext>
            </a:extLst>
          </p:cNvPr>
          <p:cNvSpPr>
            <a:spLocks noGrp="1"/>
          </p:cNvSpPr>
          <p:nvPr>
            <p:ph type="title"/>
          </p:nvPr>
        </p:nvSpPr>
        <p:spPr>
          <a:xfrm>
            <a:off x="457200" y="9525"/>
            <a:ext cx="4330700" cy="1190625"/>
          </a:xfrm>
        </p:spPr>
        <p:txBody>
          <a:bodyPr/>
          <a:lstStyle/>
          <a:p>
            <a:pPr algn="l"/>
            <a:r>
              <a:rPr lang="pl-PL" altLang="pl-PL" sz="2800" b="1">
                <a:solidFill>
                  <a:srgbClr val="0B4F9D"/>
                </a:solidFill>
              </a:rPr>
              <a:t>Część B - V. Catalytic Effect</a:t>
            </a:r>
          </a:p>
        </p:txBody>
      </p:sp>
      <p:sp>
        <p:nvSpPr>
          <p:cNvPr id="2" name="Prostokąt: zaokrąglone rogi 1">
            <a:extLst>
              <a:ext uri="{FF2B5EF4-FFF2-40B4-BE49-F238E27FC236}">
                <a16:creationId xmlns:a16="http://schemas.microsoft.com/office/drawing/2014/main" id="{5DC79B9A-D56F-4270-9C21-2158D38B2768}"/>
              </a:ext>
            </a:extLst>
          </p:cNvPr>
          <p:cNvSpPr/>
          <p:nvPr/>
        </p:nvSpPr>
        <p:spPr>
          <a:xfrm>
            <a:off x="755650" y="1200150"/>
            <a:ext cx="6923088" cy="3165475"/>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br>
              <a:rPr lang="pl-PL" sz="1600" dirty="0">
                <a:solidFill>
                  <a:prstClr val="white"/>
                </a:solidFill>
                <a:ea typeface="Calibri" panose="020F0502020204030204" pitchFamily="34" charset="0"/>
                <a:cs typeface="Times New Roman" panose="02020603050405020304" pitchFamily="18" charset="0"/>
              </a:rPr>
            </a:br>
            <a:r>
              <a:rPr lang="pl-PL" sz="1600" dirty="0">
                <a:solidFill>
                  <a:prstClr val="white"/>
                </a:solidFill>
                <a:ea typeface="Calibri" panose="020F0502020204030204" pitchFamily="34" charset="0"/>
                <a:cs typeface="Times New Roman" panose="02020603050405020304" pitchFamily="18" charset="0"/>
              </a:rPr>
              <a:t>Efekt katalityczny polega na ocenie przez ekspertów/KE:</a:t>
            </a:r>
          </a:p>
          <a:p>
            <a:pPr algn="just">
              <a:defRPr/>
            </a:pPr>
            <a:endParaRPr lang="pl-PL" sz="1600" dirty="0">
              <a:solidFill>
                <a:prstClr val="white"/>
              </a:solidFill>
              <a:ea typeface="Calibri" panose="020F0502020204030204" pitchFamily="34" charset="0"/>
              <a:cs typeface="Times New Roman" panose="02020603050405020304" pitchFamily="18" charset="0"/>
            </a:endParaRPr>
          </a:p>
          <a:p>
            <a:pPr marL="285750" indent="-285750" algn="just">
              <a:buFont typeface="Wingdings" panose="05000000000000000000" pitchFamily="2" charset="2"/>
              <a:buChar char="ü"/>
              <a:defRPr/>
            </a:pPr>
            <a:r>
              <a:rPr lang="pl-PL" sz="1600" dirty="0">
                <a:solidFill>
                  <a:prstClr val="white"/>
                </a:solidFill>
                <a:ea typeface="Calibri" panose="020F0502020204030204" pitchFamily="34" charset="0"/>
                <a:cs typeface="Times New Roman" panose="02020603050405020304" pitchFamily="18" charset="0"/>
              </a:rPr>
              <a:t> luki finansowej (sytuacji finansowej, która nie zapewnia finasowania projektu z powodu niewystarczającej rentowność inwestycji, wysokich kosztów początkowych, braku finasowania rynkowego)</a:t>
            </a:r>
          </a:p>
          <a:p>
            <a:pPr marL="285750" indent="-285750" algn="just">
              <a:buFont typeface="Wingdings" panose="05000000000000000000" pitchFamily="2" charset="2"/>
              <a:buChar char="ü"/>
              <a:defRPr/>
            </a:pPr>
            <a:r>
              <a:rPr lang="pl-PL" sz="1600" dirty="0">
                <a:solidFill>
                  <a:prstClr val="white"/>
                </a:solidFill>
                <a:ea typeface="Calibri" panose="020F0502020204030204" pitchFamily="34" charset="0"/>
                <a:cs typeface="Times New Roman" panose="02020603050405020304" pitchFamily="18" charset="0"/>
              </a:rPr>
              <a:t>zdolności do uruchomienia różnych źródeł  finasowania inwestycji;</a:t>
            </a:r>
          </a:p>
          <a:p>
            <a:pPr marL="285750" indent="-285750" algn="just">
              <a:buFont typeface="Wingdings" panose="05000000000000000000" pitchFamily="2" charset="2"/>
              <a:buChar char="ü"/>
              <a:defRPr/>
            </a:pPr>
            <a:r>
              <a:rPr lang="pl-PL" sz="1600" dirty="0">
                <a:solidFill>
                  <a:prstClr val="white"/>
                </a:solidFill>
                <a:ea typeface="Calibri" panose="020F0502020204030204" pitchFamily="34" charset="0"/>
                <a:cs typeface="Times New Roman" panose="02020603050405020304" pitchFamily="18" charset="0"/>
              </a:rPr>
              <a:t>zdolności do uruchomienia innych inwestycji przy ograniczonym wsparciu UE; </a:t>
            </a:r>
          </a:p>
          <a:p>
            <a:pPr marL="285750" indent="-285750" algn="just">
              <a:buFont typeface="Wingdings" panose="05000000000000000000" pitchFamily="2" charset="2"/>
              <a:buChar char="ü"/>
              <a:defRPr/>
            </a:pPr>
            <a:r>
              <a:rPr lang="pl-PL" sz="1600" dirty="0">
                <a:solidFill>
                  <a:prstClr val="white"/>
                </a:solidFill>
                <a:ea typeface="Calibri" panose="020F0502020204030204" pitchFamily="34" charset="0"/>
                <a:cs typeface="Times New Roman" panose="02020603050405020304" pitchFamily="18" charset="0"/>
              </a:rPr>
              <a:t>wpływu wsparcia finansowego z CEF na zewnętrzne efekty inwestycji;</a:t>
            </a:r>
          </a:p>
          <a:p>
            <a:pPr marL="285750" indent="-285750" algn="just">
              <a:buFont typeface="Wingdings" panose="05000000000000000000" pitchFamily="2" charset="2"/>
              <a:buChar char="ü"/>
              <a:defRPr/>
            </a:pPr>
            <a:r>
              <a:rPr lang="pl-PL" sz="1600" dirty="0">
                <a:solidFill>
                  <a:prstClr val="white"/>
                </a:solidFill>
                <a:ea typeface="Calibri" panose="020F0502020204030204" pitchFamily="34" charset="0"/>
                <a:cs typeface="Times New Roman" panose="02020603050405020304" pitchFamily="18" charset="0"/>
              </a:rPr>
              <a:t>rzeczywistej stopy współfinansowania, która powinna być przyznana aby osiągnąć zakładane cele. </a:t>
            </a:r>
          </a:p>
          <a:p>
            <a:pPr algn="just">
              <a:defRPr/>
            </a:pPr>
            <a:endParaRPr lang="pl-PL" sz="1600" dirty="0">
              <a:solidFill>
                <a:prstClr val="white"/>
              </a:solidFill>
              <a:ea typeface="Calibri" panose="020F0502020204030204" pitchFamily="34" charset="0"/>
              <a:cs typeface="Times New Roman" panose="02020603050405020304" pitchFamily="18" charset="0"/>
            </a:endParaRPr>
          </a:p>
          <a:p>
            <a:pPr algn="just">
              <a:defRPr/>
            </a:pPr>
            <a:endParaRPr lang="pl-PL" sz="500" dirty="0">
              <a:solidFill>
                <a:prstClr val="white"/>
              </a:solidFill>
            </a:endParaRPr>
          </a:p>
        </p:txBody>
      </p:sp>
      <p:graphicFrame>
        <p:nvGraphicFramePr>
          <p:cNvPr id="4" name="Diagram 3">
            <a:extLst>
              <a:ext uri="{FF2B5EF4-FFF2-40B4-BE49-F238E27FC236}">
                <a16:creationId xmlns:a16="http://schemas.microsoft.com/office/drawing/2014/main" id="{552F7372-D2AD-4194-B566-73F8AD806440}"/>
              </a:ext>
            </a:extLst>
          </p:cNvPr>
          <p:cNvGraphicFramePr/>
          <p:nvPr/>
        </p:nvGraphicFramePr>
        <p:xfrm>
          <a:off x="755576" y="4365104"/>
          <a:ext cx="6923112" cy="16483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6565" name="Picture 6">
            <a:extLst>
              <a:ext uri="{FF2B5EF4-FFF2-40B4-BE49-F238E27FC236}">
                <a16:creationId xmlns:a16="http://schemas.microsoft.com/office/drawing/2014/main" id="{34B27057-C565-4D7D-AF6D-628A3C1E937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67125" y="6200775"/>
            <a:ext cx="1809750" cy="61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566" name="Picture 7">
            <a:extLst>
              <a:ext uri="{FF2B5EF4-FFF2-40B4-BE49-F238E27FC236}">
                <a16:creationId xmlns:a16="http://schemas.microsoft.com/office/drawing/2014/main" id="{0F450261-08F0-446C-8715-7DB451FB143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56400" y="6254750"/>
            <a:ext cx="2184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567" name="Obraz 3">
            <a:extLst>
              <a:ext uri="{FF2B5EF4-FFF2-40B4-BE49-F238E27FC236}">
                <a16:creationId xmlns:a16="http://schemas.microsoft.com/office/drawing/2014/main" id="{82E73EF4-6625-425F-99D0-9EBC5E901AF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3850" y="6200775"/>
            <a:ext cx="19431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7586" name="Tytuł 1">
            <a:extLst>
              <a:ext uri="{FF2B5EF4-FFF2-40B4-BE49-F238E27FC236}">
                <a16:creationId xmlns:a16="http://schemas.microsoft.com/office/drawing/2014/main" id="{ACF77185-9653-45F8-A1E1-060ACBF9F4F7}"/>
              </a:ext>
            </a:extLst>
          </p:cNvPr>
          <p:cNvSpPr>
            <a:spLocks noGrp="1"/>
          </p:cNvSpPr>
          <p:nvPr>
            <p:ph type="title"/>
          </p:nvPr>
        </p:nvSpPr>
        <p:spPr>
          <a:xfrm>
            <a:off x="144463" y="207963"/>
            <a:ext cx="4787900" cy="901700"/>
          </a:xfrm>
        </p:spPr>
        <p:txBody>
          <a:bodyPr/>
          <a:lstStyle/>
          <a:p>
            <a:pPr algn="l"/>
            <a:r>
              <a:rPr lang="pl-PL" altLang="pl-PL" sz="2800" b="1">
                <a:solidFill>
                  <a:srgbClr val="0B4F9D"/>
                </a:solidFill>
              </a:rPr>
              <a:t>Część B - V. Catalytic  Effect </a:t>
            </a:r>
            <a:br>
              <a:rPr lang="pl-PL" altLang="pl-PL" sz="2800" b="1">
                <a:solidFill>
                  <a:srgbClr val="0B4F9D"/>
                </a:solidFill>
              </a:rPr>
            </a:br>
            <a:r>
              <a:rPr lang="pl-PL" altLang="pl-PL" sz="2800" b="1">
                <a:solidFill>
                  <a:srgbClr val="0B4F9D"/>
                </a:solidFill>
              </a:rPr>
              <a:t>Luka finansowa</a:t>
            </a:r>
            <a:endParaRPr lang="pl-PL" altLang="pl-PL" sz="2800">
              <a:solidFill>
                <a:srgbClr val="0B4F9D"/>
              </a:solidFill>
            </a:endParaRPr>
          </a:p>
        </p:txBody>
      </p:sp>
      <p:sp>
        <p:nvSpPr>
          <p:cNvPr id="3" name="Prostokąt: zaokrąglone rogi 2">
            <a:extLst>
              <a:ext uri="{FF2B5EF4-FFF2-40B4-BE49-F238E27FC236}">
                <a16:creationId xmlns:a16="http://schemas.microsoft.com/office/drawing/2014/main" id="{BAD057F8-9C8A-415F-8EC0-AF141BE84582}"/>
              </a:ext>
            </a:extLst>
          </p:cNvPr>
          <p:cNvSpPr/>
          <p:nvPr/>
        </p:nvSpPr>
        <p:spPr>
          <a:xfrm>
            <a:off x="684213" y="1700213"/>
            <a:ext cx="7056437" cy="3960812"/>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lnSpc>
                <a:spcPct val="107000"/>
              </a:lnSpc>
              <a:spcAft>
                <a:spcPts val="800"/>
              </a:spcAft>
              <a:buFont typeface="Wingdings" panose="05000000000000000000" pitchFamily="2" charset="2"/>
              <a:buChar char="ü"/>
              <a:defRPr/>
            </a:pPr>
            <a:r>
              <a:rPr lang="pl-PL" dirty="0">
                <a:solidFill>
                  <a:prstClr val="white"/>
                </a:solidFill>
                <a:ea typeface="Calibri" panose="020F0502020204030204" pitchFamily="34" charset="0"/>
                <a:cs typeface="Times New Roman" panose="02020603050405020304" pitchFamily="18" charset="0"/>
              </a:rPr>
              <a:t>Wpływ dotacji CEF na ułatwienie i przyśpieszenie realizacji projektu w porównaniu z sytuacją kiedy inwestycja nie zostanie dofinansowana</a:t>
            </a:r>
          </a:p>
          <a:p>
            <a:pPr marL="285750" indent="-285750">
              <a:lnSpc>
                <a:spcPct val="107000"/>
              </a:lnSpc>
              <a:spcAft>
                <a:spcPts val="800"/>
              </a:spcAft>
              <a:buFont typeface="Wingdings" panose="05000000000000000000" pitchFamily="2" charset="2"/>
              <a:buChar char="ü"/>
              <a:defRPr/>
            </a:pPr>
            <a:r>
              <a:rPr lang="pl-PL" dirty="0">
                <a:solidFill>
                  <a:prstClr val="white"/>
                </a:solidFill>
                <a:ea typeface="Calibri" panose="020F0502020204030204" pitchFamily="34" charset="0"/>
                <a:cs typeface="Times New Roman" panose="02020603050405020304" pitchFamily="18" charset="0"/>
              </a:rPr>
              <a:t>Określenie luki finansowej, którą mają pokryć fundusze unijne - należy podać konkretną kwotę i wskazać metodologię wyliczeń</a:t>
            </a:r>
          </a:p>
          <a:p>
            <a:pPr marL="285750" indent="-285750">
              <a:lnSpc>
                <a:spcPct val="107000"/>
              </a:lnSpc>
              <a:spcAft>
                <a:spcPts val="800"/>
              </a:spcAft>
              <a:buFont typeface="Wingdings" panose="05000000000000000000" pitchFamily="2" charset="2"/>
              <a:buChar char="ü"/>
              <a:defRPr/>
            </a:pPr>
            <a:r>
              <a:rPr lang="pl-PL" dirty="0">
                <a:solidFill>
                  <a:prstClr val="white"/>
                </a:solidFill>
                <a:ea typeface="Calibri" panose="020F0502020204030204" pitchFamily="34" charset="0"/>
                <a:cs typeface="Times New Roman" panose="02020603050405020304" pitchFamily="18" charset="0"/>
              </a:rPr>
              <a:t>Przeszkody finansowe oraz sposób, w jaki finansowanie publiczne pomogłoby je pokonać</a:t>
            </a:r>
          </a:p>
          <a:p>
            <a:pPr marL="285750" indent="-285750">
              <a:lnSpc>
                <a:spcPct val="107000"/>
              </a:lnSpc>
              <a:spcAft>
                <a:spcPts val="800"/>
              </a:spcAft>
              <a:buFont typeface="Wingdings" panose="05000000000000000000" pitchFamily="2" charset="2"/>
              <a:buChar char="ü"/>
              <a:defRPr/>
            </a:pPr>
            <a:r>
              <a:rPr lang="pl-PL" dirty="0">
                <a:solidFill>
                  <a:prstClr val="white"/>
                </a:solidFill>
                <a:ea typeface="Calibri" panose="020F0502020204030204" pitchFamily="34" charset="0"/>
                <a:cs typeface="Times New Roman" panose="02020603050405020304" pitchFamily="18" charset="0"/>
              </a:rPr>
              <a:t>Występowanie innego wsparcia UE (Instrument Naprawy i Odporności (RRF)</a:t>
            </a:r>
            <a:endParaRPr lang="pl-PL" sz="1000" dirty="0">
              <a:solidFill>
                <a:prstClr val="white"/>
              </a:solidFill>
            </a:endParaRPr>
          </a:p>
        </p:txBody>
      </p:sp>
      <p:pic>
        <p:nvPicPr>
          <p:cNvPr id="67588" name="Picture 6">
            <a:extLst>
              <a:ext uri="{FF2B5EF4-FFF2-40B4-BE49-F238E27FC236}">
                <a16:creationId xmlns:a16="http://schemas.microsoft.com/office/drawing/2014/main" id="{D7FA5702-B3DB-4D5E-80E7-6CF4526EA4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7125" y="6200775"/>
            <a:ext cx="1809750" cy="61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589" name="Picture 7">
            <a:extLst>
              <a:ext uri="{FF2B5EF4-FFF2-40B4-BE49-F238E27FC236}">
                <a16:creationId xmlns:a16="http://schemas.microsoft.com/office/drawing/2014/main" id="{661D407E-03CA-4933-BA39-52F539A481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6400" y="6254750"/>
            <a:ext cx="2184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590" name="Obraz 3">
            <a:extLst>
              <a:ext uri="{FF2B5EF4-FFF2-40B4-BE49-F238E27FC236}">
                <a16:creationId xmlns:a16="http://schemas.microsoft.com/office/drawing/2014/main" id="{22409F76-A621-41BD-9C0D-D6FD11D10D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6200775"/>
            <a:ext cx="19431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266" name="Tytuł 1">
            <a:extLst>
              <a:ext uri="{FF2B5EF4-FFF2-40B4-BE49-F238E27FC236}">
                <a16:creationId xmlns:a16="http://schemas.microsoft.com/office/drawing/2014/main" id="{37C03A2A-9EC8-444A-B1DD-9FA65B059F16}"/>
              </a:ext>
            </a:extLst>
          </p:cNvPr>
          <p:cNvSpPr>
            <a:spLocks noGrp="1"/>
          </p:cNvSpPr>
          <p:nvPr>
            <p:ph type="title"/>
          </p:nvPr>
        </p:nvSpPr>
        <p:spPr>
          <a:xfrm>
            <a:off x="179388" y="254000"/>
            <a:ext cx="6264275" cy="727075"/>
          </a:xfrm>
        </p:spPr>
        <p:txBody>
          <a:bodyPr/>
          <a:lstStyle/>
          <a:p>
            <a:pPr algn="l"/>
            <a:r>
              <a:rPr lang="pl-PL" altLang="pl-PL" sz="2800" b="1">
                <a:solidFill>
                  <a:srgbClr val="0B4F9D"/>
                </a:solidFill>
              </a:rPr>
              <a:t>CEF 2 - stan realizacji w PL</a:t>
            </a:r>
            <a:br>
              <a:rPr lang="pl-PL" altLang="pl-PL" sz="2800" b="1">
                <a:solidFill>
                  <a:srgbClr val="0B4F9D"/>
                </a:solidFill>
              </a:rPr>
            </a:br>
            <a:r>
              <a:rPr lang="pl-PL" altLang="pl-PL" sz="2800" b="1">
                <a:solidFill>
                  <a:srgbClr val="0B4F9D"/>
                </a:solidFill>
              </a:rPr>
              <a:t>dotychczas uzyskaliśmy </a:t>
            </a:r>
            <a:r>
              <a:rPr lang="pl-PL" altLang="pl-PL" sz="2800" b="1">
                <a:solidFill>
                  <a:srgbClr val="CC0000"/>
                </a:solidFill>
              </a:rPr>
              <a:t>1 363 mln EUR</a:t>
            </a:r>
            <a:endParaRPr lang="pl-PL" altLang="pl-PL" sz="2400" b="1">
              <a:solidFill>
                <a:srgbClr val="CC0000"/>
              </a:solidFill>
            </a:endParaRPr>
          </a:p>
        </p:txBody>
      </p:sp>
      <p:grpSp>
        <p:nvGrpSpPr>
          <p:cNvPr id="11267" name="Grupa 14">
            <a:extLst>
              <a:ext uri="{FF2B5EF4-FFF2-40B4-BE49-F238E27FC236}">
                <a16:creationId xmlns:a16="http://schemas.microsoft.com/office/drawing/2014/main" id="{58FF43EA-B951-4D5C-92F4-355A9CB10081}"/>
              </a:ext>
            </a:extLst>
          </p:cNvPr>
          <p:cNvGrpSpPr>
            <a:grpSpLocks/>
          </p:cNvGrpSpPr>
          <p:nvPr/>
        </p:nvGrpSpPr>
        <p:grpSpPr bwMode="auto">
          <a:xfrm>
            <a:off x="-47625" y="981075"/>
            <a:ext cx="8145463" cy="5175250"/>
            <a:chOff x="0" y="1001378"/>
            <a:chExt cx="8309594" cy="3837190"/>
          </a:xfrm>
        </p:grpSpPr>
        <p:sp>
          <p:nvSpPr>
            <p:cNvPr id="16" name="Prostokąt 15">
              <a:extLst>
                <a:ext uri="{FF2B5EF4-FFF2-40B4-BE49-F238E27FC236}">
                  <a16:creationId xmlns:a16="http://schemas.microsoft.com/office/drawing/2014/main" id="{FA08EADA-9F42-48CD-99C0-33EF1E967D49}"/>
                </a:ext>
              </a:extLst>
            </p:cNvPr>
            <p:cNvSpPr/>
            <p:nvPr/>
          </p:nvSpPr>
          <p:spPr>
            <a:xfrm>
              <a:off x="0" y="1001378"/>
              <a:ext cx="8228620" cy="352291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7" name="pole tekstowe 16">
              <a:extLst>
                <a:ext uri="{FF2B5EF4-FFF2-40B4-BE49-F238E27FC236}">
                  <a16:creationId xmlns:a16="http://schemas.microsoft.com/office/drawing/2014/main" id="{AD4F1BC3-62E2-479E-9127-FB7964D07F9D}"/>
                </a:ext>
              </a:extLst>
            </p:cNvPr>
            <p:cNvSpPr txBox="1"/>
            <p:nvPr/>
          </p:nvSpPr>
          <p:spPr>
            <a:xfrm>
              <a:off x="80974" y="1315651"/>
              <a:ext cx="8228620" cy="352291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61290" tIns="44450" rIns="248920" bIns="44450" spcCol="1270"/>
            <a:lstStyle/>
            <a:p>
              <a:pPr marL="285750" lvl="1" indent="-285750" defTabSz="1200150">
                <a:lnSpc>
                  <a:spcPct val="90000"/>
                </a:lnSpc>
                <a:spcBef>
                  <a:spcPts val="0"/>
                </a:spcBef>
                <a:spcAft>
                  <a:spcPct val="20000"/>
                </a:spcAft>
                <a:buFont typeface="Wingdings" panose="05000000000000000000" pitchFamily="2" charset="2"/>
                <a:buChar char="q"/>
                <a:defRPr/>
              </a:pPr>
              <a:r>
                <a:rPr lang="pl-PL" b="1" dirty="0">
                  <a:solidFill>
                    <a:srgbClr val="172C85"/>
                  </a:solidFill>
                </a:rPr>
                <a:t>Koperta kohezyjna </a:t>
              </a:r>
              <a:r>
                <a:rPr lang="pl-PL" dirty="0">
                  <a:solidFill>
                    <a:srgbClr val="172C85"/>
                  </a:solidFill>
                </a:rPr>
                <a:t>– łącznie </a:t>
              </a:r>
              <a:r>
                <a:rPr lang="pl-PL" b="1" dirty="0">
                  <a:solidFill>
                    <a:srgbClr val="172C85"/>
                  </a:solidFill>
                </a:rPr>
                <a:t>1 264 mln EUR </a:t>
              </a:r>
              <a:r>
                <a:rPr lang="pl-PL" dirty="0">
                  <a:solidFill>
                    <a:srgbClr val="172C85"/>
                  </a:solidFill>
                </a:rPr>
                <a:t>dofinansowania CEF2</a:t>
              </a:r>
            </a:p>
            <a:p>
              <a:pPr marL="742950" lvl="2" indent="-285750" defTabSz="1200150">
                <a:lnSpc>
                  <a:spcPct val="90000"/>
                </a:lnSpc>
                <a:spcAft>
                  <a:spcPct val="20000"/>
                </a:spcAft>
                <a:buFont typeface="Wingdings" panose="05000000000000000000" pitchFamily="2" charset="2"/>
                <a:buChar char="ü"/>
                <a:defRPr/>
              </a:pPr>
              <a:r>
                <a:rPr lang="pl-PL" dirty="0">
                  <a:solidFill>
                    <a:srgbClr val="172C85"/>
                  </a:solidFill>
                </a:rPr>
                <a:t>2 projekty PKP PLK S.A. – modernizacja odcinków linii E65 na Śląsku</a:t>
              </a:r>
            </a:p>
            <a:p>
              <a:pPr marL="742950" lvl="2" indent="-285750" defTabSz="1200150">
                <a:lnSpc>
                  <a:spcPct val="90000"/>
                </a:lnSpc>
                <a:spcAft>
                  <a:spcPts val="900"/>
                </a:spcAft>
                <a:buFont typeface="Wingdings" panose="05000000000000000000" pitchFamily="2" charset="2"/>
                <a:buChar char="ü"/>
                <a:defRPr/>
              </a:pPr>
              <a:r>
                <a:rPr lang="pl-PL" dirty="0">
                  <a:solidFill>
                    <a:srgbClr val="172C85"/>
                  </a:solidFill>
                </a:rPr>
                <a:t>1 projekt GDDKiA – budowa drogi ekspresowej S19 do granicy z SK</a:t>
              </a:r>
            </a:p>
            <a:p>
              <a:pPr marL="742950" lvl="2" indent="-285750" defTabSz="1200150">
                <a:lnSpc>
                  <a:spcPct val="90000"/>
                </a:lnSpc>
                <a:spcAft>
                  <a:spcPts val="900"/>
                </a:spcAft>
                <a:buFont typeface="Wingdings" panose="05000000000000000000" pitchFamily="2" charset="2"/>
                <a:buChar char="ü"/>
                <a:defRPr/>
              </a:pPr>
              <a:r>
                <a:rPr lang="pl-PL" dirty="0">
                  <a:solidFill>
                    <a:srgbClr val="172C85"/>
                  </a:solidFill>
                </a:rPr>
                <a:t>oraz 3 projekty z sektora paliw alternatywnych (</a:t>
              </a:r>
              <a:r>
                <a:rPr lang="pl-PL" b="1" dirty="0">
                  <a:solidFill>
                    <a:srgbClr val="172C85"/>
                  </a:solidFill>
                </a:rPr>
                <a:t>33 mln EUR</a:t>
              </a:r>
              <a:r>
                <a:rPr lang="pl-PL" dirty="0">
                  <a:solidFill>
                    <a:srgbClr val="172C85"/>
                  </a:solidFill>
                </a:rPr>
                <a:t>)</a:t>
              </a:r>
            </a:p>
            <a:p>
              <a:pPr marL="285750" lvl="1" indent="-285750" defTabSz="1200150">
                <a:lnSpc>
                  <a:spcPct val="90000"/>
                </a:lnSpc>
                <a:spcAft>
                  <a:spcPts val="0"/>
                </a:spcAft>
                <a:buFont typeface="Wingdings" panose="05000000000000000000" pitchFamily="2" charset="2"/>
                <a:buChar char="Ø"/>
                <a:defRPr/>
              </a:pPr>
              <a:endParaRPr lang="pl-PL" dirty="0">
                <a:solidFill>
                  <a:srgbClr val="172C85"/>
                </a:solidFill>
              </a:endParaRPr>
            </a:p>
            <a:p>
              <a:pPr marL="285750" lvl="1" indent="-285750" defTabSz="1200150">
                <a:lnSpc>
                  <a:spcPct val="90000"/>
                </a:lnSpc>
                <a:spcBef>
                  <a:spcPts val="0"/>
                </a:spcBef>
                <a:spcAft>
                  <a:spcPct val="20000"/>
                </a:spcAft>
                <a:buFont typeface="Wingdings" panose="05000000000000000000" pitchFamily="2" charset="2"/>
                <a:buChar char="q"/>
                <a:defRPr/>
              </a:pPr>
              <a:r>
                <a:rPr lang="pl-PL" b="1" dirty="0">
                  <a:solidFill>
                    <a:srgbClr val="172C85"/>
                  </a:solidFill>
                </a:rPr>
                <a:t>Koperta ogólna </a:t>
              </a:r>
              <a:r>
                <a:rPr lang="pl-PL" dirty="0">
                  <a:solidFill>
                    <a:srgbClr val="172C85"/>
                  </a:solidFill>
                </a:rPr>
                <a:t>– łącznie </a:t>
              </a:r>
              <a:r>
                <a:rPr lang="pl-PL" b="1" dirty="0">
                  <a:solidFill>
                    <a:srgbClr val="172C85"/>
                  </a:solidFill>
                </a:rPr>
                <a:t>6 mln EUR </a:t>
              </a:r>
              <a:r>
                <a:rPr lang="pl-PL" dirty="0">
                  <a:solidFill>
                    <a:srgbClr val="172C85"/>
                  </a:solidFill>
                </a:rPr>
                <a:t>dofinansowania CEF 2</a:t>
              </a:r>
            </a:p>
            <a:p>
              <a:pPr marL="742950" lvl="2" indent="-285750" defTabSz="1200150">
                <a:lnSpc>
                  <a:spcPct val="90000"/>
                </a:lnSpc>
                <a:spcAft>
                  <a:spcPct val="20000"/>
                </a:spcAft>
                <a:buFont typeface="Wingdings" panose="05000000000000000000" pitchFamily="2" charset="2"/>
                <a:buChar char="ü"/>
                <a:defRPr/>
              </a:pPr>
              <a:r>
                <a:rPr lang="pl-PL" dirty="0">
                  <a:solidFill>
                    <a:srgbClr val="172C85"/>
                  </a:solidFill>
                </a:rPr>
                <a:t>Modernizacja terminala intermodalnego w Kątach Wrocławskich</a:t>
              </a:r>
            </a:p>
            <a:p>
              <a:pPr marL="742950" lvl="2" indent="-285750" defTabSz="1200150">
                <a:lnSpc>
                  <a:spcPct val="90000"/>
                </a:lnSpc>
                <a:spcAft>
                  <a:spcPct val="20000"/>
                </a:spcAft>
                <a:buFont typeface="Wingdings" panose="05000000000000000000" pitchFamily="2" charset="2"/>
                <a:buChar char="ü"/>
                <a:defRPr/>
              </a:pPr>
              <a:r>
                <a:rPr lang="pl-PL" dirty="0">
                  <a:solidFill>
                    <a:srgbClr val="172C85"/>
                  </a:solidFill>
                </a:rPr>
                <a:t>Prace studyjne dla budowy linii kolejowej i terminala w porcie Police</a:t>
              </a:r>
            </a:p>
            <a:p>
              <a:pPr marL="742950" lvl="2" indent="-285750" defTabSz="1200150">
                <a:lnSpc>
                  <a:spcPct val="90000"/>
                </a:lnSpc>
                <a:spcAft>
                  <a:spcPct val="20000"/>
                </a:spcAft>
                <a:buFont typeface="Wingdings" panose="05000000000000000000" pitchFamily="2" charset="2"/>
                <a:buChar char="ü"/>
                <a:defRPr/>
              </a:pPr>
              <a:r>
                <a:rPr lang="pl-PL" dirty="0">
                  <a:solidFill>
                    <a:srgbClr val="172C85"/>
                  </a:solidFill>
                </a:rPr>
                <a:t>2 projekty PAŻP w ramach systemu zarządzania ruchem lotniczym SESAR</a:t>
              </a:r>
            </a:p>
            <a:p>
              <a:pPr marL="285750" lvl="1" indent="-285750" defTabSz="1200150">
                <a:lnSpc>
                  <a:spcPct val="90000"/>
                </a:lnSpc>
                <a:spcAft>
                  <a:spcPct val="20000"/>
                </a:spcAft>
                <a:buFont typeface="Wingdings" panose="05000000000000000000" pitchFamily="2" charset="2"/>
                <a:buChar char="Ø"/>
                <a:defRPr/>
              </a:pPr>
              <a:endParaRPr lang="pl-PL" dirty="0">
                <a:solidFill>
                  <a:srgbClr val="172C85"/>
                </a:solidFill>
              </a:endParaRPr>
            </a:p>
            <a:p>
              <a:pPr marL="285750" lvl="1" indent="-285750" defTabSz="1200150">
                <a:lnSpc>
                  <a:spcPct val="90000"/>
                </a:lnSpc>
                <a:spcAft>
                  <a:spcPct val="20000"/>
                </a:spcAft>
                <a:buFont typeface="Wingdings" panose="05000000000000000000" pitchFamily="2" charset="2"/>
                <a:buChar char="q"/>
                <a:defRPr/>
              </a:pPr>
              <a:r>
                <a:rPr lang="pl-PL" b="1" dirty="0">
                  <a:solidFill>
                    <a:srgbClr val="172C85"/>
                  </a:solidFill>
                </a:rPr>
                <a:t>Mobilność wojskowa </a:t>
              </a:r>
              <a:r>
                <a:rPr lang="pl-PL" dirty="0">
                  <a:solidFill>
                    <a:srgbClr val="172C85"/>
                  </a:solidFill>
                </a:rPr>
                <a:t>– łącznie </a:t>
              </a:r>
              <a:r>
                <a:rPr lang="pl-PL" b="1" dirty="0">
                  <a:solidFill>
                    <a:srgbClr val="172C85"/>
                  </a:solidFill>
                </a:rPr>
                <a:t>60 mln EUR </a:t>
              </a:r>
              <a:r>
                <a:rPr lang="pl-PL" dirty="0">
                  <a:solidFill>
                    <a:srgbClr val="172C85"/>
                  </a:solidFill>
                </a:rPr>
                <a:t>dofinansowania CEF 2</a:t>
              </a:r>
            </a:p>
            <a:p>
              <a:pPr marL="742950" lvl="2" indent="-285750" defTabSz="1200150">
                <a:lnSpc>
                  <a:spcPct val="90000"/>
                </a:lnSpc>
                <a:spcAft>
                  <a:spcPct val="20000"/>
                </a:spcAft>
                <a:buFont typeface="Wingdings" panose="05000000000000000000" pitchFamily="2" charset="2"/>
                <a:buChar char="ü"/>
                <a:defRPr/>
              </a:pPr>
              <a:r>
                <a:rPr lang="pl-PL" dirty="0">
                  <a:solidFill>
                    <a:srgbClr val="172C85"/>
                  </a:solidFill>
                </a:rPr>
                <a:t>4 projekty portów lotniczych (2 x Rzeszów, Wrocław, Szczecin)</a:t>
              </a:r>
            </a:p>
            <a:p>
              <a:pPr marL="742950" lvl="2" indent="-285750" defTabSz="1200150">
                <a:lnSpc>
                  <a:spcPct val="90000"/>
                </a:lnSpc>
                <a:spcAft>
                  <a:spcPct val="20000"/>
                </a:spcAft>
                <a:buFont typeface="Wingdings" panose="05000000000000000000" pitchFamily="2" charset="2"/>
                <a:buChar char="ü"/>
                <a:defRPr/>
              </a:pPr>
              <a:r>
                <a:rPr lang="pl-PL" dirty="0">
                  <a:solidFill>
                    <a:srgbClr val="172C85"/>
                  </a:solidFill>
                </a:rPr>
                <a:t>1 projekt GDDKiA – wzmocnienie mostów na autostradzie A2</a:t>
              </a:r>
            </a:p>
            <a:p>
              <a:pPr marL="742950" lvl="2" indent="-285750" defTabSz="1200150">
                <a:lnSpc>
                  <a:spcPct val="90000"/>
                </a:lnSpc>
                <a:spcAft>
                  <a:spcPct val="20000"/>
                </a:spcAft>
                <a:buFont typeface="Wingdings" panose="05000000000000000000" pitchFamily="2" charset="2"/>
                <a:buChar char="ü"/>
                <a:defRPr/>
              </a:pPr>
              <a:r>
                <a:rPr lang="pl-PL" dirty="0">
                  <a:solidFill>
                    <a:srgbClr val="172C85"/>
                  </a:solidFill>
                </a:rPr>
                <a:t>w nierozstrzygniętym jeszcze (ale zakończonym) naborze 2022 złożono </a:t>
              </a:r>
            </a:p>
            <a:p>
              <a:pPr marL="457200" lvl="2" defTabSz="1200150">
                <a:lnSpc>
                  <a:spcPct val="90000"/>
                </a:lnSpc>
                <a:spcAft>
                  <a:spcPct val="20000"/>
                </a:spcAft>
                <a:defRPr/>
              </a:pPr>
              <a:r>
                <a:rPr lang="pl-PL" dirty="0">
                  <a:solidFill>
                    <a:srgbClr val="172C85"/>
                  </a:solidFill>
                </a:rPr>
                <a:t>     8 wniosków na kwotę 86 mln EUR</a:t>
              </a:r>
            </a:p>
            <a:p>
              <a:pPr marL="228600" lvl="1" indent="-228600" defTabSz="1200150">
                <a:lnSpc>
                  <a:spcPct val="90000"/>
                </a:lnSpc>
                <a:spcAft>
                  <a:spcPct val="20000"/>
                </a:spcAft>
                <a:buFontTx/>
                <a:buChar char="•"/>
                <a:defRPr/>
              </a:pPr>
              <a:endParaRPr lang="en-GB" dirty="0">
                <a:solidFill>
                  <a:srgbClr val="172C85"/>
                </a:solidFill>
              </a:endParaRPr>
            </a:p>
          </p:txBody>
        </p:sp>
      </p:grpSp>
      <p:pic>
        <p:nvPicPr>
          <p:cNvPr id="11268" name="Picture 6">
            <a:extLst>
              <a:ext uri="{FF2B5EF4-FFF2-40B4-BE49-F238E27FC236}">
                <a16:creationId xmlns:a16="http://schemas.microsoft.com/office/drawing/2014/main" id="{BFC8AEB4-B39F-4C5E-8E66-C3D484CA77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7125" y="6200775"/>
            <a:ext cx="1809750" cy="61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9" name="Picture 7">
            <a:extLst>
              <a:ext uri="{FF2B5EF4-FFF2-40B4-BE49-F238E27FC236}">
                <a16:creationId xmlns:a16="http://schemas.microsoft.com/office/drawing/2014/main" id="{DE5A0413-C519-4FE8-920E-AA7734F444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6400" y="6254750"/>
            <a:ext cx="2184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0" name="Obraz 3">
            <a:extLst>
              <a:ext uri="{FF2B5EF4-FFF2-40B4-BE49-F238E27FC236}">
                <a16:creationId xmlns:a16="http://schemas.microsoft.com/office/drawing/2014/main" id="{735F912F-80D0-44D5-8C5B-1FFC000D154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6200775"/>
            <a:ext cx="19431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8610" name="Tytuł 1">
            <a:extLst>
              <a:ext uri="{FF2B5EF4-FFF2-40B4-BE49-F238E27FC236}">
                <a16:creationId xmlns:a16="http://schemas.microsoft.com/office/drawing/2014/main" id="{2B1C7F61-7531-40F8-A8CE-921A32BF14DB}"/>
              </a:ext>
            </a:extLst>
          </p:cNvPr>
          <p:cNvSpPr>
            <a:spLocks noGrp="1"/>
          </p:cNvSpPr>
          <p:nvPr>
            <p:ph type="title"/>
          </p:nvPr>
        </p:nvSpPr>
        <p:spPr>
          <a:xfrm>
            <a:off x="457200" y="223838"/>
            <a:ext cx="6418263" cy="1260475"/>
          </a:xfrm>
        </p:spPr>
        <p:txBody>
          <a:bodyPr/>
          <a:lstStyle/>
          <a:p>
            <a:pPr algn="l"/>
            <a:r>
              <a:rPr lang="pl-PL" altLang="pl-PL" sz="2800" b="1">
                <a:solidFill>
                  <a:srgbClr val="0B4F9D"/>
                </a:solidFill>
              </a:rPr>
              <a:t>Część B - V. Catalytic  Effect </a:t>
            </a:r>
            <a:br>
              <a:rPr lang="pl-PL" altLang="pl-PL" sz="2800" b="1">
                <a:solidFill>
                  <a:srgbClr val="0B4F9D"/>
                </a:solidFill>
              </a:rPr>
            </a:br>
            <a:r>
              <a:rPr lang="pl-PL" altLang="pl-PL" sz="2800" b="1">
                <a:solidFill>
                  <a:srgbClr val="0B4F9D"/>
                </a:solidFill>
              </a:rPr>
              <a:t>Inwestycje publiczne i prywatne oraz </a:t>
            </a:r>
            <a:r>
              <a:rPr lang="en-US" altLang="pl-PL" sz="2800" b="1">
                <a:solidFill>
                  <a:srgbClr val="0B4F9D"/>
                </a:solidFill>
              </a:rPr>
              <a:t> </a:t>
            </a:r>
            <a:r>
              <a:rPr lang="pl-PL" altLang="pl-PL" sz="2800" b="1">
                <a:solidFill>
                  <a:srgbClr val="0B4F9D"/>
                </a:solidFill>
              </a:rPr>
              <a:t>dźwignia finansowa</a:t>
            </a:r>
            <a:endParaRPr lang="pl-PL" altLang="pl-PL" sz="2800">
              <a:solidFill>
                <a:srgbClr val="0B4F9D"/>
              </a:solidFill>
            </a:endParaRPr>
          </a:p>
        </p:txBody>
      </p:sp>
      <p:sp>
        <p:nvSpPr>
          <p:cNvPr id="3" name="Prostokąt: zaokrąglone rogi 2">
            <a:extLst>
              <a:ext uri="{FF2B5EF4-FFF2-40B4-BE49-F238E27FC236}">
                <a16:creationId xmlns:a16="http://schemas.microsoft.com/office/drawing/2014/main" id="{F163A2C4-2679-4350-B171-FA63E1DABE72}"/>
              </a:ext>
            </a:extLst>
          </p:cNvPr>
          <p:cNvSpPr/>
          <p:nvPr/>
        </p:nvSpPr>
        <p:spPr>
          <a:xfrm>
            <a:off x="684213" y="1989138"/>
            <a:ext cx="7416800" cy="3384550"/>
          </a:xfrm>
          <a:prstGeom prst="roundRect">
            <a:avLst/>
          </a:prstGeom>
          <a:solidFill>
            <a:srgbClr val="ED9A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lnSpc>
                <a:spcPct val="107000"/>
              </a:lnSpc>
              <a:spcAft>
                <a:spcPts val="800"/>
              </a:spcAft>
              <a:buFont typeface="Wingdings" panose="05000000000000000000" pitchFamily="2" charset="2"/>
              <a:buChar char="ü"/>
              <a:defRPr/>
            </a:pPr>
            <a:r>
              <a:rPr lang="pl-PL" dirty="0">
                <a:solidFill>
                  <a:prstClr val="white"/>
                </a:solidFill>
                <a:ea typeface="Calibri" panose="020F0502020204030204" pitchFamily="34" charset="0"/>
                <a:cs typeface="Times New Roman" panose="02020603050405020304" pitchFamily="18" charset="0"/>
              </a:rPr>
              <a:t>Potencjał wsparcia UE  (CEF) do uruchomienia większej inwestycji lub umożliwienia innych inwestycji</a:t>
            </a:r>
          </a:p>
          <a:p>
            <a:pPr marL="285750" indent="-285750">
              <a:lnSpc>
                <a:spcPct val="107000"/>
              </a:lnSpc>
              <a:spcAft>
                <a:spcPts val="800"/>
              </a:spcAft>
              <a:buFont typeface="Wingdings" panose="05000000000000000000" pitchFamily="2" charset="2"/>
              <a:buChar char="ü"/>
              <a:defRPr/>
            </a:pPr>
            <a:r>
              <a:rPr lang="pl-PL" dirty="0">
                <a:solidFill>
                  <a:prstClr val="white"/>
                </a:solidFill>
                <a:ea typeface="Calibri" panose="020F0502020204030204" pitchFamily="34" charset="0"/>
                <a:cs typeface="Times New Roman" panose="02020603050405020304" pitchFamily="18" charset="0"/>
              </a:rPr>
              <a:t>Potencjał wsparcia UE  (CEF)  w pozyskaniu dodatkowych środków publicznych i prywatnych</a:t>
            </a:r>
          </a:p>
          <a:p>
            <a:pPr marL="285750" indent="-285750">
              <a:lnSpc>
                <a:spcPct val="107000"/>
              </a:lnSpc>
              <a:spcAft>
                <a:spcPts val="800"/>
              </a:spcAft>
              <a:buFont typeface="Wingdings" panose="05000000000000000000" pitchFamily="2" charset="2"/>
              <a:buChar char="ü"/>
              <a:defRPr/>
            </a:pPr>
            <a:r>
              <a:rPr lang="pl-PL" dirty="0">
                <a:solidFill>
                  <a:prstClr val="white"/>
                </a:solidFill>
                <a:ea typeface="Calibri" panose="020F0502020204030204" pitchFamily="34" charset="0"/>
                <a:cs typeface="Times New Roman" panose="02020603050405020304" pitchFamily="18" charset="0"/>
              </a:rPr>
              <a:t>Inne potencjalne źródła finansowania projektu</a:t>
            </a:r>
          </a:p>
          <a:p>
            <a:pPr marL="285750" indent="-285750">
              <a:lnSpc>
                <a:spcPct val="107000"/>
              </a:lnSpc>
              <a:spcAft>
                <a:spcPts val="800"/>
              </a:spcAft>
              <a:buFont typeface="Wingdings" panose="05000000000000000000" pitchFamily="2" charset="2"/>
              <a:buChar char="ü"/>
              <a:defRPr/>
            </a:pPr>
            <a:r>
              <a:rPr lang="pl-PL" dirty="0">
                <a:solidFill>
                  <a:prstClr val="white"/>
                </a:solidFill>
                <a:ea typeface="Calibri" panose="020F0502020204030204" pitchFamily="34" charset="0"/>
                <a:cs typeface="Times New Roman" panose="02020603050405020304" pitchFamily="18" charset="0"/>
              </a:rPr>
              <a:t>Dostępność środków finansowych</a:t>
            </a:r>
            <a:endParaRPr lang="pl-PL" sz="1600" dirty="0">
              <a:solidFill>
                <a:prstClr val="white"/>
              </a:solidFill>
              <a:ea typeface="Calibri" panose="020F0502020204030204" pitchFamily="34" charset="0"/>
              <a:cs typeface="Times New Roman" panose="02020603050405020304" pitchFamily="18" charset="0"/>
            </a:endParaRPr>
          </a:p>
          <a:p>
            <a:pPr marL="285750" indent="-285750" algn="ctr">
              <a:buFont typeface="Arial" panose="020B0604020202020204" pitchFamily="34" charset="0"/>
              <a:buChar char="•"/>
              <a:defRPr/>
            </a:pPr>
            <a:endParaRPr lang="pl-PL" sz="1600" dirty="0">
              <a:solidFill>
                <a:prstClr val="white"/>
              </a:solidFill>
            </a:endParaRPr>
          </a:p>
        </p:txBody>
      </p:sp>
      <p:pic>
        <p:nvPicPr>
          <p:cNvPr id="68612" name="Picture 6">
            <a:extLst>
              <a:ext uri="{FF2B5EF4-FFF2-40B4-BE49-F238E27FC236}">
                <a16:creationId xmlns:a16="http://schemas.microsoft.com/office/drawing/2014/main" id="{186991D4-BB6E-45F4-867B-F929E06860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7125" y="6200775"/>
            <a:ext cx="1809750" cy="61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613" name="Picture 7">
            <a:extLst>
              <a:ext uri="{FF2B5EF4-FFF2-40B4-BE49-F238E27FC236}">
                <a16:creationId xmlns:a16="http://schemas.microsoft.com/office/drawing/2014/main" id="{ACDEF925-3997-4713-A7C7-1E3F792D7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6400" y="6254750"/>
            <a:ext cx="2184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614" name="Obraz 3">
            <a:extLst>
              <a:ext uri="{FF2B5EF4-FFF2-40B4-BE49-F238E27FC236}">
                <a16:creationId xmlns:a16="http://schemas.microsoft.com/office/drawing/2014/main" id="{1E74A770-992F-450A-998A-FA0DF9D6AD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6200775"/>
            <a:ext cx="19431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9634" name="Tytuł 1">
            <a:extLst>
              <a:ext uri="{FF2B5EF4-FFF2-40B4-BE49-F238E27FC236}">
                <a16:creationId xmlns:a16="http://schemas.microsoft.com/office/drawing/2014/main" id="{8095D88F-938C-40C3-BE44-D5332580C5E2}"/>
              </a:ext>
            </a:extLst>
          </p:cNvPr>
          <p:cNvSpPr>
            <a:spLocks noGrp="1"/>
          </p:cNvSpPr>
          <p:nvPr>
            <p:ph type="title"/>
          </p:nvPr>
        </p:nvSpPr>
        <p:spPr>
          <a:xfrm>
            <a:off x="179388" y="203200"/>
            <a:ext cx="5986462" cy="1143000"/>
          </a:xfrm>
        </p:spPr>
        <p:txBody>
          <a:bodyPr/>
          <a:lstStyle/>
          <a:p>
            <a:pPr algn="l"/>
            <a:r>
              <a:rPr lang="pl-PL" altLang="pl-PL" sz="2800" b="1">
                <a:solidFill>
                  <a:srgbClr val="0B4F9D"/>
                </a:solidFill>
              </a:rPr>
              <a:t>Część B wniosku - V. Catalytic  Effect Zaangażowanie interesariuszy</a:t>
            </a:r>
            <a:endParaRPr lang="pl-PL" altLang="pl-PL" sz="2800">
              <a:solidFill>
                <a:srgbClr val="0B4F9D"/>
              </a:solidFill>
            </a:endParaRPr>
          </a:p>
        </p:txBody>
      </p:sp>
      <p:sp>
        <p:nvSpPr>
          <p:cNvPr id="3" name="Prostokąt: zaokrąglone rogi 2">
            <a:extLst>
              <a:ext uri="{FF2B5EF4-FFF2-40B4-BE49-F238E27FC236}">
                <a16:creationId xmlns:a16="http://schemas.microsoft.com/office/drawing/2014/main" id="{D4A4BF9E-B128-4075-A6E5-C12A94D253B8}"/>
              </a:ext>
            </a:extLst>
          </p:cNvPr>
          <p:cNvSpPr/>
          <p:nvPr/>
        </p:nvSpPr>
        <p:spPr>
          <a:xfrm>
            <a:off x="539750" y="1755775"/>
            <a:ext cx="7416800" cy="2200275"/>
          </a:xfrm>
          <a:prstGeom prst="roundRect">
            <a:avLst/>
          </a:prstGeom>
          <a:solidFill>
            <a:srgbClr val="F68B3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lnSpc>
                <a:spcPct val="107000"/>
              </a:lnSpc>
              <a:spcAft>
                <a:spcPts val="800"/>
              </a:spcAft>
              <a:buFont typeface="Wingdings" panose="05000000000000000000" pitchFamily="2" charset="2"/>
              <a:buChar char="ü"/>
              <a:defRPr/>
            </a:pPr>
            <a:r>
              <a:rPr lang="pl-PL" dirty="0">
                <a:solidFill>
                  <a:prstClr val="white"/>
                </a:solidFill>
                <a:ea typeface="Calibri" panose="020F0502020204030204" pitchFamily="34" charset="0"/>
                <a:cs typeface="Times New Roman" panose="02020603050405020304" pitchFamily="18" charset="0"/>
              </a:rPr>
              <a:t>Zaangażowanie różnych partnerów i zainteresowanych stron (publicznych i prywatnych) dzięki finasowaniu z CEF</a:t>
            </a:r>
          </a:p>
          <a:p>
            <a:pPr marL="285750" indent="-285750">
              <a:lnSpc>
                <a:spcPct val="107000"/>
              </a:lnSpc>
              <a:spcAft>
                <a:spcPts val="800"/>
              </a:spcAft>
              <a:buFont typeface="Wingdings" panose="05000000000000000000" pitchFamily="2" charset="2"/>
              <a:buChar char="ü"/>
              <a:defRPr/>
            </a:pPr>
            <a:r>
              <a:rPr lang="pl-PL" dirty="0">
                <a:solidFill>
                  <a:prstClr val="white"/>
                </a:solidFill>
                <a:ea typeface="Calibri" panose="020F0502020204030204" pitchFamily="34" charset="0"/>
                <a:cs typeface="Times New Roman" panose="02020603050405020304" pitchFamily="18" charset="0"/>
              </a:rPr>
              <a:t>Skutki braku finasowania z CEF z punktu widzenia zaangażowania interesariuszy </a:t>
            </a:r>
            <a:endParaRPr lang="pl-PL" sz="1600" dirty="0">
              <a:solidFill>
                <a:prstClr val="white"/>
              </a:solidFill>
              <a:ea typeface="Calibri" panose="020F0502020204030204" pitchFamily="34" charset="0"/>
              <a:cs typeface="Times New Roman" panose="02020603050405020304" pitchFamily="18" charset="0"/>
            </a:endParaRPr>
          </a:p>
        </p:txBody>
      </p:sp>
      <p:sp>
        <p:nvSpPr>
          <p:cNvPr id="2" name="Dymek mowy: prostokąt z zaokrąglonymi rogami 1">
            <a:extLst>
              <a:ext uri="{FF2B5EF4-FFF2-40B4-BE49-F238E27FC236}">
                <a16:creationId xmlns:a16="http://schemas.microsoft.com/office/drawing/2014/main" id="{46213E9C-08BA-4448-A3AF-AF6949342892}"/>
              </a:ext>
            </a:extLst>
          </p:cNvPr>
          <p:cNvSpPr/>
          <p:nvPr/>
        </p:nvSpPr>
        <p:spPr>
          <a:xfrm>
            <a:off x="685800" y="4365625"/>
            <a:ext cx="5976938" cy="1017588"/>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a:solidFill>
                  <a:prstClr val="white"/>
                </a:solidFill>
                <a:cs typeface="Arial" panose="020B0604020202020204" pitchFamily="34" charset="0"/>
              </a:rPr>
              <a:t>Zalecamy, </a:t>
            </a:r>
            <a:r>
              <a:rPr lang="pl-PL" dirty="0">
                <a:solidFill>
                  <a:prstClr val="white"/>
                </a:solidFill>
                <a:cs typeface="Arial" panose="020B0604020202020204" pitchFamily="34" charset="0"/>
              </a:rPr>
              <a:t>aby odnosić się do wszystkich poruszonych w formularzu wniosku aplikacyjnego pytań, nawet jeśli nie  dotyczą to należy je skomentować, wyjaśnić.</a:t>
            </a:r>
            <a:endParaRPr lang="pl-PL" dirty="0">
              <a:solidFill>
                <a:prstClr val="white"/>
              </a:solidFill>
            </a:endParaRPr>
          </a:p>
        </p:txBody>
      </p:sp>
      <p:pic>
        <p:nvPicPr>
          <p:cNvPr id="69637" name="Picture 6">
            <a:extLst>
              <a:ext uri="{FF2B5EF4-FFF2-40B4-BE49-F238E27FC236}">
                <a16:creationId xmlns:a16="http://schemas.microsoft.com/office/drawing/2014/main" id="{F5873F9E-68BB-4A56-9776-FCD5D75E53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7125" y="6200775"/>
            <a:ext cx="1809750" cy="61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638" name="Picture 7">
            <a:extLst>
              <a:ext uri="{FF2B5EF4-FFF2-40B4-BE49-F238E27FC236}">
                <a16:creationId xmlns:a16="http://schemas.microsoft.com/office/drawing/2014/main" id="{6407315C-AB41-4445-BEF0-BF1138351E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6400" y="6254750"/>
            <a:ext cx="2184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639" name="Obraz 3">
            <a:extLst>
              <a:ext uri="{FF2B5EF4-FFF2-40B4-BE49-F238E27FC236}">
                <a16:creationId xmlns:a16="http://schemas.microsoft.com/office/drawing/2014/main" id="{19DAF7FF-8407-42C2-8812-AE1E8B545B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6200775"/>
            <a:ext cx="19431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0658" name="Tytuł 1">
            <a:extLst>
              <a:ext uri="{FF2B5EF4-FFF2-40B4-BE49-F238E27FC236}">
                <a16:creationId xmlns:a16="http://schemas.microsoft.com/office/drawing/2014/main" id="{C22FB4D5-22DC-4B2B-95AB-8446FD03B1F0}"/>
              </a:ext>
            </a:extLst>
          </p:cNvPr>
          <p:cNvSpPr>
            <a:spLocks noGrp="1"/>
          </p:cNvSpPr>
          <p:nvPr>
            <p:ph type="title"/>
          </p:nvPr>
        </p:nvSpPr>
        <p:spPr>
          <a:xfrm>
            <a:off x="250825" y="260350"/>
            <a:ext cx="6049963" cy="823913"/>
          </a:xfrm>
        </p:spPr>
        <p:txBody>
          <a:bodyPr/>
          <a:lstStyle/>
          <a:p>
            <a:pPr algn="l"/>
            <a:r>
              <a:rPr lang="pl-PL" altLang="pl-PL" sz="2800" b="1">
                <a:solidFill>
                  <a:srgbClr val="0B4F9D"/>
                </a:solidFill>
              </a:rPr>
              <a:t>Część B – VI. </a:t>
            </a:r>
            <a:r>
              <a:rPr lang="en-US" altLang="pl-PL" sz="2800" b="1">
                <a:solidFill>
                  <a:srgbClr val="0B4F9D"/>
                </a:solidFill>
              </a:rPr>
              <a:t>W</a:t>
            </a:r>
            <a:r>
              <a:rPr lang="pl-PL" altLang="pl-PL" sz="2800" b="1">
                <a:solidFill>
                  <a:srgbClr val="0B4F9D"/>
                </a:solidFill>
              </a:rPr>
              <a:t>ork Plan Work Packages and Timing</a:t>
            </a:r>
            <a:br>
              <a:rPr lang="pl-PL" altLang="pl-PL" sz="2800" b="1">
                <a:solidFill>
                  <a:srgbClr val="0B4F9D"/>
                </a:solidFill>
              </a:rPr>
            </a:br>
            <a:endParaRPr lang="pl-PL" altLang="pl-PL" sz="2800"/>
          </a:p>
        </p:txBody>
      </p:sp>
      <p:sp>
        <p:nvSpPr>
          <p:cNvPr id="8" name="Prostokąt: zaokrąglone rogi 7">
            <a:extLst>
              <a:ext uri="{FF2B5EF4-FFF2-40B4-BE49-F238E27FC236}">
                <a16:creationId xmlns:a16="http://schemas.microsoft.com/office/drawing/2014/main" id="{2EB6071A-D815-49C5-A46A-F227F479CDC2}"/>
              </a:ext>
            </a:extLst>
          </p:cNvPr>
          <p:cNvSpPr/>
          <p:nvPr/>
        </p:nvSpPr>
        <p:spPr>
          <a:xfrm>
            <a:off x="250825" y="1138238"/>
            <a:ext cx="6913563" cy="3946525"/>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marL="342900" indent="-342900">
              <a:buFont typeface="Wingdings" panose="05000000000000000000" pitchFamily="2" charset="2"/>
              <a:buChar char="Ø"/>
              <a:defRPr/>
            </a:pPr>
            <a:r>
              <a:rPr lang="pl-PL" altLang="pl-PL" sz="2000" dirty="0">
                <a:solidFill>
                  <a:schemeClr val="bg1"/>
                </a:solidFill>
                <a:latin typeface="+mj-lt"/>
                <a:ea typeface="+mj-ea"/>
                <a:cs typeface="+mj-cs"/>
              </a:rPr>
              <a:t>W pkt. 6.1 najlepiej tylko wymienić </a:t>
            </a:r>
            <a:br>
              <a:rPr lang="pl-PL" altLang="pl-PL" sz="2000" dirty="0">
                <a:solidFill>
                  <a:schemeClr val="bg1"/>
                </a:solidFill>
                <a:latin typeface="+mj-lt"/>
                <a:ea typeface="+mj-ea"/>
                <a:cs typeface="+mj-cs"/>
              </a:rPr>
            </a:br>
            <a:r>
              <a:rPr lang="pl-PL" altLang="pl-PL" sz="2000" dirty="0">
                <a:solidFill>
                  <a:schemeClr val="bg1"/>
                </a:solidFill>
                <a:latin typeface="+mj-lt"/>
                <a:ea typeface="+mj-ea"/>
                <a:cs typeface="+mj-cs"/>
              </a:rPr>
              <a:t>Work Packages (WP) oraz Tasks</a:t>
            </a:r>
          </a:p>
          <a:p>
            <a:pPr>
              <a:defRPr/>
            </a:pPr>
            <a:endParaRPr lang="pl-PL" altLang="pl-PL" sz="2000" dirty="0">
              <a:solidFill>
                <a:schemeClr val="bg1"/>
              </a:solidFill>
              <a:latin typeface="+mj-lt"/>
              <a:ea typeface="+mj-ea"/>
              <a:cs typeface="+mj-cs"/>
            </a:endParaRPr>
          </a:p>
          <a:p>
            <a:pPr marL="342900" indent="-342900">
              <a:buFont typeface="Wingdings" panose="05000000000000000000" pitchFamily="2" charset="2"/>
              <a:buChar char="Ø"/>
              <a:defRPr/>
            </a:pPr>
            <a:r>
              <a:rPr lang="pl-PL" altLang="pl-PL" sz="2000" dirty="0">
                <a:solidFill>
                  <a:schemeClr val="bg1"/>
                </a:solidFill>
                <a:latin typeface="+mj-lt"/>
                <a:ea typeface="+mj-ea"/>
                <a:cs typeface="+mj-cs"/>
              </a:rPr>
              <a:t> Zgodnie z formularzem można zastosować listę bądź grafikę</a:t>
            </a:r>
          </a:p>
          <a:p>
            <a:pPr marL="342900" indent="-342900">
              <a:lnSpc>
                <a:spcPct val="150000"/>
              </a:lnSpc>
              <a:buFont typeface="Wingdings" panose="05000000000000000000" pitchFamily="2" charset="2"/>
              <a:buChar char="Ø"/>
              <a:defRPr/>
            </a:pPr>
            <a:endParaRPr lang="pl-PL" sz="1400" dirty="0">
              <a:solidFill>
                <a:prstClr val="white"/>
              </a:solidFill>
            </a:endParaRPr>
          </a:p>
        </p:txBody>
      </p:sp>
      <p:pic>
        <p:nvPicPr>
          <p:cNvPr id="70660" name="Grafika 2" descr="Lista z wypełnieniem pełnym">
            <a:extLst>
              <a:ext uri="{FF2B5EF4-FFF2-40B4-BE49-F238E27FC236}">
                <a16:creationId xmlns:a16="http://schemas.microsoft.com/office/drawing/2014/main" id="{F2E869C0-314E-4861-B499-409EBABA2B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6963" y="3343275"/>
            <a:ext cx="1798637" cy="159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1" name="Picture 6">
            <a:extLst>
              <a:ext uri="{FF2B5EF4-FFF2-40B4-BE49-F238E27FC236}">
                <a16:creationId xmlns:a16="http://schemas.microsoft.com/office/drawing/2014/main" id="{E43F6676-48BD-43A9-9995-34AC81E064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7125" y="6200775"/>
            <a:ext cx="1809750" cy="61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662" name="Picture 7">
            <a:extLst>
              <a:ext uri="{FF2B5EF4-FFF2-40B4-BE49-F238E27FC236}">
                <a16:creationId xmlns:a16="http://schemas.microsoft.com/office/drawing/2014/main" id="{A78BF255-1815-49E3-A221-45085B7DEED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56400" y="6254750"/>
            <a:ext cx="2184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663" name="Obraz 3">
            <a:extLst>
              <a:ext uri="{FF2B5EF4-FFF2-40B4-BE49-F238E27FC236}">
                <a16:creationId xmlns:a16="http://schemas.microsoft.com/office/drawing/2014/main" id="{E9DA3472-B678-4AC3-BB45-9CC6D961A8B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850" y="6200775"/>
            <a:ext cx="19431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682" name="Tytuł 1">
            <a:extLst>
              <a:ext uri="{FF2B5EF4-FFF2-40B4-BE49-F238E27FC236}">
                <a16:creationId xmlns:a16="http://schemas.microsoft.com/office/drawing/2014/main" id="{9BF9CBB5-17B2-4536-82BE-960CFF59C9F5}"/>
              </a:ext>
            </a:extLst>
          </p:cNvPr>
          <p:cNvSpPr>
            <a:spLocks noGrp="1"/>
          </p:cNvSpPr>
          <p:nvPr>
            <p:ph type="title"/>
          </p:nvPr>
        </p:nvSpPr>
        <p:spPr>
          <a:xfrm>
            <a:off x="457200" y="223838"/>
            <a:ext cx="6418263" cy="1260475"/>
          </a:xfrm>
        </p:spPr>
        <p:txBody>
          <a:bodyPr/>
          <a:lstStyle/>
          <a:p>
            <a:pPr algn="l"/>
            <a:r>
              <a:rPr lang="pl-PL" altLang="pl-PL" sz="2800" b="1">
                <a:solidFill>
                  <a:srgbClr val="0B4F9D"/>
                </a:solidFill>
              </a:rPr>
              <a:t>Część B – VI. - </a:t>
            </a:r>
            <a:r>
              <a:rPr lang="en-US" altLang="pl-PL" sz="2800" b="1">
                <a:solidFill>
                  <a:srgbClr val="0B4F9D"/>
                </a:solidFill>
              </a:rPr>
              <a:t>Work Plan Work Packages and Timing</a:t>
            </a:r>
            <a:endParaRPr lang="pl-PL" altLang="pl-PL" sz="2800">
              <a:solidFill>
                <a:srgbClr val="0B4F9D"/>
              </a:solidFill>
            </a:endParaRPr>
          </a:p>
        </p:txBody>
      </p:sp>
      <p:sp>
        <p:nvSpPr>
          <p:cNvPr id="3" name="Prostokąt: zaokrąglone rogi 2">
            <a:extLst>
              <a:ext uri="{FF2B5EF4-FFF2-40B4-BE49-F238E27FC236}">
                <a16:creationId xmlns:a16="http://schemas.microsoft.com/office/drawing/2014/main" id="{E0506CE9-902B-46E4-B237-470FE28C2B80}"/>
              </a:ext>
            </a:extLst>
          </p:cNvPr>
          <p:cNvSpPr/>
          <p:nvPr/>
        </p:nvSpPr>
        <p:spPr>
          <a:xfrm>
            <a:off x="684213" y="1989138"/>
            <a:ext cx="7416800" cy="3600450"/>
          </a:xfrm>
          <a:prstGeom prst="roundRect">
            <a:avLst/>
          </a:prstGeom>
          <a:solidFill>
            <a:srgbClr val="ED9A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lnSpc>
                <a:spcPct val="107000"/>
              </a:lnSpc>
              <a:spcAft>
                <a:spcPts val="800"/>
              </a:spcAft>
              <a:buFont typeface="Wingdings" panose="05000000000000000000" pitchFamily="2" charset="2"/>
              <a:buChar char="ü"/>
              <a:defRPr/>
            </a:pPr>
            <a:endParaRPr lang="pl-PL" sz="2000" dirty="0">
              <a:solidFill>
                <a:prstClr val="white"/>
              </a:solidFill>
              <a:ea typeface="Calibri" panose="020F0502020204030204" pitchFamily="34" charset="0"/>
              <a:cs typeface="Times New Roman" panose="02020603050405020304" pitchFamily="18" charset="0"/>
            </a:endParaRPr>
          </a:p>
          <a:p>
            <a:pPr>
              <a:lnSpc>
                <a:spcPct val="107000"/>
              </a:lnSpc>
              <a:spcAft>
                <a:spcPts val="800"/>
              </a:spcAft>
              <a:defRPr/>
            </a:pPr>
            <a:r>
              <a:rPr lang="pl-PL" sz="2000" b="1" dirty="0">
                <a:solidFill>
                  <a:prstClr val="white"/>
                </a:solidFill>
                <a:ea typeface="Calibri" panose="020F0502020204030204" pitchFamily="34" charset="0"/>
                <a:cs typeface="Times New Roman" panose="02020603050405020304" pitchFamily="18" charset="0"/>
              </a:rPr>
              <a:t>Work Packages (Działania) w pkt. 6.2</a:t>
            </a:r>
          </a:p>
          <a:p>
            <a:pPr>
              <a:lnSpc>
                <a:spcPct val="107000"/>
              </a:lnSpc>
              <a:spcAft>
                <a:spcPts val="800"/>
              </a:spcAft>
              <a:defRPr/>
            </a:pPr>
            <a:endParaRPr lang="pl-PL" sz="2000" b="1" dirty="0">
              <a:solidFill>
                <a:prstClr val="white"/>
              </a:solidFill>
              <a:ea typeface="Calibri" panose="020F0502020204030204" pitchFamily="34"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ü"/>
              <a:defRPr/>
            </a:pPr>
            <a:r>
              <a:rPr lang="pl-PL" sz="2000" dirty="0">
                <a:solidFill>
                  <a:prstClr val="white"/>
                </a:solidFill>
                <a:ea typeface="Calibri" panose="020F0502020204030204" pitchFamily="34" charset="0"/>
                <a:cs typeface="Times New Roman" panose="02020603050405020304" pitchFamily="18" charset="0"/>
              </a:rPr>
              <a:t>Projekt powinien mieć minimum 2 Work packages, zwykle projekty mają po kilka WP</a:t>
            </a:r>
          </a:p>
          <a:p>
            <a:pPr marL="285750" indent="-285750">
              <a:lnSpc>
                <a:spcPct val="107000"/>
              </a:lnSpc>
              <a:spcAft>
                <a:spcPts val="800"/>
              </a:spcAft>
              <a:buFont typeface="Wingdings" panose="05000000000000000000" pitchFamily="2" charset="2"/>
              <a:buChar char="ü"/>
              <a:defRPr/>
            </a:pPr>
            <a:r>
              <a:rPr lang="pl-PL" sz="2000" dirty="0">
                <a:solidFill>
                  <a:prstClr val="white"/>
                </a:solidFill>
                <a:ea typeface="Calibri" panose="020F0502020204030204" pitchFamily="34" charset="0"/>
                <a:cs typeface="Times New Roman" panose="02020603050405020304" pitchFamily="18" charset="0"/>
              </a:rPr>
              <a:t>Niektóre elementy projektu wymagają wydzielenia oddzielnego działania (dokumentacja projektowa, zakup ziemi, elementy synergiczne, ewentualne przekazywanie środków podmiotom trzecim</a:t>
            </a:r>
            <a:r>
              <a:rPr lang="pl-PL" dirty="0">
                <a:solidFill>
                  <a:prstClr val="white"/>
                </a:solidFill>
                <a:ea typeface="Calibri" panose="020F0502020204030204" pitchFamily="34" charset="0"/>
                <a:cs typeface="Times New Roman" panose="02020603050405020304" pitchFamily="18" charset="0"/>
              </a:rPr>
              <a:t>)</a:t>
            </a:r>
          </a:p>
          <a:p>
            <a:pPr marL="285750" indent="-285750">
              <a:lnSpc>
                <a:spcPct val="107000"/>
              </a:lnSpc>
              <a:spcAft>
                <a:spcPts val="800"/>
              </a:spcAft>
              <a:buFont typeface="Wingdings" panose="05000000000000000000" pitchFamily="2" charset="2"/>
              <a:buChar char="ü"/>
              <a:defRPr/>
            </a:pPr>
            <a:endParaRPr lang="pl-PL" dirty="0">
              <a:solidFill>
                <a:prstClr val="white"/>
              </a:solidFill>
              <a:ea typeface="Calibri" panose="020F0502020204030204" pitchFamily="34" charset="0"/>
              <a:cs typeface="Times New Roman" panose="02020603050405020304" pitchFamily="18" charset="0"/>
            </a:endParaRPr>
          </a:p>
        </p:txBody>
      </p:sp>
      <p:pic>
        <p:nvPicPr>
          <p:cNvPr id="71684" name="Picture 6">
            <a:extLst>
              <a:ext uri="{FF2B5EF4-FFF2-40B4-BE49-F238E27FC236}">
                <a16:creationId xmlns:a16="http://schemas.microsoft.com/office/drawing/2014/main" id="{742E15E9-5B30-4DB5-B168-E36EF1386C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7125" y="6200775"/>
            <a:ext cx="1809750" cy="61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685" name="Picture 7">
            <a:extLst>
              <a:ext uri="{FF2B5EF4-FFF2-40B4-BE49-F238E27FC236}">
                <a16:creationId xmlns:a16="http://schemas.microsoft.com/office/drawing/2014/main" id="{8A20F337-DC91-496B-A541-B5984F7567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6400" y="6254750"/>
            <a:ext cx="2184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686" name="Obraz 3">
            <a:extLst>
              <a:ext uri="{FF2B5EF4-FFF2-40B4-BE49-F238E27FC236}">
                <a16:creationId xmlns:a16="http://schemas.microsoft.com/office/drawing/2014/main" id="{2EFBF4A9-6C9F-42B7-8EEF-64CFA07A4E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6200775"/>
            <a:ext cx="19431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2706" name="Tytuł 1">
            <a:extLst>
              <a:ext uri="{FF2B5EF4-FFF2-40B4-BE49-F238E27FC236}">
                <a16:creationId xmlns:a16="http://schemas.microsoft.com/office/drawing/2014/main" id="{BA49C99D-9056-43DE-8FFB-7C4DDEBD658E}"/>
              </a:ext>
            </a:extLst>
          </p:cNvPr>
          <p:cNvSpPr>
            <a:spLocks noGrp="1"/>
          </p:cNvSpPr>
          <p:nvPr>
            <p:ph type="title"/>
          </p:nvPr>
        </p:nvSpPr>
        <p:spPr>
          <a:xfrm>
            <a:off x="225425" y="123825"/>
            <a:ext cx="5986463" cy="1143000"/>
          </a:xfrm>
        </p:spPr>
        <p:txBody>
          <a:bodyPr/>
          <a:lstStyle/>
          <a:p>
            <a:pPr algn="l"/>
            <a:r>
              <a:rPr lang="pl-PL" altLang="pl-PL" sz="2800" b="1">
                <a:solidFill>
                  <a:srgbClr val="0B4F9D"/>
                </a:solidFill>
              </a:rPr>
              <a:t>Część B – VI. </a:t>
            </a:r>
            <a:r>
              <a:rPr lang="en-US" altLang="pl-PL" sz="2800" b="1">
                <a:solidFill>
                  <a:srgbClr val="0B4F9D"/>
                </a:solidFill>
              </a:rPr>
              <a:t>W</a:t>
            </a:r>
            <a:r>
              <a:rPr lang="pl-PL" altLang="pl-PL" sz="2800" b="1">
                <a:solidFill>
                  <a:srgbClr val="0B4F9D"/>
                </a:solidFill>
              </a:rPr>
              <a:t>ork Plan Work Packages and Timing</a:t>
            </a:r>
            <a:endParaRPr lang="pl-PL" altLang="pl-PL" sz="2800">
              <a:solidFill>
                <a:srgbClr val="0B4F9D"/>
              </a:solidFill>
            </a:endParaRPr>
          </a:p>
        </p:txBody>
      </p:sp>
      <p:sp>
        <p:nvSpPr>
          <p:cNvPr id="10" name="Prostokąt: zaokrąglone rogi 9">
            <a:extLst>
              <a:ext uri="{FF2B5EF4-FFF2-40B4-BE49-F238E27FC236}">
                <a16:creationId xmlns:a16="http://schemas.microsoft.com/office/drawing/2014/main" id="{747B0482-501D-460B-BCCE-87E26220C2A5}"/>
              </a:ext>
            </a:extLst>
          </p:cNvPr>
          <p:cNvSpPr/>
          <p:nvPr/>
        </p:nvSpPr>
        <p:spPr>
          <a:xfrm>
            <a:off x="249238" y="1277938"/>
            <a:ext cx="7635875" cy="4699000"/>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pl-PL" altLang="pl-PL" sz="2000" b="1" dirty="0">
                <a:solidFill>
                  <a:schemeClr val="bg1"/>
                </a:solidFill>
                <a:latin typeface="+mj-lt"/>
              </a:rPr>
              <a:t>Milestones (Kamienie Milowe) w pkt. 6.2</a:t>
            </a:r>
            <a:endParaRPr lang="pl-PL" altLang="pl-PL" sz="2000" b="1" dirty="0">
              <a:solidFill>
                <a:schemeClr val="bg1"/>
              </a:solidFill>
              <a:latin typeface="+mj-lt"/>
              <a:ea typeface="+mj-ea"/>
              <a:cs typeface="+mj-cs"/>
            </a:endParaRPr>
          </a:p>
          <a:p>
            <a:pPr>
              <a:defRPr/>
            </a:pPr>
            <a:endParaRPr lang="pl-PL" altLang="pl-PL" sz="2000" dirty="0">
              <a:solidFill>
                <a:schemeClr val="bg1"/>
              </a:solidFill>
              <a:latin typeface="+mj-lt"/>
              <a:ea typeface="+mj-ea"/>
              <a:cs typeface="+mj-cs"/>
            </a:endParaRPr>
          </a:p>
          <a:p>
            <a:pPr marL="342900" indent="-342900">
              <a:buFont typeface="Wingdings" panose="05000000000000000000" pitchFamily="2" charset="2"/>
              <a:buChar char="Ø"/>
              <a:defRPr/>
            </a:pPr>
            <a:r>
              <a:rPr lang="pl-PL" altLang="pl-PL" sz="2000" dirty="0">
                <a:solidFill>
                  <a:schemeClr val="bg1"/>
                </a:solidFill>
                <a:latin typeface="+mj-lt"/>
                <a:ea typeface="+mj-ea"/>
                <a:cs typeface="+mj-cs"/>
              </a:rPr>
              <a:t>Każdy Work package musi zawierać </a:t>
            </a:r>
            <a:br>
              <a:rPr lang="pl-PL" altLang="pl-PL" sz="2000" dirty="0">
                <a:solidFill>
                  <a:schemeClr val="bg1"/>
                </a:solidFill>
                <a:latin typeface="+mj-lt"/>
                <a:ea typeface="+mj-ea"/>
                <a:cs typeface="+mj-cs"/>
              </a:rPr>
            </a:br>
            <a:r>
              <a:rPr lang="pl-PL" altLang="pl-PL" sz="2000" dirty="0">
                <a:solidFill>
                  <a:schemeClr val="bg1"/>
                </a:solidFill>
                <a:latin typeface="+mj-lt"/>
                <a:ea typeface="+mj-ea"/>
                <a:cs typeface="+mj-cs"/>
              </a:rPr>
              <a:t>minimum 2 Milestones</a:t>
            </a:r>
          </a:p>
          <a:p>
            <a:pPr marL="342900" indent="-342900">
              <a:buFont typeface="Wingdings" panose="05000000000000000000" pitchFamily="2" charset="2"/>
              <a:buChar char="Ø"/>
              <a:defRPr/>
            </a:pPr>
            <a:endParaRPr lang="pl-PL" altLang="pl-PL" sz="2000" dirty="0">
              <a:solidFill>
                <a:schemeClr val="bg1"/>
              </a:solidFill>
              <a:latin typeface="+mj-lt"/>
              <a:ea typeface="+mj-ea"/>
              <a:cs typeface="+mj-cs"/>
            </a:endParaRPr>
          </a:p>
          <a:p>
            <a:pPr marL="342900" indent="-342900">
              <a:buFont typeface="Wingdings" panose="05000000000000000000" pitchFamily="2" charset="2"/>
              <a:buChar char="Ø"/>
              <a:defRPr/>
            </a:pPr>
            <a:r>
              <a:rPr lang="pl-PL" altLang="pl-PL" sz="2000" dirty="0">
                <a:solidFill>
                  <a:schemeClr val="bg1"/>
                </a:solidFill>
                <a:latin typeface="+mj-lt"/>
                <a:ea typeface="+mj-ea"/>
                <a:cs typeface="+mj-cs"/>
              </a:rPr>
              <a:t>Idealnie projekt powinien zawierać przynajmniej jeden Milestone na każdy rok realizacji</a:t>
            </a:r>
          </a:p>
          <a:p>
            <a:pPr marL="342900" indent="-342900">
              <a:buFont typeface="Wingdings" panose="05000000000000000000" pitchFamily="2" charset="2"/>
              <a:buChar char="Ø"/>
              <a:defRPr/>
            </a:pPr>
            <a:endParaRPr lang="pl-PL" altLang="pl-PL" sz="2000" dirty="0">
              <a:solidFill>
                <a:schemeClr val="bg1"/>
              </a:solidFill>
              <a:latin typeface="+mj-lt"/>
              <a:ea typeface="+mj-ea"/>
              <a:cs typeface="+mj-cs"/>
            </a:endParaRPr>
          </a:p>
          <a:p>
            <a:pPr marL="342900" indent="-342900">
              <a:buFont typeface="Wingdings" panose="05000000000000000000" pitchFamily="2" charset="2"/>
              <a:buChar char="Ø"/>
              <a:defRPr/>
            </a:pPr>
            <a:r>
              <a:rPr lang="pl-PL" altLang="pl-PL" sz="2000" dirty="0">
                <a:solidFill>
                  <a:schemeClr val="bg1"/>
                </a:solidFill>
                <a:latin typeface="+mj-lt"/>
                <a:ea typeface="+mj-ea"/>
                <a:cs typeface="+mj-cs"/>
              </a:rPr>
              <a:t>Projekty posiadają zwykle od kilkunastu do dwudziestu paru Kamieni Milowych</a:t>
            </a:r>
          </a:p>
        </p:txBody>
      </p:sp>
      <p:pic>
        <p:nvPicPr>
          <p:cNvPr id="72708" name="Picture 6">
            <a:extLst>
              <a:ext uri="{FF2B5EF4-FFF2-40B4-BE49-F238E27FC236}">
                <a16:creationId xmlns:a16="http://schemas.microsoft.com/office/drawing/2014/main" id="{670A54D0-B32B-4D5C-9B99-4BC87E5113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7125" y="6200775"/>
            <a:ext cx="1809750" cy="61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2709" name="Picture 7">
            <a:extLst>
              <a:ext uri="{FF2B5EF4-FFF2-40B4-BE49-F238E27FC236}">
                <a16:creationId xmlns:a16="http://schemas.microsoft.com/office/drawing/2014/main" id="{7975B0DA-F82F-4819-A8BA-4D0E5B3819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6400" y="6254750"/>
            <a:ext cx="2184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2710" name="Obraz 3">
            <a:extLst>
              <a:ext uri="{FF2B5EF4-FFF2-40B4-BE49-F238E27FC236}">
                <a16:creationId xmlns:a16="http://schemas.microsoft.com/office/drawing/2014/main" id="{FF31967D-EB91-4583-938C-BA45A5122C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6200775"/>
            <a:ext cx="19431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3730" name="Tytuł 1">
            <a:extLst>
              <a:ext uri="{FF2B5EF4-FFF2-40B4-BE49-F238E27FC236}">
                <a16:creationId xmlns:a16="http://schemas.microsoft.com/office/drawing/2014/main" id="{A2764B64-E516-4CD5-B1A7-662E3216DA25}"/>
              </a:ext>
            </a:extLst>
          </p:cNvPr>
          <p:cNvSpPr>
            <a:spLocks noGrp="1"/>
          </p:cNvSpPr>
          <p:nvPr>
            <p:ph type="title"/>
          </p:nvPr>
        </p:nvSpPr>
        <p:spPr>
          <a:xfrm>
            <a:off x="457200" y="223838"/>
            <a:ext cx="6418263" cy="1260475"/>
          </a:xfrm>
        </p:spPr>
        <p:txBody>
          <a:bodyPr/>
          <a:lstStyle/>
          <a:p>
            <a:pPr algn="l"/>
            <a:r>
              <a:rPr lang="pl-PL" altLang="pl-PL" sz="2800" b="1">
                <a:solidFill>
                  <a:srgbClr val="0B4F9D"/>
                </a:solidFill>
              </a:rPr>
              <a:t>Część B – VI. - </a:t>
            </a:r>
            <a:r>
              <a:rPr lang="en-US" altLang="pl-PL" sz="2800" b="1">
                <a:solidFill>
                  <a:srgbClr val="0B4F9D"/>
                </a:solidFill>
              </a:rPr>
              <a:t>Work Plan Work Packages and Timing</a:t>
            </a:r>
            <a:endParaRPr lang="pl-PL" altLang="pl-PL" sz="2800">
              <a:solidFill>
                <a:srgbClr val="0B4F9D"/>
              </a:solidFill>
            </a:endParaRPr>
          </a:p>
        </p:txBody>
      </p:sp>
      <p:sp>
        <p:nvSpPr>
          <p:cNvPr id="3" name="Prostokąt: zaokrąglone rogi 2">
            <a:extLst>
              <a:ext uri="{FF2B5EF4-FFF2-40B4-BE49-F238E27FC236}">
                <a16:creationId xmlns:a16="http://schemas.microsoft.com/office/drawing/2014/main" id="{94408694-314D-433A-B59E-1B779FE3B1ED}"/>
              </a:ext>
            </a:extLst>
          </p:cNvPr>
          <p:cNvSpPr/>
          <p:nvPr/>
        </p:nvSpPr>
        <p:spPr>
          <a:xfrm>
            <a:off x="107950" y="1773238"/>
            <a:ext cx="7993063" cy="4217987"/>
          </a:xfrm>
          <a:prstGeom prst="roundRect">
            <a:avLst/>
          </a:prstGeom>
          <a:solidFill>
            <a:srgbClr val="ED9A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lnSpc>
                <a:spcPct val="107000"/>
              </a:lnSpc>
              <a:spcAft>
                <a:spcPts val="800"/>
              </a:spcAft>
              <a:buFont typeface="Wingdings" panose="05000000000000000000" pitchFamily="2" charset="2"/>
              <a:buChar char="ü"/>
              <a:defRPr/>
            </a:pPr>
            <a:endParaRPr lang="pl-PL" sz="2000" dirty="0">
              <a:solidFill>
                <a:prstClr val="white"/>
              </a:solidFill>
              <a:latin typeface="+mj-lt"/>
              <a:ea typeface="Calibri" panose="020F0502020204030204" pitchFamily="34" charset="0"/>
              <a:cs typeface="Times New Roman" panose="02020603050405020304" pitchFamily="18" charset="0"/>
            </a:endParaRPr>
          </a:p>
          <a:p>
            <a:pPr>
              <a:lnSpc>
                <a:spcPct val="107000"/>
              </a:lnSpc>
              <a:spcAft>
                <a:spcPts val="800"/>
              </a:spcAft>
              <a:defRPr/>
            </a:pPr>
            <a:r>
              <a:rPr lang="pl-PL" sz="2000" b="1" dirty="0">
                <a:solidFill>
                  <a:prstClr val="white"/>
                </a:solidFill>
                <a:latin typeface="+mj-lt"/>
                <a:ea typeface="Calibri" panose="020F0502020204030204" pitchFamily="34" charset="0"/>
                <a:cs typeface="Times New Roman" panose="02020603050405020304" pitchFamily="18" charset="0"/>
              </a:rPr>
              <a:t>Deliverables, pkt.6.2 (Produkty, rezultaty) - najbardziej istotne punkty w realizacji, np. :</a:t>
            </a:r>
          </a:p>
          <a:p>
            <a:pPr>
              <a:lnSpc>
                <a:spcPct val="107000"/>
              </a:lnSpc>
              <a:spcAft>
                <a:spcPts val="800"/>
              </a:spcAft>
              <a:defRPr/>
            </a:pPr>
            <a:endParaRPr lang="pl-PL" sz="2000" dirty="0">
              <a:solidFill>
                <a:prstClr val="white"/>
              </a:solidFill>
              <a:latin typeface="+mj-lt"/>
              <a:ea typeface="Calibri" panose="020F0502020204030204" pitchFamily="34"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ü"/>
              <a:defRPr/>
            </a:pPr>
            <a:r>
              <a:rPr lang="pl-PL" sz="2000" dirty="0">
                <a:solidFill>
                  <a:prstClr val="white"/>
                </a:solidFill>
                <a:latin typeface="+mj-lt"/>
                <a:ea typeface="Calibri" panose="020F0502020204030204" pitchFamily="34" charset="0"/>
                <a:cs typeface="Times New Roman" panose="02020603050405020304" pitchFamily="18" charset="0"/>
              </a:rPr>
              <a:t>wybudowana / rozbudowana droga/lina/nadbrzeże (nazwa, numer)</a:t>
            </a:r>
          </a:p>
          <a:p>
            <a:pPr marL="285750" indent="-285750">
              <a:lnSpc>
                <a:spcPct val="107000"/>
              </a:lnSpc>
              <a:spcAft>
                <a:spcPts val="800"/>
              </a:spcAft>
              <a:buFont typeface="Wingdings" panose="05000000000000000000" pitchFamily="2" charset="2"/>
              <a:buChar char="ü"/>
              <a:defRPr/>
            </a:pPr>
            <a:r>
              <a:rPr lang="pl-PL" sz="2000" dirty="0">
                <a:solidFill>
                  <a:prstClr val="white"/>
                </a:solidFill>
                <a:latin typeface="+mj-lt"/>
                <a:ea typeface="Calibri" panose="020F0502020204030204" pitchFamily="34" charset="0"/>
                <a:cs typeface="Times New Roman" panose="02020603050405020304" pitchFamily="18" charset="0"/>
              </a:rPr>
              <a:t>projekt techniczny, wykonana analiza, gotowa dokumentacja w zakresie ooś</a:t>
            </a:r>
          </a:p>
          <a:p>
            <a:pPr marL="285750" indent="-285750">
              <a:lnSpc>
                <a:spcPct val="107000"/>
              </a:lnSpc>
              <a:spcAft>
                <a:spcPts val="800"/>
              </a:spcAft>
              <a:buFont typeface="Wingdings" panose="05000000000000000000" pitchFamily="2" charset="2"/>
              <a:buChar char="ü"/>
              <a:defRPr/>
            </a:pPr>
            <a:r>
              <a:rPr lang="pl-PL" sz="2000" dirty="0">
                <a:solidFill>
                  <a:prstClr val="white"/>
                </a:solidFill>
                <a:latin typeface="+mj-lt"/>
                <a:ea typeface="Calibri" panose="020F0502020204030204" pitchFamily="34" charset="0"/>
                <a:cs typeface="Times New Roman" panose="02020603050405020304" pitchFamily="18" charset="0"/>
              </a:rPr>
              <a:t>spotkanie, warsztat, webinarium, konferencja</a:t>
            </a:r>
          </a:p>
          <a:p>
            <a:pPr marL="285750" indent="-285750">
              <a:lnSpc>
                <a:spcPct val="107000"/>
              </a:lnSpc>
              <a:spcAft>
                <a:spcPts val="800"/>
              </a:spcAft>
              <a:buFont typeface="Wingdings" panose="05000000000000000000" pitchFamily="2" charset="2"/>
              <a:buChar char="ü"/>
              <a:defRPr/>
            </a:pPr>
            <a:r>
              <a:rPr lang="pl-PL" sz="2000" dirty="0">
                <a:solidFill>
                  <a:prstClr val="white"/>
                </a:solidFill>
                <a:latin typeface="+mj-lt"/>
                <a:ea typeface="Calibri" panose="020F0502020204030204" pitchFamily="34" charset="0"/>
                <a:cs typeface="Times New Roman" panose="02020603050405020304" pitchFamily="18" charset="0"/>
              </a:rPr>
              <a:t>Zwykle w projekcie jest od kilku do kilkunastu Deliverables</a:t>
            </a:r>
          </a:p>
          <a:p>
            <a:pPr marL="285750" indent="-285750">
              <a:lnSpc>
                <a:spcPct val="107000"/>
              </a:lnSpc>
              <a:spcAft>
                <a:spcPts val="800"/>
              </a:spcAft>
              <a:buFont typeface="Wingdings" panose="05000000000000000000" pitchFamily="2" charset="2"/>
              <a:buChar char="ü"/>
              <a:defRPr/>
            </a:pPr>
            <a:endParaRPr lang="pl-PL" dirty="0">
              <a:solidFill>
                <a:prstClr val="white"/>
              </a:solidFill>
              <a:ea typeface="Calibri" panose="020F0502020204030204" pitchFamily="34" charset="0"/>
              <a:cs typeface="Times New Roman" panose="02020603050405020304" pitchFamily="18" charset="0"/>
            </a:endParaRPr>
          </a:p>
        </p:txBody>
      </p:sp>
      <p:sp>
        <p:nvSpPr>
          <p:cNvPr id="73732" name="pole tekstowe 7">
            <a:extLst>
              <a:ext uri="{FF2B5EF4-FFF2-40B4-BE49-F238E27FC236}">
                <a16:creationId xmlns:a16="http://schemas.microsoft.com/office/drawing/2014/main" id="{56891F38-C947-46BB-BBDE-72DFA604541E}"/>
              </a:ext>
            </a:extLst>
          </p:cNvPr>
          <p:cNvSpPr txBox="1">
            <a:spLocks noChangeArrowheads="1"/>
          </p:cNvSpPr>
          <p:nvPr/>
        </p:nvSpPr>
        <p:spPr bwMode="auto">
          <a:xfrm>
            <a:off x="2286000" y="3246438"/>
            <a:ext cx="4572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l-PL" altLang="pl-PL" sz="1800">
                <a:solidFill>
                  <a:srgbClr val="FFFFFF"/>
                </a:solidFill>
              </a:rPr>
              <a:t> </a:t>
            </a:r>
            <a:endParaRPr lang="pl-PL" altLang="pl-PL" sz="1800"/>
          </a:p>
        </p:txBody>
      </p:sp>
      <p:pic>
        <p:nvPicPr>
          <p:cNvPr id="73733" name="Picture 6">
            <a:extLst>
              <a:ext uri="{FF2B5EF4-FFF2-40B4-BE49-F238E27FC236}">
                <a16:creationId xmlns:a16="http://schemas.microsoft.com/office/drawing/2014/main" id="{85E9ABF5-A648-4212-9C71-F1A21408A9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7125" y="6200775"/>
            <a:ext cx="1809750" cy="61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734" name="Picture 7">
            <a:extLst>
              <a:ext uri="{FF2B5EF4-FFF2-40B4-BE49-F238E27FC236}">
                <a16:creationId xmlns:a16="http://schemas.microsoft.com/office/drawing/2014/main" id="{7EA652A8-7D00-43DC-BDEC-B12089F0D9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6400" y="6254750"/>
            <a:ext cx="2184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735" name="Obraz 3">
            <a:extLst>
              <a:ext uri="{FF2B5EF4-FFF2-40B4-BE49-F238E27FC236}">
                <a16:creationId xmlns:a16="http://schemas.microsoft.com/office/drawing/2014/main" id="{845D46C1-0150-4C81-ABBD-3BC266C052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6200775"/>
            <a:ext cx="19431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4754" name="Tytuł 1">
            <a:extLst>
              <a:ext uri="{FF2B5EF4-FFF2-40B4-BE49-F238E27FC236}">
                <a16:creationId xmlns:a16="http://schemas.microsoft.com/office/drawing/2014/main" id="{3162B9E0-B87A-47C4-837C-D3388B3BC07D}"/>
              </a:ext>
            </a:extLst>
          </p:cNvPr>
          <p:cNvSpPr>
            <a:spLocks noGrp="1"/>
          </p:cNvSpPr>
          <p:nvPr>
            <p:ph type="title"/>
          </p:nvPr>
        </p:nvSpPr>
        <p:spPr>
          <a:xfrm>
            <a:off x="225425" y="123825"/>
            <a:ext cx="5986463" cy="1143000"/>
          </a:xfrm>
        </p:spPr>
        <p:txBody>
          <a:bodyPr/>
          <a:lstStyle/>
          <a:p>
            <a:pPr algn="l"/>
            <a:r>
              <a:rPr lang="pl-PL" altLang="pl-PL" sz="2800" b="1">
                <a:solidFill>
                  <a:srgbClr val="0B4F9D"/>
                </a:solidFill>
              </a:rPr>
              <a:t>Część B – VI. </a:t>
            </a:r>
            <a:r>
              <a:rPr lang="en-US" altLang="pl-PL" sz="2800" b="1">
                <a:solidFill>
                  <a:srgbClr val="0B4F9D"/>
                </a:solidFill>
              </a:rPr>
              <a:t>W</a:t>
            </a:r>
            <a:r>
              <a:rPr lang="pl-PL" altLang="pl-PL" sz="2800" b="1">
                <a:solidFill>
                  <a:srgbClr val="0B4F9D"/>
                </a:solidFill>
              </a:rPr>
              <a:t>ork Plan Work Packages and Timing</a:t>
            </a:r>
            <a:endParaRPr lang="pl-PL" altLang="pl-PL" sz="2800">
              <a:solidFill>
                <a:srgbClr val="0B4F9D"/>
              </a:solidFill>
            </a:endParaRPr>
          </a:p>
        </p:txBody>
      </p:sp>
      <p:sp>
        <p:nvSpPr>
          <p:cNvPr id="10" name="Prostokąt: zaokrąglone rogi 9">
            <a:extLst>
              <a:ext uri="{FF2B5EF4-FFF2-40B4-BE49-F238E27FC236}">
                <a16:creationId xmlns:a16="http://schemas.microsoft.com/office/drawing/2014/main" id="{D86A8024-A91B-4A79-84D5-D8521D28552C}"/>
              </a:ext>
            </a:extLst>
          </p:cNvPr>
          <p:cNvSpPr/>
          <p:nvPr/>
        </p:nvSpPr>
        <p:spPr>
          <a:xfrm>
            <a:off x="249238" y="1277938"/>
            <a:ext cx="7635875" cy="4699000"/>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pl-PL" altLang="pl-PL" sz="2000" b="1" dirty="0">
                <a:solidFill>
                  <a:schemeClr val="bg1"/>
                </a:solidFill>
              </a:rPr>
              <a:t>Milestones a </a:t>
            </a:r>
            <a:r>
              <a:rPr lang="pl-PL" altLang="pl-PL" sz="2000" b="1" u="sng" dirty="0">
                <a:solidFill>
                  <a:schemeClr val="bg1"/>
                </a:solidFill>
              </a:rPr>
              <a:t>Deliverable</a:t>
            </a:r>
            <a:r>
              <a:rPr lang="pl-PL" altLang="pl-PL" sz="2000" b="1" dirty="0">
                <a:solidFill>
                  <a:schemeClr val="bg1"/>
                </a:solidFill>
              </a:rPr>
              <a:t>s, pkt.6.2 - przykłady</a:t>
            </a:r>
            <a:endParaRPr lang="pl-PL" altLang="pl-PL" sz="2000" b="1" dirty="0">
              <a:solidFill>
                <a:schemeClr val="bg1"/>
              </a:solidFill>
              <a:latin typeface="+mj-lt"/>
              <a:ea typeface="+mj-ea"/>
              <a:cs typeface="+mj-cs"/>
            </a:endParaRPr>
          </a:p>
          <a:p>
            <a:pPr>
              <a:defRPr/>
            </a:pPr>
            <a:endParaRPr lang="pl-PL" altLang="pl-PL" sz="2000" b="1" dirty="0">
              <a:solidFill>
                <a:schemeClr val="bg1"/>
              </a:solidFill>
              <a:latin typeface="+mj-lt"/>
              <a:ea typeface="+mj-ea"/>
              <a:cs typeface="+mj-cs"/>
            </a:endParaRPr>
          </a:p>
          <a:p>
            <a:pPr marL="342900" indent="-342900">
              <a:buFont typeface="Wingdings" panose="05000000000000000000" pitchFamily="2" charset="2"/>
              <a:buChar char="Ø"/>
              <a:defRPr/>
            </a:pPr>
            <a:r>
              <a:rPr lang="pl-PL" altLang="pl-PL" sz="2000" dirty="0">
                <a:solidFill>
                  <a:schemeClr val="bg1"/>
                </a:solidFill>
                <a:latin typeface="+mj-lt"/>
                <a:ea typeface="+mj-ea"/>
                <a:cs typeface="+mj-cs"/>
              </a:rPr>
              <a:t>Przygotowanie raportu oceny oddziaływania na środowisko, zakończenie konsultacji, </a:t>
            </a:r>
            <a:r>
              <a:rPr lang="pl-PL" altLang="pl-PL" sz="2000" u="sng" dirty="0">
                <a:solidFill>
                  <a:schemeClr val="bg1"/>
                </a:solidFill>
                <a:latin typeface="+mj-lt"/>
                <a:ea typeface="+mj-ea"/>
                <a:cs typeface="+mj-cs"/>
              </a:rPr>
              <a:t>wydana decyzji o środowiskowych uwarunkowaniach</a:t>
            </a:r>
          </a:p>
          <a:p>
            <a:pPr>
              <a:defRPr/>
            </a:pPr>
            <a:endParaRPr lang="pl-PL" altLang="pl-PL" sz="2000" dirty="0">
              <a:solidFill>
                <a:schemeClr val="bg1"/>
              </a:solidFill>
              <a:latin typeface="+mj-lt"/>
              <a:ea typeface="+mj-ea"/>
              <a:cs typeface="+mj-cs"/>
            </a:endParaRPr>
          </a:p>
          <a:p>
            <a:pPr marL="342900" indent="-342900">
              <a:buFont typeface="Wingdings" panose="05000000000000000000" pitchFamily="2" charset="2"/>
              <a:buChar char="Ø"/>
              <a:defRPr/>
            </a:pPr>
            <a:r>
              <a:rPr lang="pl-PL" altLang="pl-PL" sz="2000" dirty="0">
                <a:solidFill>
                  <a:schemeClr val="bg1"/>
                </a:solidFill>
                <a:latin typeface="+mj-lt"/>
                <a:ea typeface="+mj-ea"/>
                <a:cs typeface="+mj-cs"/>
              </a:rPr>
              <a:t>Publikacja przetargu, podpisanie umowy z wykonawcą, częściowy protokół odbioru, </a:t>
            </a:r>
            <a:r>
              <a:rPr lang="pl-PL" altLang="pl-PL" sz="2000" u="sng" dirty="0">
                <a:solidFill>
                  <a:schemeClr val="bg1"/>
                </a:solidFill>
                <a:latin typeface="+mj-lt"/>
                <a:ea typeface="+mj-ea"/>
                <a:cs typeface="+mj-cs"/>
              </a:rPr>
              <a:t>rozbudowana droga/lina/nadbrzeże</a:t>
            </a:r>
          </a:p>
          <a:p>
            <a:pPr marL="342900" indent="-342900">
              <a:buFont typeface="Wingdings" panose="05000000000000000000" pitchFamily="2" charset="2"/>
              <a:buChar char="Ø"/>
              <a:defRPr/>
            </a:pPr>
            <a:endParaRPr lang="pl-PL" altLang="pl-PL" sz="2400" b="1" dirty="0">
              <a:solidFill>
                <a:schemeClr val="bg1"/>
              </a:solidFill>
              <a:latin typeface="+mj-lt"/>
              <a:ea typeface="+mj-ea"/>
              <a:cs typeface="+mj-cs"/>
            </a:endParaRPr>
          </a:p>
          <a:p>
            <a:pPr marL="342900" indent="-342900">
              <a:buFont typeface="Wingdings" panose="05000000000000000000" pitchFamily="2" charset="2"/>
              <a:buChar char="Ø"/>
              <a:defRPr/>
            </a:pPr>
            <a:endParaRPr lang="pl-PL" altLang="pl-PL" sz="2400" b="1" dirty="0">
              <a:solidFill>
                <a:schemeClr val="bg1"/>
              </a:solidFill>
              <a:latin typeface="+mj-lt"/>
              <a:ea typeface="+mj-ea"/>
              <a:cs typeface="+mj-cs"/>
            </a:endParaRPr>
          </a:p>
        </p:txBody>
      </p:sp>
      <p:pic>
        <p:nvPicPr>
          <p:cNvPr id="74756" name="Picture 6">
            <a:extLst>
              <a:ext uri="{FF2B5EF4-FFF2-40B4-BE49-F238E27FC236}">
                <a16:creationId xmlns:a16="http://schemas.microsoft.com/office/drawing/2014/main" id="{D9B64379-636C-413C-A760-01D2ECDFBA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7125" y="6200775"/>
            <a:ext cx="1809750" cy="61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4757" name="Picture 7">
            <a:extLst>
              <a:ext uri="{FF2B5EF4-FFF2-40B4-BE49-F238E27FC236}">
                <a16:creationId xmlns:a16="http://schemas.microsoft.com/office/drawing/2014/main" id="{9BCBE591-6328-4F72-88F6-21BEEC0B27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6400" y="6254750"/>
            <a:ext cx="2184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4758" name="Obraz 3">
            <a:extLst>
              <a:ext uri="{FF2B5EF4-FFF2-40B4-BE49-F238E27FC236}">
                <a16:creationId xmlns:a16="http://schemas.microsoft.com/office/drawing/2014/main" id="{8F7C9E6F-5BF0-4BB6-B576-00DF89C88D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6200775"/>
            <a:ext cx="19431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5778" name="Tytuł 1">
            <a:extLst>
              <a:ext uri="{FF2B5EF4-FFF2-40B4-BE49-F238E27FC236}">
                <a16:creationId xmlns:a16="http://schemas.microsoft.com/office/drawing/2014/main" id="{326580E9-E95E-49E0-969C-C60AFDE32E75}"/>
              </a:ext>
            </a:extLst>
          </p:cNvPr>
          <p:cNvSpPr>
            <a:spLocks noGrp="1"/>
          </p:cNvSpPr>
          <p:nvPr>
            <p:ph type="title"/>
          </p:nvPr>
        </p:nvSpPr>
        <p:spPr>
          <a:xfrm>
            <a:off x="225425" y="123825"/>
            <a:ext cx="5986463" cy="1143000"/>
          </a:xfrm>
        </p:spPr>
        <p:txBody>
          <a:bodyPr/>
          <a:lstStyle/>
          <a:p>
            <a:pPr algn="l"/>
            <a:r>
              <a:rPr lang="pl-PL" altLang="pl-PL" sz="2800" b="1">
                <a:solidFill>
                  <a:srgbClr val="0B4F9D"/>
                </a:solidFill>
              </a:rPr>
              <a:t>Część B – VI. </a:t>
            </a:r>
            <a:r>
              <a:rPr lang="en-US" altLang="pl-PL" sz="2800" b="1">
                <a:solidFill>
                  <a:srgbClr val="0B4F9D"/>
                </a:solidFill>
              </a:rPr>
              <a:t>W</a:t>
            </a:r>
            <a:r>
              <a:rPr lang="pl-PL" altLang="pl-PL" sz="2800" b="1">
                <a:solidFill>
                  <a:srgbClr val="0B4F9D"/>
                </a:solidFill>
              </a:rPr>
              <a:t>ork Plan Work Packages and Timing</a:t>
            </a:r>
            <a:endParaRPr lang="pl-PL" altLang="pl-PL" sz="2800">
              <a:solidFill>
                <a:srgbClr val="0B4F9D"/>
              </a:solidFill>
            </a:endParaRPr>
          </a:p>
        </p:txBody>
      </p:sp>
      <p:sp>
        <p:nvSpPr>
          <p:cNvPr id="7" name="Prostokąt: zaokrąglone rogi 6">
            <a:extLst>
              <a:ext uri="{FF2B5EF4-FFF2-40B4-BE49-F238E27FC236}">
                <a16:creationId xmlns:a16="http://schemas.microsoft.com/office/drawing/2014/main" id="{93DE85F1-917B-4F2C-B4EB-F202FE4804EE}"/>
              </a:ext>
            </a:extLst>
          </p:cNvPr>
          <p:cNvSpPr/>
          <p:nvPr/>
        </p:nvSpPr>
        <p:spPr>
          <a:xfrm>
            <a:off x="395288" y="1484313"/>
            <a:ext cx="6697662" cy="63976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pl-PL" b="1" dirty="0">
                <a:solidFill>
                  <a:prstClr val="white"/>
                </a:solidFill>
              </a:rPr>
              <a:t>Kamienie Milowe (KM) i Źródła Weryfikacji (ŹW) - przykłady</a:t>
            </a:r>
          </a:p>
        </p:txBody>
      </p:sp>
      <p:sp>
        <p:nvSpPr>
          <p:cNvPr id="9" name="Prostokąt: zaokrąglone rogi 8">
            <a:extLst>
              <a:ext uri="{FF2B5EF4-FFF2-40B4-BE49-F238E27FC236}">
                <a16:creationId xmlns:a16="http://schemas.microsoft.com/office/drawing/2014/main" id="{5AEE3D10-598C-484F-B027-C612C215EEEE}"/>
              </a:ext>
            </a:extLst>
          </p:cNvPr>
          <p:cNvSpPr/>
          <p:nvPr/>
        </p:nvSpPr>
        <p:spPr>
          <a:xfrm>
            <a:off x="395288" y="2349500"/>
            <a:ext cx="5329237" cy="969963"/>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pl-PL" dirty="0">
                <a:solidFill>
                  <a:prstClr val="white"/>
                </a:solidFill>
              </a:rPr>
              <a:t>Złożenie wniosku o pozwolenie na budowę (KM)  Potwierdzenie złożenia wniosku do urzędu (ŹW)</a:t>
            </a:r>
          </a:p>
        </p:txBody>
      </p:sp>
      <p:sp>
        <p:nvSpPr>
          <p:cNvPr id="11" name="Prostokąt: zaokrąglone rogi 10">
            <a:extLst>
              <a:ext uri="{FF2B5EF4-FFF2-40B4-BE49-F238E27FC236}">
                <a16:creationId xmlns:a16="http://schemas.microsoft.com/office/drawing/2014/main" id="{F57ADC9F-095B-4B4A-A2CE-71A567D0055F}"/>
              </a:ext>
            </a:extLst>
          </p:cNvPr>
          <p:cNvSpPr/>
          <p:nvPr/>
        </p:nvSpPr>
        <p:spPr>
          <a:xfrm>
            <a:off x="469900" y="3454400"/>
            <a:ext cx="5254625" cy="11430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pl-PL" dirty="0">
                <a:solidFill>
                  <a:prstClr val="white"/>
                </a:solidFill>
              </a:rPr>
              <a:t>Rozpoczęcie przetargu (KM)</a:t>
            </a:r>
          </a:p>
          <a:p>
            <a:pPr algn="ctr">
              <a:defRPr/>
            </a:pPr>
            <a:r>
              <a:rPr lang="pl-PL" dirty="0">
                <a:solidFill>
                  <a:prstClr val="white"/>
                </a:solidFill>
              </a:rPr>
              <a:t>Potwierdzenie ogłoszenia przetargu w Dzienniku Urzędowym (ŹW)</a:t>
            </a:r>
          </a:p>
        </p:txBody>
      </p:sp>
      <p:sp>
        <p:nvSpPr>
          <p:cNvPr id="12" name="Prostokąt: zaokrąglone rogi 11">
            <a:extLst>
              <a:ext uri="{FF2B5EF4-FFF2-40B4-BE49-F238E27FC236}">
                <a16:creationId xmlns:a16="http://schemas.microsoft.com/office/drawing/2014/main" id="{186C03EC-1F1E-4A71-85A1-2FD9CDF0C68E}"/>
              </a:ext>
            </a:extLst>
          </p:cNvPr>
          <p:cNvSpPr/>
          <p:nvPr/>
        </p:nvSpPr>
        <p:spPr>
          <a:xfrm>
            <a:off x="493713" y="4733925"/>
            <a:ext cx="5254625" cy="11430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pl-PL" dirty="0">
                <a:solidFill>
                  <a:prstClr val="white"/>
                </a:solidFill>
              </a:rPr>
              <a:t>Rozpoczęcie prac budowlanych (KM) </a:t>
            </a:r>
          </a:p>
          <a:p>
            <a:pPr algn="ctr">
              <a:defRPr/>
            </a:pPr>
            <a:r>
              <a:rPr lang="pl-PL" dirty="0">
                <a:solidFill>
                  <a:prstClr val="white"/>
                </a:solidFill>
              </a:rPr>
              <a:t>Protokół przekazania placu budowy (ŹW)</a:t>
            </a:r>
          </a:p>
        </p:txBody>
      </p:sp>
      <p:pic>
        <p:nvPicPr>
          <p:cNvPr id="75783" name="Picture 6">
            <a:extLst>
              <a:ext uri="{FF2B5EF4-FFF2-40B4-BE49-F238E27FC236}">
                <a16:creationId xmlns:a16="http://schemas.microsoft.com/office/drawing/2014/main" id="{2193E83E-ACA5-463F-9163-18F4D54397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7125" y="6200775"/>
            <a:ext cx="1809750" cy="61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5784" name="Picture 7">
            <a:extLst>
              <a:ext uri="{FF2B5EF4-FFF2-40B4-BE49-F238E27FC236}">
                <a16:creationId xmlns:a16="http://schemas.microsoft.com/office/drawing/2014/main" id="{4532AFEB-815D-428F-816A-E6F812D568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6400" y="6254750"/>
            <a:ext cx="2184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5785" name="Obraz 3">
            <a:extLst>
              <a:ext uri="{FF2B5EF4-FFF2-40B4-BE49-F238E27FC236}">
                <a16:creationId xmlns:a16="http://schemas.microsoft.com/office/drawing/2014/main" id="{5569347F-7D44-4302-B473-EFA9755A92C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6200775"/>
            <a:ext cx="19431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6802" name="Tytuł 1">
            <a:extLst>
              <a:ext uri="{FF2B5EF4-FFF2-40B4-BE49-F238E27FC236}">
                <a16:creationId xmlns:a16="http://schemas.microsoft.com/office/drawing/2014/main" id="{93397C27-4569-4AA7-9816-E16FBF898FC8}"/>
              </a:ext>
            </a:extLst>
          </p:cNvPr>
          <p:cNvSpPr>
            <a:spLocks noGrp="1"/>
          </p:cNvSpPr>
          <p:nvPr>
            <p:ph type="title"/>
          </p:nvPr>
        </p:nvSpPr>
        <p:spPr>
          <a:xfrm>
            <a:off x="225425" y="123825"/>
            <a:ext cx="5986463" cy="1143000"/>
          </a:xfrm>
        </p:spPr>
        <p:txBody>
          <a:bodyPr/>
          <a:lstStyle/>
          <a:p>
            <a:pPr algn="l"/>
            <a:r>
              <a:rPr lang="pl-PL" altLang="pl-PL" sz="2800" b="1">
                <a:solidFill>
                  <a:srgbClr val="0B4F9D"/>
                </a:solidFill>
              </a:rPr>
              <a:t>Część B – VI. </a:t>
            </a:r>
            <a:r>
              <a:rPr lang="en-US" altLang="pl-PL" sz="2800" b="1">
                <a:solidFill>
                  <a:srgbClr val="0B4F9D"/>
                </a:solidFill>
              </a:rPr>
              <a:t>W</a:t>
            </a:r>
            <a:r>
              <a:rPr lang="pl-PL" altLang="pl-PL" sz="2800" b="1">
                <a:solidFill>
                  <a:srgbClr val="0B4F9D"/>
                </a:solidFill>
              </a:rPr>
              <a:t>ork Plan Work Packages and Timing</a:t>
            </a:r>
            <a:endParaRPr lang="pl-PL" altLang="pl-PL" sz="2800">
              <a:solidFill>
                <a:srgbClr val="0B4F9D"/>
              </a:solidFill>
            </a:endParaRPr>
          </a:p>
        </p:txBody>
      </p:sp>
      <p:sp>
        <p:nvSpPr>
          <p:cNvPr id="10" name="Prostokąt: zaokrąglone rogi 9">
            <a:extLst>
              <a:ext uri="{FF2B5EF4-FFF2-40B4-BE49-F238E27FC236}">
                <a16:creationId xmlns:a16="http://schemas.microsoft.com/office/drawing/2014/main" id="{87036990-72E2-4481-8AF8-E6A958251773}"/>
              </a:ext>
            </a:extLst>
          </p:cNvPr>
          <p:cNvSpPr/>
          <p:nvPr/>
        </p:nvSpPr>
        <p:spPr>
          <a:xfrm>
            <a:off x="249238" y="1277938"/>
            <a:ext cx="7635875" cy="4699000"/>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pl-PL" altLang="pl-PL" sz="2000" b="1" dirty="0">
                <a:solidFill>
                  <a:schemeClr val="bg1"/>
                </a:solidFill>
                <a:latin typeface="+mj-lt"/>
                <a:ea typeface="+mj-ea"/>
                <a:cs typeface="+mj-cs"/>
              </a:rPr>
              <a:t>Najczęstsze błędy w części 6.2, cz. 1</a:t>
            </a:r>
          </a:p>
          <a:p>
            <a:pPr>
              <a:defRPr/>
            </a:pPr>
            <a:endParaRPr lang="pl-PL" altLang="pl-PL" sz="2400" b="1" dirty="0">
              <a:solidFill>
                <a:schemeClr val="bg1"/>
              </a:solidFill>
              <a:latin typeface="+mj-lt"/>
              <a:ea typeface="+mj-ea"/>
              <a:cs typeface="+mj-cs"/>
            </a:endParaRPr>
          </a:p>
          <a:p>
            <a:pPr marL="342900" indent="-342900">
              <a:buFont typeface="Wingdings" panose="05000000000000000000" pitchFamily="2" charset="2"/>
              <a:buChar char="Ø"/>
              <a:defRPr/>
            </a:pPr>
            <a:r>
              <a:rPr lang="pl-PL" altLang="pl-PL" sz="2000" dirty="0">
                <a:solidFill>
                  <a:schemeClr val="bg1"/>
                </a:solidFill>
                <a:latin typeface="+mj-lt"/>
                <a:ea typeface="+mj-ea"/>
                <a:cs typeface="+mj-cs"/>
              </a:rPr>
              <a:t>Zbyt długie, zbyt rozbudowane Kamienie Milowe, Deliverables. Powinny to być krótkie, treściwe zdania, równoważnik zdania.</a:t>
            </a:r>
          </a:p>
          <a:p>
            <a:pPr marL="342900" indent="-342900">
              <a:buFont typeface="Wingdings" panose="05000000000000000000" pitchFamily="2" charset="2"/>
              <a:buChar char="Ø"/>
              <a:defRPr/>
            </a:pPr>
            <a:endParaRPr lang="pl-PL" altLang="pl-PL" sz="2000" dirty="0">
              <a:solidFill>
                <a:schemeClr val="bg1"/>
              </a:solidFill>
              <a:latin typeface="+mj-lt"/>
              <a:ea typeface="+mj-ea"/>
              <a:cs typeface="+mj-cs"/>
            </a:endParaRPr>
          </a:p>
          <a:p>
            <a:pPr marL="342900" indent="-342900">
              <a:buFont typeface="Wingdings" panose="05000000000000000000" pitchFamily="2" charset="2"/>
              <a:buChar char="Ø"/>
              <a:defRPr/>
            </a:pPr>
            <a:r>
              <a:rPr lang="pl-PL" altLang="pl-PL" sz="2000" dirty="0">
                <a:solidFill>
                  <a:schemeClr val="bg1"/>
                </a:solidFill>
                <a:latin typeface="+mj-lt"/>
                <a:ea typeface="+mj-ea"/>
                <a:cs typeface="+mj-cs"/>
              </a:rPr>
              <a:t>Jeżeli w projekcie są podobne KM, Deliverables to należy je rozróżnić np. zamiast „publikacja przetargu”, „publikacja przetargu dotycząca (…)”</a:t>
            </a:r>
          </a:p>
          <a:p>
            <a:pPr marL="342900" indent="-342900">
              <a:buFont typeface="Wingdings" panose="05000000000000000000" pitchFamily="2" charset="2"/>
              <a:buChar char="Ø"/>
              <a:defRPr/>
            </a:pPr>
            <a:endParaRPr lang="pl-PL" altLang="pl-PL" sz="2000" dirty="0">
              <a:solidFill>
                <a:schemeClr val="bg1"/>
              </a:solidFill>
              <a:latin typeface="+mj-lt"/>
              <a:ea typeface="+mj-ea"/>
              <a:cs typeface="+mj-cs"/>
            </a:endParaRPr>
          </a:p>
          <a:p>
            <a:pPr marL="342900" indent="-342900">
              <a:buFont typeface="Wingdings" panose="05000000000000000000" pitchFamily="2" charset="2"/>
              <a:buChar char="Ø"/>
              <a:defRPr/>
            </a:pPr>
            <a:r>
              <a:rPr lang="pl-PL" altLang="pl-PL" sz="2000" dirty="0">
                <a:solidFill>
                  <a:schemeClr val="bg1"/>
                </a:solidFill>
                <a:latin typeface="+mj-lt"/>
                <a:ea typeface="+mj-ea"/>
                <a:cs typeface="+mj-cs"/>
              </a:rPr>
              <a:t>Wprowadzenie danego KM czy Deliverables kilkukrotnie dla rożnych Work Package</a:t>
            </a:r>
          </a:p>
          <a:p>
            <a:pPr marL="342900" indent="-342900">
              <a:buFont typeface="Wingdings" panose="05000000000000000000" pitchFamily="2" charset="2"/>
              <a:buChar char="Ø"/>
              <a:defRPr/>
            </a:pPr>
            <a:endParaRPr lang="pl-PL" altLang="pl-PL" sz="2400" dirty="0">
              <a:solidFill>
                <a:schemeClr val="bg1"/>
              </a:solidFill>
              <a:latin typeface="+mj-lt"/>
              <a:ea typeface="+mj-ea"/>
              <a:cs typeface="+mj-cs"/>
            </a:endParaRPr>
          </a:p>
          <a:p>
            <a:pPr>
              <a:defRPr/>
            </a:pPr>
            <a:endParaRPr lang="pl-PL" altLang="pl-PL" sz="2400" dirty="0">
              <a:solidFill>
                <a:schemeClr val="bg1"/>
              </a:solidFill>
              <a:latin typeface="+mj-lt"/>
              <a:ea typeface="+mj-ea"/>
              <a:cs typeface="+mj-cs"/>
            </a:endParaRPr>
          </a:p>
        </p:txBody>
      </p:sp>
      <p:pic>
        <p:nvPicPr>
          <p:cNvPr id="76804" name="Picture 6">
            <a:extLst>
              <a:ext uri="{FF2B5EF4-FFF2-40B4-BE49-F238E27FC236}">
                <a16:creationId xmlns:a16="http://schemas.microsoft.com/office/drawing/2014/main" id="{86D02833-5AE4-4D7D-B2D5-21CEA498B7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7125" y="6200775"/>
            <a:ext cx="1809750" cy="61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6805" name="Picture 7">
            <a:extLst>
              <a:ext uri="{FF2B5EF4-FFF2-40B4-BE49-F238E27FC236}">
                <a16:creationId xmlns:a16="http://schemas.microsoft.com/office/drawing/2014/main" id="{0C161A33-709F-4446-9F7F-3A9BFE9174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6400" y="6254750"/>
            <a:ext cx="2184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6806" name="Obraz 3">
            <a:extLst>
              <a:ext uri="{FF2B5EF4-FFF2-40B4-BE49-F238E27FC236}">
                <a16:creationId xmlns:a16="http://schemas.microsoft.com/office/drawing/2014/main" id="{F2735CA5-66A0-4057-A8E5-F224607831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6200775"/>
            <a:ext cx="19431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7826" name="Tytuł 1">
            <a:extLst>
              <a:ext uri="{FF2B5EF4-FFF2-40B4-BE49-F238E27FC236}">
                <a16:creationId xmlns:a16="http://schemas.microsoft.com/office/drawing/2014/main" id="{CD1A463F-AEC4-4100-BC84-44AE5C5ACBC5}"/>
              </a:ext>
            </a:extLst>
          </p:cNvPr>
          <p:cNvSpPr>
            <a:spLocks noGrp="1"/>
          </p:cNvSpPr>
          <p:nvPr>
            <p:ph type="title"/>
          </p:nvPr>
        </p:nvSpPr>
        <p:spPr>
          <a:xfrm>
            <a:off x="457200" y="223838"/>
            <a:ext cx="6418263" cy="1260475"/>
          </a:xfrm>
        </p:spPr>
        <p:txBody>
          <a:bodyPr/>
          <a:lstStyle/>
          <a:p>
            <a:pPr algn="l"/>
            <a:r>
              <a:rPr lang="pl-PL" altLang="pl-PL" sz="2800" b="1">
                <a:solidFill>
                  <a:srgbClr val="0B4F9D"/>
                </a:solidFill>
              </a:rPr>
              <a:t>Część B – VI. - </a:t>
            </a:r>
            <a:r>
              <a:rPr lang="en-US" altLang="pl-PL" sz="2800" b="1">
                <a:solidFill>
                  <a:srgbClr val="0B4F9D"/>
                </a:solidFill>
              </a:rPr>
              <a:t>Work Plan Work Packages and Timing</a:t>
            </a:r>
            <a:endParaRPr lang="pl-PL" altLang="pl-PL" sz="2800">
              <a:solidFill>
                <a:srgbClr val="0B4F9D"/>
              </a:solidFill>
            </a:endParaRPr>
          </a:p>
        </p:txBody>
      </p:sp>
      <p:sp>
        <p:nvSpPr>
          <p:cNvPr id="3" name="Prostokąt: zaokrąglone rogi 2">
            <a:extLst>
              <a:ext uri="{FF2B5EF4-FFF2-40B4-BE49-F238E27FC236}">
                <a16:creationId xmlns:a16="http://schemas.microsoft.com/office/drawing/2014/main" id="{F61FCC9E-5667-445C-931E-262E759C0FB9}"/>
              </a:ext>
            </a:extLst>
          </p:cNvPr>
          <p:cNvSpPr/>
          <p:nvPr/>
        </p:nvSpPr>
        <p:spPr>
          <a:xfrm>
            <a:off x="611188" y="1773238"/>
            <a:ext cx="7416800" cy="4217987"/>
          </a:xfrm>
          <a:prstGeom prst="roundRect">
            <a:avLst/>
          </a:prstGeom>
          <a:solidFill>
            <a:srgbClr val="ED9A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07000"/>
              </a:lnSpc>
              <a:spcAft>
                <a:spcPts val="800"/>
              </a:spcAft>
              <a:defRPr/>
            </a:pPr>
            <a:r>
              <a:rPr lang="pl-PL" sz="2400" b="1" dirty="0">
                <a:solidFill>
                  <a:prstClr val="white"/>
                </a:solidFill>
                <a:ea typeface="Calibri" panose="020F0502020204030204" pitchFamily="34" charset="0"/>
                <a:cs typeface="Times New Roman" panose="02020603050405020304" pitchFamily="18" charset="0"/>
              </a:rPr>
              <a:t>Najczęstsze błędy w pkt. 6.2, cz. 2</a:t>
            </a:r>
          </a:p>
          <a:p>
            <a:pPr>
              <a:lnSpc>
                <a:spcPct val="107000"/>
              </a:lnSpc>
              <a:spcAft>
                <a:spcPts val="800"/>
              </a:spcAft>
              <a:defRPr/>
            </a:pPr>
            <a:endParaRPr lang="pl-PL" sz="2000" b="1" dirty="0">
              <a:solidFill>
                <a:prstClr val="white"/>
              </a:solidFill>
              <a:ea typeface="Calibri" panose="020F0502020204030204" pitchFamily="34"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ü"/>
              <a:defRPr/>
            </a:pPr>
            <a:r>
              <a:rPr lang="pl-PL" sz="2000" dirty="0">
                <a:solidFill>
                  <a:prstClr val="white"/>
                </a:solidFill>
                <a:ea typeface="Calibri" panose="020F0502020204030204" pitchFamily="34" charset="0"/>
                <a:cs typeface="Times New Roman" panose="02020603050405020304" pitchFamily="18" charset="0"/>
              </a:rPr>
              <a:t>Źle wskazany due month. To miesiąc projektu licząc od daty jego rozpoczęcia (Kamień Milowy - podpisanie umowy na roboty w czerwcu 2022 r. dla projektu, który zaczął się w listopadzie 2021 r., due month to  „8” a nie „6”)</a:t>
            </a:r>
          </a:p>
          <a:p>
            <a:pPr marL="285750" indent="-285750">
              <a:lnSpc>
                <a:spcPct val="107000"/>
              </a:lnSpc>
              <a:spcAft>
                <a:spcPts val="800"/>
              </a:spcAft>
              <a:buFont typeface="Wingdings" panose="05000000000000000000" pitchFamily="2" charset="2"/>
              <a:buChar char="ü"/>
              <a:defRPr/>
            </a:pPr>
            <a:endParaRPr lang="pl-PL" sz="2000" dirty="0">
              <a:solidFill>
                <a:prstClr val="white"/>
              </a:solidFill>
              <a:ea typeface="Calibri" panose="020F0502020204030204" pitchFamily="34"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ü"/>
              <a:defRPr/>
            </a:pPr>
            <a:endParaRPr lang="pl-PL" sz="2000" dirty="0">
              <a:solidFill>
                <a:prstClr val="white"/>
              </a:solidFill>
              <a:ea typeface="Calibri" panose="020F0502020204030204" pitchFamily="34"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ü"/>
              <a:defRPr/>
            </a:pPr>
            <a:endParaRPr lang="pl-PL" sz="2000" dirty="0">
              <a:solidFill>
                <a:prstClr val="white"/>
              </a:solidFill>
              <a:ea typeface="Calibri" panose="020F0502020204030204" pitchFamily="34"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ü"/>
              <a:defRPr/>
            </a:pPr>
            <a:endParaRPr lang="pl-PL" sz="2000" dirty="0">
              <a:solidFill>
                <a:prstClr val="white"/>
              </a:solidFill>
              <a:ea typeface="Calibri" panose="020F0502020204030204" pitchFamily="34" charset="0"/>
              <a:cs typeface="Times New Roman" panose="02020603050405020304" pitchFamily="18" charset="0"/>
            </a:endParaRPr>
          </a:p>
        </p:txBody>
      </p:sp>
      <p:pic>
        <p:nvPicPr>
          <p:cNvPr id="77828" name="Grafika 2" descr="Kalendarz dzienny z wypełnieniem pełnym">
            <a:extLst>
              <a:ext uri="{FF2B5EF4-FFF2-40B4-BE49-F238E27FC236}">
                <a16:creationId xmlns:a16="http://schemas.microsoft.com/office/drawing/2014/main" id="{D9173BA9-FF10-41A7-A663-528224506A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1288" y="4132263"/>
            <a:ext cx="1871662" cy="187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9" name="Picture 6">
            <a:extLst>
              <a:ext uri="{FF2B5EF4-FFF2-40B4-BE49-F238E27FC236}">
                <a16:creationId xmlns:a16="http://schemas.microsoft.com/office/drawing/2014/main" id="{7C9DFE47-7BEA-44A4-8BF1-CB7FDEAF54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67125" y="6200775"/>
            <a:ext cx="1809750" cy="61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7830" name="Picture 7">
            <a:extLst>
              <a:ext uri="{FF2B5EF4-FFF2-40B4-BE49-F238E27FC236}">
                <a16:creationId xmlns:a16="http://schemas.microsoft.com/office/drawing/2014/main" id="{4C8327BA-956A-42E0-968B-04BC5EF01FA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56400" y="6254750"/>
            <a:ext cx="2184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7831" name="Obraz 3">
            <a:extLst>
              <a:ext uri="{FF2B5EF4-FFF2-40B4-BE49-F238E27FC236}">
                <a16:creationId xmlns:a16="http://schemas.microsoft.com/office/drawing/2014/main" id="{377DA6DC-6F3C-436C-8416-14E77FC8621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850" y="6200775"/>
            <a:ext cx="19431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290" name="Tytuł 1">
            <a:extLst>
              <a:ext uri="{FF2B5EF4-FFF2-40B4-BE49-F238E27FC236}">
                <a16:creationId xmlns:a16="http://schemas.microsoft.com/office/drawing/2014/main" id="{8F97F825-879D-44F1-9972-2935CBC54E7B}"/>
              </a:ext>
            </a:extLst>
          </p:cNvPr>
          <p:cNvSpPr>
            <a:spLocks noGrp="1"/>
          </p:cNvSpPr>
          <p:nvPr>
            <p:ph type="title"/>
          </p:nvPr>
        </p:nvSpPr>
        <p:spPr>
          <a:xfrm>
            <a:off x="46038" y="269875"/>
            <a:ext cx="5689600" cy="1143000"/>
          </a:xfrm>
        </p:spPr>
        <p:txBody>
          <a:bodyPr/>
          <a:lstStyle/>
          <a:p>
            <a:pPr algn="l"/>
            <a:r>
              <a:rPr lang="pl-PL" altLang="pl-PL" sz="2800" b="1">
                <a:solidFill>
                  <a:srgbClr val="0B4F9D"/>
                </a:solidFill>
              </a:rPr>
              <a:t>Procedura naboru - </a:t>
            </a:r>
            <a:r>
              <a:rPr lang="pl-PL" altLang="pl-PL" sz="2800">
                <a:solidFill>
                  <a:srgbClr val="0B4F9D"/>
                </a:solidFill>
              </a:rPr>
              <a:t>harmonogram UE </a:t>
            </a:r>
          </a:p>
        </p:txBody>
      </p:sp>
      <p:sp>
        <p:nvSpPr>
          <p:cNvPr id="12291" name="Symbol zastępczy zawartości 2">
            <a:extLst>
              <a:ext uri="{FF2B5EF4-FFF2-40B4-BE49-F238E27FC236}">
                <a16:creationId xmlns:a16="http://schemas.microsoft.com/office/drawing/2014/main" id="{85A3035D-0065-4D16-8672-236489F4B804}"/>
              </a:ext>
            </a:extLst>
          </p:cNvPr>
          <p:cNvSpPr>
            <a:spLocks noGrp="1"/>
          </p:cNvSpPr>
          <p:nvPr>
            <p:ph idx="1"/>
          </p:nvPr>
        </p:nvSpPr>
        <p:spPr/>
        <p:txBody>
          <a:bodyPr/>
          <a:lstStyle/>
          <a:p>
            <a:pPr marL="0" indent="0">
              <a:buFont typeface="Arial" panose="020B0604020202020204" pitchFamily="34" charset="0"/>
              <a:buNone/>
            </a:pPr>
            <a:r>
              <a:rPr lang="pl-PL" altLang="pl-PL"/>
              <a:t> </a:t>
            </a:r>
          </a:p>
        </p:txBody>
      </p:sp>
      <p:graphicFrame>
        <p:nvGraphicFramePr>
          <p:cNvPr id="7" name="Diagram 6">
            <a:extLst>
              <a:ext uri="{FF2B5EF4-FFF2-40B4-BE49-F238E27FC236}">
                <a16:creationId xmlns:a16="http://schemas.microsoft.com/office/drawing/2014/main" id="{C770398A-7E6E-42C2-919B-E9923D5FB6FE}"/>
              </a:ext>
            </a:extLst>
          </p:cNvPr>
          <p:cNvGraphicFramePr/>
          <p:nvPr/>
        </p:nvGraphicFramePr>
        <p:xfrm>
          <a:off x="683567" y="980728"/>
          <a:ext cx="7792095" cy="39604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a:extLst>
              <a:ext uri="{FF2B5EF4-FFF2-40B4-BE49-F238E27FC236}">
                <a16:creationId xmlns:a16="http://schemas.microsoft.com/office/drawing/2014/main" id="{3BAEACB8-13A6-4F8B-B89A-E8DAD9B192BC}"/>
              </a:ext>
            </a:extLst>
          </p:cNvPr>
          <p:cNvGraphicFramePr/>
          <p:nvPr/>
        </p:nvGraphicFramePr>
        <p:xfrm>
          <a:off x="1187624" y="4077073"/>
          <a:ext cx="6984776" cy="191971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2294" name="Picture 6">
            <a:extLst>
              <a:ext uri="{FF2B5EF4-FFF2-40B4-BE49-F238E27FC236}">
                <a16:creationId xmlns:a16="http://schemas.microsoft.com/office/drawing/2014/main" id="{6B51B1D9-6246-47C7-8F84-F0DDFF53D88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67125" y="6200775"/>
            <a:ext cx="1809750" cy="61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5" name="Picture 7">
            <a:extLst>
              <a:ext uri="{FF2B5EF4-FFF2-40B4-BE49-F238E27FC236}">
                <a16:creationId xmlns:a16="http://schemas.microsoft.com/office/drawing/2014/main" id="{A3DED73F-84AE-40C0-84D0-E4DE9EB6E06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756400" y="6254750"/>
            <a:ext cx="2184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6" name="Obraz 3">
            <a:extLst>
              <a:ext uri="{FF2B5EF4-FFF2-40B4-BE49-F238E27FC236}">
                <a16:creationId xmlns:a16="http://schemas.microsoft.com/office/drawing/2014/main" id="{F2AE052D-EDD9-4C22-81DE-A3A4F04B0A0F}"/>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23850" y="6200775"/>
            <a:ext cx="19431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8" grpId="0">
        <p:bldAsOne/>
      </p:bldGraphic>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9874" name="Tytuł 1">
            <a:extLst>
              <a:ext uri="{FF2B5EF4-FFF2-40B4-BE49-F238E27FC236}">
                <a16:creationId xmlns:a16="http://schemas.microsoft.com/office/drawing/2014/main" id="{A16A6D58-503F-4BD6-AAAC-0BB5D7F552A4}"/>
              </a:ext>
            </a:extLst>
          </p:cNvPr>
          <p:cNvSpPr>
            <a:spLocks noGrp="1"/>
          </p:cNvSpPr>
          <p:nvPr>
            <p:ph type="title"/>
          </p:nvPr>
        </p:nvSpPr>
        <p:spPr>
          <a:xfrm>
            <a:off x="225425" y="123825"/>
            <a:ext cx="5986463" cy="1143000"/>
          </a:xfrm>
        </p:spPr>
        <p:txBody>
          <a:bodyPr/>
          <a:lstStyle/>
          <a:p>
            <a:pPr algn="l"/>
            <a:r>
              <a:rPr lang="pl-PL" altLang="pl-PL" sz="2800" b="1">
                <a:solidFill>
                  <a:srgbClr val="0B4F9D"/>
                </a:solidFill>
              </a:rPr>
              <a:t>Część B – VI. </a:t>
            </a:r>
            <a:r>
              <a:rPr lang="en-US" altLang="pl-PL" sz="2800" b="1">
                <a:solidFill>
                  <a:srgbClr val="0B4F9D"/>
                </a:solidFill>
              </a:rPr>
              <a:t>W</a:t>
            </a:r>
            <a:r>
              <a:rPr lang="pl-PL" altLang="pl-PL" sz="2800" b="1">
                <a:solidFill>
                  <a:srgbClr val="0B4F9D"/>
                </a:solidFill>
              </a:rPr>
              <a:t>ork Plan Work Packages and Timing</a:t>
            </a:r>
            <a:endParaRPr lang="pl-PL" altLang="pl-PL" sz="2800">
              <a:solidFill>
                <a:srgbClr val="0B4F9D"/>
              </a:solidFill>
            </a:endParaRPr>
          </a:p>
        </p:txBody>
      </p:sp>
      <p:sp>
        <p:nvSpPr>
          <p:cNvPr id="10" name="Prostokąt: zaokrąglone rogi 9">
            <a:extLst>
              <a:ext uri="{FF2B5EF4-FFF2-40B4-BE49-F238E27FC236}">
                <a16:creationId xmlns:a16="http://schemas.microsoft.com/office/drawing/2014/main" id="{8B934DBA-32DC-48B8-B2E2-BF146A27C21F}"/>
              </a:ext>
            </a:extLst>
          </p:cNvPr>
          <p:cNvSpPr/>
          <p:nvPr/>
        </p:nvSpPr>
        <p:spPr>
          <a:xfrm>
            <a:off x="249238" y="1277938"/>
            <a:ext cx="7418387" cy="4699000"/>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pl-PL" altLang="pl-PL" sz="2000" b="1" dirty="0">
                <a:solidFill>
                  <a:schemeClr val="bg1"/>
                </a:solidFill>
                <a:latin typeface="+mj-lt"/>
                <a:ea typeface="+mj-ea"/>
                <a:cs typeface="+mj-cs"/>
              </a:rPr>
              <a:t>Najczęstsze błędy (w powiązanych załącznikach) w punkt 6.2 – cz. 3</a:t>
            </a:r>
          </a:p>
          <a:p>
            <a:pPr>
              <a:defRPr/>
            </a:pPr>
            <a:endParaRPr lang="pl-PL" altLang="pl-PL" sz="2000" b="1" dirty="0">
              <a:solidFill>
                <a:schemeClr val="bg1"/>
              </a:solidFill>
              <a:latin typeface="+mj-lt"/>
              <a:ea typeface="+mj-ea"/>
              <a:cs typeface="+mj-cs"/>
            </a:endParaRPr>
          </a:p>
          <a:p>
            <a:pPr marL="342900" indent="-342900">
              <a:buFont typeface="Wingdings" panose="05000000000000000000" pitchFamily="2" charset="2"/>
              <a:buChar char="Ø"/>
              <a:defRPr/>
            </a:pPr>
            <a:r>
              <a:rPr lang="pl-PL" altLang="pl-PL" sz="2000" dirty="0">
                <a:solidFill>
                  <a:schemeClr val="bg1"/>
                </a:solidFill>
                <a:latin typeface="+mj-lt"/>
                <a:ea typeface="+mj-ea"/>
                <a:cs typeface="+mj-cs"/>
              </a:rPr>
              <a:t>Daty Kamieni Milowych przedstawione w punkcie 6.2 wniosku nie są zgodne z KM z harmonogramu Ganta (załącznik do wniosku)</a:t>
            </a:r>
          </a:p>
          <a:p>
            <a:pPr marL="342900" indent="-342900">
              <a:buFont typeface="Wingdings" panose="05000000000000000000" pitchFamily="2" charset="2"/>
              <a:buChar char="Ø"/>
              <a:defRPr/>
            </a:pPr>
            <a:endParaRPr lang="pl-PL" altLang="pl-PL" sz="2000" dirty="0">
              <a:solidFill>
                <a:schemeClr val="bg1"/>
              </a:solidFill>
              <a:latin typeface="+mj-lt"/>
              <a:ea typeface="+mj-ea"/>
              <a:cs typeface="+mj-cs"/>
            </a:endParaRPr>
          </a:p>
          <a:p>
            <a:pPr marL="342900" indent="-342900">
              <a:buFont typeface="Wingdings" panose="05000000000000000000" pitchFamily="2" charset="2"/>
              <a:buChar char="Ø"/>
              <a:defRPr/>
            </a:pPr>
            <a:r>
              <a:rPr lang="pl-PL" altLang="pl-PL" sz="2000" dirty="0">
                <a:solidFill>
                  <a:schemeClr val="bg1"/>
                </a:solidFill>
                <a:latin typeface="+mj-lt"/>
                <a:ea typeface="+mj-ea"/>
                <a:cs typeface="+mj-cs"/>
              </a:rPr>
              <a:t>Nazwy działań przedstawione w punkcie 6.2 wniosku nie są zgodne z nazwami wskazanymi w budżecie szczegółowym, w zakładce „2 - Work Packages”</a:t>
            </a:r>
          </a:p>
          <a:p>
            <a:pPr marL="342900" indent="-342900">
              <a:buFont typeface="Wingdings" panose="05000000000000000000" pitchFamily="2" charset="2"/>
              <a:buChar char="Ø"/>
              <a:defRPr/>
            </a:pPr>
            <a:endParaRPr lang="pl-PL" altLang="pl-PL" sz="2400" dirty="0">
              <a:solidFill>
                <a:schemeClr val="bg1"/>
              </a:solidFill>
              <a:latin typeface="+mj-lt"/>
              <a:ea typeface="+mj-ea"/>
              <a:cs typeface="+mj-cs"/>
            </a:endParaRPr>
          </a:p>
          <a:p>
            <a:pPr marL="342900" indent="-342900">
              <a:buFont typeface="Wingdings" panose="05000000000000000000" pitchFamily="2" charset="2"/>
              <a:buChar char="Ø"/>
              <a:defRPr/>
            </a:pPr>
            <a:endParaRPr lang="pl-PL" altLang="pl-PL" sz="2400" dirty="0">
              <a:solidFill>
                <a:schemeClr val="bg1"/>
              </a:solidFill>
              <a:latin typeface="+mj-lt"/>
              <a:ea typeface="+mj-ea"/>
              <a:cs typeface="+mj-cs"/>
            </a:endParaRPr>
          </a:p>
          <a:p>
            <a:pPr>
              <a:defRPr/>
            </a:pPr>
            <a:endParaRPr lang="pl-PL" altLang="pl-PL" sz="2400" dirty="0">
              <a:solidFill>
                <a:schemeClr val="bg1"/>
              </a:solidFill>
              <a:latin typeface="+mj-lt"/>
              <a:ea typeface="+mj-ea"/>
              <a:cs typeface="+mj-cs"/>
            </a:endParaRPr>
          </a:p>
        </p:txBody>
      </p:sp>
      <p:pic>
        <p:nvPicPr>
          <p:cNvPr id="79876" name="Picture 6">
            <a:extLst>
              <a:ext uri="{FF2B5EF4-FFF2-40B4-BE49-F238E27FC236}">
                <a16:creationId xmlns:a16="http://schemas.microsoft.com/office/drawing/2014/main" id="{F9A55BA2-CD82-4413-BC3D-7436F76A5D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7125" y="6200775"/>
            <a:ext cx="1809750" cy="61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9877" name="Picture 7">
            <a:extLst>
              <a:ext uri="{FF2B5EF4-FFF2-40B4-BE49-F238E27FC236}">
                <a16:creationId xmlns:a16="http://schemas.microsoft.com/office/drawing/2014/main" id="{763DCF2C-F4CB-440E-A358-623BB2883D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6400" y="6254750"/>
            <a:ext cx="2184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9878" name="Obraz 3">
            <a:extLst>
              <a:ext uri="{FF2B5EF4-FFF2-40B4-BE49-F238E27FC236}">
                <a16:creationId xmlns:a16="http://schemas.microsoft.com/office/drawing/2014/main" id="{D82F91B6-ECD1-4ED3-B181-5FECB81F08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6200775"/>
            <a:ext cx="19431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0898" name="Tytuł 1">
            <a:extLst>
              <a:ext uri="{FF2B5EF4-FFF2-40B4-BE49-F238E27FC236}">
                <a16:creationId xmlns:a16="http://schemas.microsoft.com/office/drawing/2014/main" id="{E4001583-1673-4D2D-9929-B4764502048C}"/>
              </a:ext>
            </a:extLst>
          </p:cNvPr>
          <p:cNvSpPr>
            <a:spLocks noGrp="1"/>
          </p:cNvSpPr>
          <p:nvPr>
            <p:ph type="title"/>
          </p:nvPr>
        </p:nvSpPr>
        <p:spPr>
          <a:xfrm>
            <a:off x="225425" y="123825"/>
            <a:ext cx="5986463" cy="1143000"/>
          </a:xfrm>
        </p:spPr>
        <p:txBody>
          <a:bodyPr/>
          <a:lstStyle/>
          <a:p>
            <a:pPr algn="l"/>
            <a:r>
              <a:rPr lang="pl-PL" altLang="pl-PL" sz="2800" b="1">
                <a:solidFill>
                  <a:srgbClr val="0B4F9D"/>
                </a:solidFill>
              </a:rPr>
              <a:t>Część B – VI. </a:t>
            </a:r>
            <a:r>
              <a:rPr lang="en-US" altLang="pl-PL" sz="2800" b="1">
                <a:solidFill>
                  <a:srgbClr val="0B4F9D"/>
                </a:solidFill>
              </a:rPr>
              <a:t>W</a:t>
            </a:r>
            <a:r>
              <a:rPr lang="pl-PL" altLang="pl-PL" sz="2800" b="1">
                <a:solidFill>
                  <a:srgbClr val="0B4F9D"/>
                </a:solidFill>
              </a:rPr>
              <a:t>ork Plan Work Packages and Timing</a:t>
            </a:r>
            <a:endParaRPr lang="pl-PL" altLang="pl-PL" sz="2800">
              <a:solidFill>
                <a:srgbClr val="0B4F9D"/>
              </a:solidFill>
            </a:endParaRPr>
          </a:p>
        </p:txBody>
      </p:sp>
      <p:sp>
        <p:nvSpPr>
          <p:cNvPr id="7" name="Prostokąt: zaokrąglone rogi 6">
            <a:extLst>
              <a:ext uri="{FF2B5EF4-FFF2-40B4-BE49-F238E27FC236}">
                <a16:creationId xmlns:a16="http://schemas.microsoft.com/office/drawing/2014/main" id="{8A794485-564F-4D06-A9DE-35B20A97F68A}"/>
              </a:ext>
            </a:extLst>
          </p:cNvPr>
          <p:cNvSpPr/>
          <p:nvPr/>
        </p:nvSpPr>
        <p:spPr>
          <a:xfrm>
            <a:off x="395288" y="1484313"/>
            <a:ext cx="5211762" cy="63976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pl-PL" sz="2400" b="1" dirty="0">
                <a:solidFill>
                  <a:prstClr val="white"/>
                </a:solidFill>
              </a:rPr>
              <a:t>Najczęstsze błędy cz. 4</a:t>
            </a:r>
          </a:p>
        </p:txBody>
      </p:sp>
      <p:sp>
        <p:nvSpPr>
          <p:cNvPr id="9" name="Prostokąt: zaokrąglone rogi 8">
            <a:extLst>
              <a:ext uri="{FF2B5EF4-FFF2-40B4-BE49-F238E27FC236}">
                <a16:creationId xmlns:a16="http://schemas.microsoft.com/office/drawing/2014/main" id="{D3FE65E0-CE15-4A2F-8AD5-BA17860307C8}"/>
              </a:ext>
            </a:extLst>
          </p:cNvPr>
          <p:cNvSpPr/>
          <p:nvPr/>
        </p:nvSpPr>
        <p:spPr>
          <a:xfrm>
            <a:off x="395288" y="2232025"/>
            <a:ext cx="5183187" cy="1512888"/>
          </a:xfrm>
          <a:prstGeom prst="roundRect">
            <a:avLst>
              <a:gd name="adj" fmla="val 15493"/>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pl-PL" dirty="0">
                <a:solidFill>
                  <a:prstClr val="white"/>
                </a:solidFill>
              </a:rPr>
              <a:t>Jedna łączna numeracja Deliverables podczas gdy dotyczy to tylko KM</a:t>
            </a:r>
          </a:p>
          <a:p>
            <a:pPr algn="ctr">
              <a:defRPr/>
            </a:pPr>
            <a:endParaRPr lang="pl-PL" sz="1100" dirty="0">
              <a:solidFill>
                <a:prstClr val="white"/>
              </a:solidFill>
            </a:endParaRPr>
          </a:p>
          <a:p>
            <a:pPr>
              <a:buFont typeface="Arial" panose="020B0604020202020204" pitchFamily="34" charset="0"/>
              <a:buNone/>
              <a:defRPr/>
            </a:pPr>
            <a:r>
              <a:rPr lang="pl-PL" altLang="pl-PL" sz="1400" dirty="0"/>
              <a:t> </a:t>
            </a:r>
            <a:r>
              <a:rPr lang="pl-PL" altLang="pl-PL" dirty="0"/>
              <a:t>KM                         1, 2 , 3 (…)23</a:t>
            </a:r>
          </a:p>
          <a:p>
            <a:pPr>
              <a:buFont typeface="Arial" panose="020B0604020202020204" pitchFamily="34" charset="0"/>
              <a:buNone/>
              <a:defRPr/>
            </a:pPr>
            <a:r>
              <a:rPr lang="pl-PL" altLang="pl-PL" dirty="0"/>
              <a:t> Deliverables         1,2    1,2,3,4      1,2,3</a:t>
            </a:r>
            <a:endParaRPr lang="pl-PL" dirty="0">
              <a:solidFill>
                <a:prstClr val="white"/>
              </a:solidFill>
            </a:endParaRPr>
          </a:p>
          <a:p>
            <a:pPr algn="ctr">
              <a:defRPr/>
            </a:pPr>
            <a:endParaRPr lang="pl-PL" sz="1100" dirty="0">
              <a:solidFill>
                <a:prstClr val="white"/>
              </a:solidFill>
            </a:endParaRPr>
          </a:p>
        </p:txBody>
      </p:sp>
      <p:sp>
        <p:nvSpPr>
          <p:cNvPr id="11" name="Prostokąt: zaokrąglone rogi 10">
            <a:extLst>
              <a:ext uri="{FF2B5EF4-FFF2-40B4-BE49-F238E27FC236}">
                <a16:creationId xmlns:a16="http://schemas.microsoft.com/office/drawing/2014/main" id="{3B8194AA-C0A1-424F-9CF1-FADAC116F1E3}"/>
              </a:ext>
            </a:extLst>
          </p:cNvPr>
          <p:cNvSpPr/>
          <p:nvPr/>
        </p:nvSpPr>
        <p:spPr>
          <a:xfrm>
            <a:off x="398463" y="3832225"/>
            <a:ext cx="5183187" cy="89217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pl-PL" dirty="0">
                <a:solidFill>
                  <a:prstClr val="white"/>
                </a:solidFill>
              </a:rPr>
              <a:t>Raport okresowe i końcowe, podpisanie umowy (GA)  wskazane jako KM i Deliverables</a:t>
            </a:r>
          </a:p>
        </p:txBody>
      </p:sp>
      <p:sp>
        <p:nvSpPr>
          <p:cNvPr id="10" name="Prostokąt: zaokrąglone rogi 9">
            <a:extLst>
              <a:ext uri="{FF2B5EF4-FFF2-40B4-BE49-F238E27FC236}">
                <a16:creationId xmlns:a16="http://schemas.microsoft.com/office/drawing/2014/main" id="{77A61E3B-EAF2-46FE-8747-E4EDE63061F0}"/>
              </a:ext>
            </a:extLst>
          </p:cNvPr>
          <p:cNvSpPr/>
          <p:nvPr/>
        </p:nvSpPr>
        <p:spPr>
          <a:xfrm>
            <a:off x="422275" y="4854575"/>
            <a:ext cx="5184775" cy="792163"/>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pl-PL" dirty="0">
                <a:solidFill>
                  <a:prstClr val="white"/>
                </a:solidFill>
              </a:rPr>
              <a:t>Niezwracanie uwagi na znak  </a:t>
            </a:r>
          </a:p>
        </p:txBody>
      </p:sp>
      <p:pic>
        <p:nvPicPr>
          <p:cNvPr id="80903" name="Picture 18">
            <a:extLst>
              <a:ext uri="{FF2B5EF4-FFF2-40B4-BE49-F238E27FC236}">
                <a16:creationId xmlns:a16="http://schemas.microsoft.com/office/drawing/2014/main" id="{14A806AF-7568-43F4-B987-EE4C50AABC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6313" y="4962525"/>
            <a:ext cx="6477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4" name="Picture 6">
            <a:extLst>
              <a:ext uri="{FF2B5EF4-FFF2-40B4-BE49-F238E27FC236}">
                <a16:creationId xmlns:a16="http://schemas.microsoft.com/office/drawing/2014/main" id="{2FBC661C-A7BD-4FF5-AFE6-F43B947EE5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7125" y="6200775"/>
            <a:ext cx="1809750" cy="61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905" name="Picture 7">
            <a:extLst>
              <a:ext uri="{FF2B5EF4-FFF2-40B4-BE49-F238E27FC236}">
                <a16:creationId xmlns:a16="http://schemas.microsoft.com/office/drawing/2014/main" id="{EA577A3A-72CB-4922-9847-0C0940CD0A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56400" y="6254750"/>
            <a:ext cx="2184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906" name="Obraz 3">
            <a:extLst>
              <a:ext uri="{FF2B5EF4-FFF2-40B4-BE49-F238E27FC236}">
                <a16:creationId xmlns:a16="http://schemas.microsoft.com/office/drawing/2014/main" id="{2DBBDE13-A7FB-4686-96E2-C45AE585F2A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850" y="6200775"/>
            <a:ext cx="19431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1922" name="Tytuł 1">
            <a:extLst>
              <a:ext uri="{FF2B5EF4-FFF2-40B4-BE49-F238E27FC236}">
                <a16:creationId xmlns:a16="http://schemas.microsoft.com/office/drawing/2014/main" id="{06212D58-6389-42EE-A1C2-ECFFE9547FA6}"/>
              </a:ext>
            </a:extLst>
          </p:cNvPr>
          <p:cNvSpPr>
            <a:spLocks noGrp="1"/>
          </p:cNvSpPr>
          <p:nvPr>
            <p:ph type="title"/>
          </p:nvPr>
        </p:nvSpPr>
        <p:spPr>
          <a:xfrm>
            <a:off x="241300" y="103188"/>
            <a:ext cx="4330700" cy="1143000"/>
          </a:xfrm>
        </p:spPr>
        <p:txBody>
          <a:bodyPr/>
          <a:lstStyle/>
          <a:p>
            <a:pPr algn="l"/>
            <a:r>
              <a:rPr lang="pl-PL" altLang="pl-PL" sz="2800" b="1">
                <a:solidFill>
                  <a:srgbClr val="0B4F9D"/>
                </a:solidFill>
              </a:rPr>
              <a:t>Wymagane załączniki</a:t>
            </a:r>
            <a:endParaRPr lang="pl-PL" altLang="pl-PL" sz="2800">
              <a:solidFill>
                <a:srgbClr val="0B4F9D"/>
              </a:solidFill>
            </a:endParaRPr>
          </a:p>
        </p:txBody>
      </p:sp>
      <p:sp>
        <p:nvSpPr>
          <p:cNvPr id="77830" name="Symbol zastępczy zawartości 2">
            <a:extLst>
              <a:ext uri="{FF2B5EF4-FFF2-40B4-BE49-F238E27FC236}">
                <a16:creationId xmlns:a16="http://schemas.microsoft.com/office/drawing/2014/main" id="{6B13625E-E2E8-436F-AA73-78BBFBC46BD3}"/>
              </a:ext>
            </a:extLst>
          </p:cNvPr>
          <p:cNvSpPr>
            <a:spLocks noGrp="1"/>
          </p:cNvSpPr>
          <p:nvPr>
            <p:ph idx="1"/>
          </p:nvPr>
        </p:nvSpPr>
        <p:spPr>
          <a:xfrm>
            <a:off x="457200" y="1246188"/>
            <a:ext cx="6851650" cy="4879975"/>
          </a:xfrm>
        </p:spPr>
        <p:txBody>
          <a:bodyPr/>
          <a:lstStyle/>
          <a:p>
            <a:pPr>
              <a:buFont typeface="Wingdings" panose="05000000000000000000" pitchFamily="2" charset="2"/>
              <a:buChar char="Ø"/>
              <a:defRPr/>
            </a:pPr>
            <a:r>
              <a:rPr lang="pl-PL" altLang="pl-PL" sz="1800" dirty="0">
                <a:solidFill>
                  <a:srgbClr val="172C85"/>
                </a:solidFill>
                <a:latin typeface="+mj-lt"/>
                <a:ea typeface="+mj-ea"/>
                <a:cs typeface="+mj-cs"/>
              </a:rPr>
              <a:t>Formularze większości wymaganych załączników są udostępnione w Portal </a:t>
            </a:r>
            <a:r>
              <a:rPr lang="pl-PL" altLang="pl-PL" sz="1800" dirty="0" err="1">
                <a:solidFill>
                  <a:srgbClr val="172C85"/>
                </a:solidFill>
                <a:latin typeface="+mj-lt"/>
                <a:ea typeface="+mj-ea"/>
                <a:cs typeface="+mj-cs"/>
              </a:rPr>
              <a:t>Submission</a:t>
            </a:r>
            <a:r>
              <a:rPr lang="pl-PL" altLang="pl-PL" sz="1800" dirty="0">
                <a:solidFill>
                  <a:srgbClr val="172C85"/>
                </a:solidFill>
                <a:latin typeface="+mj-lt"/>
                <a:ea typeface="+mj-ea"/>
                <a:cs typeface="+mj-cs"/>
              </a:rPr>
              <a:t> System, skąd należy je pobrać, wypełnić i ponownie przesłać, po wcześniejszym skonwertowaniu do formatu PDF. Wyjątek stanowią załączniki, których formularze udostępniono w formacie Excel – należy je przesłać w tym formacie. </a:t>
            </a:r>
          </a:p>
          <a:p>
            <a:pPr>
              <a:buFont typeface="Wingdings" panose="05000000000000000000" pitchFamily="2" charset="2"/>
              <a:buChar char="Ø"/>
              <a:defRPr/>
            </a:pPr>
            <a:endParaRPr lang="pl-PL" altLang="pl-PL" sz="1800" dirty="0">
              <a:solidFill>
                <a:srgbClr val="172C85"/>
              </a:solidFill>
              <a:latin typeface="+mj-lt"/>
              <a:ea typeface="+mj-ea"/>
              <a:cs typeface="+mj-cs"/>
            </a:endParaRPr>
          </a:p>
          <a:p>
            <a:pPr>
              <a:buFont typeface="Wingdings" panose="05000000000000000000" pitchFamily="2" charset="2"/>
              <a:buChar char="Ø"/>
              <a:defRPr/>
            </a:pPr>
            <a:r>
              <a:rPr lang="pl-PL" altLang="pl-PL" sz="1800" dirty="0">
                <a:solidFill>
                  <a:srgbClr val="172C85"/>
                </a:solidFill>
                <a:latin typeface="+mj-lt"/>
                <a:ea typeface="+mj-ea"/>
                <a:cs typeface="+mj-cs"/>
              </a:rPr>
              <a:t>Lista wymaganych załączników:</a:t>
            </a:r>
          </a:p>
          <a:p>
            <a:pPr>
              <a:defRPr/>
            </a:pPr>
            <a:endParaRPr lang="pl-PL" altLang="pl-PL" sz="1800" dirty="0">
              <a:solidFill>
                <a:srgbClr val="172C85"/>
              </a:solidFill>
              <a:latin typeface="+mj-lt"/>
              <a:ea typeface="+mj-ea"/>
              <a:cs typeface="+mj-cs"/>
            </a:endParaRPr>
          </a:p>
          <a:p>
            <a:pPr>
              <a:buFont typeface="+mj-lt"/>
              <a:buAutoNum type="arabicPeriod"/>
              <a:defRPr/>
            </a:pPr>
            <a:r>
              <a:rPr lang="en-US" altLang="pl-PL" sz="1800" b="1" dirty="0">
                <a:solidFill>
                  <a:srgbClr val="172C85"/>
                </a:solidFill>
                <a:latin typeface="+mj-lt"/>
                <a:ea typeface="+mj-ea"/>
                <a:cs typeface="+mj-cs"/>
              </a:rPr>
              <a:t>Detailed budget table </a:t>
            </a:r>
            <a:r>
              <a:rPr lang="en-US" altLang="pl-PL" sz="1800" dirty="0">
                <a:solidFill>
                  <a:srgbClr val="172C85"/>
                </a:solidFill>
                <a:latin typeface="+mj-lt"/>
                <a:ea typeface="+mj-ea"/>
                <a:cs typeface="+mj-cs"/>
              </a:rPr>
              <a:t>per Work Package</a:t>
            </a:r>
            <a:r>
              <a:rPr lang="pl-PL" altLang="pl-PL" sz="1800" dirty="0">
                <a:solidFill>
                  <a:srgbClr val="172C85"/>
                </a:solidFill>
                <a:latin typeface="+mj-lt"/>
                <a:ea typeface="+mj-ea"/>
                <a:cs typeface="+mj-cs"/>
              </a:rPr>
              <a:t> (Szczegółowa tabela budżetowa) – w tabeli należy podać budżet projektu w podziale na poszczególne Work Packages. Ten załącznik jest uzupełnieniem i uszczegółowieniem informacji o budżecie projektu wskazanych w części A wniosku. Należy zapewnić spójność danych pomiędzy tabelą budżetową a częściami A i B wniosku (koszty, poziomy dofinansowania z CEF, nazwy Work Packages). Tabelę załącza się do wniosku w formacie Excel.</a:t>
            </a:r>
          </a:p>
          <a:p>
            <a:pPr>
              <a:defRPr/>
            </a:pPr>
            <a:endParaRPr lang="pl-PL" altLang="pl-PL" sz="1800" dirty="0"/>
          </a:p>
        </p:txBody>
      </p:sp>
      <p:pic>
        <p:nvPicPr>
          <p:cNvPr id="81924" name="Picture 6">
            <a:extLst>
              <a:ext uri="{FF2B5EF4-FFF2-40B4-BE49-F238E27FC236}">
                <a16:creationId xmlns:a16="http://schemas.microsoft.com/office/drawing/2014/main" id="{BB79D1E8-28CE-4D5A-9C34-1198CDAAC4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7125" y="6200775"/>
            <a:ext cx="1809750" cy="61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25" name="Picture 7">
            <a:extLst>
              <a:ext uri="{FF2B5EF4-FFF2-40B4-BE49-F238E27FC236}">
                <a16:creationId xmlns:a16="http://schemas.microsoft.com/office/drawing/2014/main" id="{BAFE2FAC-8C0D-4960-8276-2CA7BA85A9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6400" y="6254750"/>
            <a:ext cx="2184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26" name="Obraz 3">
            <a:extLst>
              <a:ext uri="{FF2B5EF4-FFF2-40B4-BE49-F238E27FC236}">
                <a16:creationId xmlns:a16="http://schemas.microsoft.com/office/drawing/2014/main" id="{1C7E68C3-5112-4E93-8FEA-16B37E4CBF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6200775"/>
            <a:ext cx="19431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2946" name="Tytuł 1">
            <a:extLst>
              <a:ext uri="{FF2B5EF4-FFF2-40B4-BE49-F238E27FC236}">
                <a16:creationId xmlns:a16="http://schemas.microsoft.com/office/drawing/2014/main" id="{700812B8-CFC3-4659-A576-51828AFA5E60}"/>
              </a:ext>
            </a:extLst>
          </p:cNvPr>
          <p:cNvSpPr>
            <a:spLocks noGrp="1"/>
          </p:cNvSpPr>
          <p:nvPr>
            <p:ph type="title"/>
          </p:nvPr>
        </p:nvSpPr>
        <p:spPr>
          <a:xfrm>
            <a:off x="409575" y="103188"/>
            <a:ext cx="4114800" cy="949325"/>
          </a:xfrm>
        </p:spPr>
        <p:txBody>
          <a:bodyPr/>
          <a:lstStyle/>
          <a:p>
            <a:pPr algn="l"/>
            <a:r>
              <a:rPr lang="pl-PL" altLang="pl-PL" sz="2800" b="1">
                <a:solidFill>
                  <a:srgbClr val="0B4F9D"/>
                </a:solidFill>
              </a:rPr>
              <a:t>Wymagane załączniki</a:t>
            </a:r>
            <a:endParaRPr lang="pl-PL" altLang="pl-PL" sz="2800">
              <a:solidFill>
                <a:srgbClr val="0B4F9D"/>
              </a:solidFill>
            </a:endParaRPr>
          </a:p>
        </p:txBody>
      </p:sp>
      <p:sp>
        <p:nvSpPr>
          <p:cNvPr id="78854" name="Symbol zastępczy zawartości 2">
            <a:extLst>
              <a:ext uri="{FF2B5EF4-FFF2-40B4-BE49-F238E27FC236}">
                <a16:creationId xmlns:a16="http://schemas.microsoft.com/office/drawing/2014/main" id="{249DC741-D433-4E02-AA31-4AA9BB5BF456}"/>
              </a:ext>
            </a:extLst>
          </p:cNvPr>
          <p:cNvSpPr>
            <a:spLocks noGrp="1"/>
          </p:cNvSpPr>
          <p:nvPr>
            <p:ph idx="1"/>
          </p:nvPr>
        </p:nvSpPr>
        <p:spPr>
          <a:xfrm>
            <a:off x="400050" y="908050"/>
            <a:ext cx="7188200" cy="4640263"/>
          </a:xfrm>
        </p:spPr>
        <p:txBody>
          <a:bodyPr/>
          <a:lstStyle/>
          <a:p>
            <a:pPr>
              <a:buFont typeface="+mj-lt"/>
              <a:buAutoNum type="arabicPeriod" startAt="2"/>
              <a:defRPr/>
            </a:pPr>
            <a:r>
              <a:rPr lang="pl-PL" altLang="pl-PL" sz="1800" b="1" dirty="0" err="1">
                <a:solidFill>
                  <a:srgbClr val="172C85"/>
                </a:solidFill>
                <a:latin typeface="+mj-lt"/>
                <a:ea typeface="+mj-ea"/>
                <a:cs typeface="+mj-cs"/>
              </a:rPr>
              <a:t>Annual</a:t>
            </a:r>
            <a:r>
              <a:rPr lang="pl-PL" altLang="pl-PL" sz="1800" b="1" dirty="0">
                <a:solidFill>
                  <a:srgbClr val="172C85"/>
                </a:solidFill>
                <a:latin typeface="+mj-lt"/>
                <a:ea typeface="+mj-ea"/>
                <a:cs typeface="+mj-cs"/>
              </a:rPr>
              <a:t> </a:t>
            </a:r>
            <a:r>
              <a:rPr lang="pl-PL" altLang="pl-PL" sz="1800" b="1" dirty="0" err="1">
                <a:solidFill>
                  <a:srgbClr val="172C85"/>
                </a:solidFill>
                <a:latin typeface="+mj-lt"/>
                <a:ea typeface="+mj-ea"/>
                <a:cs typeface="+mj-cs"/>
              </a:rPr>
              <a:t>activity</a:t>
            </a:r>
            <a:r>
              <a:rPr lang="pl-PL" altLang="pl-PL" sz="1800" b="1" dirty="0">
                <a:solidFill>
                  <a:srgbClr val="172C85"/>
                </a:solidFill>
                <a:latin typeface="+mj-lt"/>
                <a:ea typeface="+mj-ea"/>
                <a:cs typeface="+mj-cs"/>
              </a:rPr>
              <a:t> </a:t>
            </a:r>
            <a:r>
              <a:rPr lang="pl-PL" altLang="pl-PL" sz="1800" b="1" dirty="0" err="1">
                <a:solidFill>
                  <a:srgbClr val="172C85"/>
                </a:solidFill>
                <a:latin typeface="+mj-lt"/>
                <a:ea typeface="+mj-ea"/>
                <a:cs typeface="+mj-cs"/>
              </a:rPr>
              <a:t>reports</a:t>
            </a:r>
            <a:r>
              <a:rPr lang="pl-PL" altLang="pl-PL" sz="1800" b="1" dirty="0">
                <a:solidFill>
                  <a:srgbClr val="172C85"/>
                </a:solidFill>
                <a:latin typeface="+mj-lt"/>
                <a:ea typeface="+mj-ea"/>
                <a:cs typeface="+mj-cs"/>
              </a:rPr>
              <a:t> </a:t>
            </a:r>
            <a:r>
              <a:rPr lang="pl-PL" altLang="pl-PL" sz="1800" dirty="0">
                <a:solidFill>
                  <a:srgbClr val="172C85"/>
                </a:solidFill>
                <a:latin typeface="+mj-lt"/>
                <a:ea typeface="+mj-ea"/>
                <a:cs typeface="+mj-cs"/>
              </a:rPr>
              <a:t>(Roczne sprawozdanie z działalności wnioskodawcy) – należy dołączyć roczne sprawozdanie finansowe za ostatni rok wraz z raportem niezależnego biegłego rewidenta. Obowiązek złożenia sprawozdania nie dotyczy podmiotów publicznych, państw członkowskich oraz organizacji międzynarodowych. Ponadto beneficjenci projektów w ramach poprzednich konkursów CEF 1 i 2 również nie muszą składać tego sprawozdania.</a:t>
            </a:r>
          </a:p>
          <a:p>
            <a:pPr>
              <a:buFont typeface="+mj-lt"/>
              <a:buAutoNum type="arabicPeriod" startAt="2"/>
              <a:defRPr/>
            </a:pPr>
            <a:r>
              <a:rPr lang="pl-PL" altLang="pl-PL" sz="1800" b="1" dirty="0">
                <a:solidFill>
                  <a:srgbClr val="172C85"/>
                </a:solidFill>
                <a:latin typeface="+mj-lt"/>
                <a:ea typeface="+mj-ea"/>
                <a:cs typeface="+mj-cs"/>
              </a:rPr>
              <a:t>List of </a:t>
            </a:r>
            <a:r>
              <a:rPr lang="pl-PL" altLang="pl-PL" sz="1800" b="1" dirty="0" err="1">
                <a:solidFill>
                  <a:srgbClr val="172C85"/>
                </a:solidFill>
                <a:latin typeface="+mj-lt"/>
                <a:ea typeface="+mj-ea"/>
                <a:cs typeface="+mj-cs"/>
              </a:rPr>
              <a:t>previous</a:t>
            </a:r>
            <a:r>
              <a:rPr lang="pl-PL" altLang="pl-PL" sz="1800" b="1" dirty="0">
                <a:solidFill>
                  <a:srgbClr val="172C85"/>
                </a:solidFill>
                <a:latin typeface="+mj-lt"/>
                <a:ea typeface="+mj-ea"/>
                <a:cs typeface="+mj-cs"/>
              </a:rPr>
              <a:t> </a:t>
            </a:r>
            <a:r>
              <a:rPr lang="pl-PL" altLang="pl-PL" sz="1800" b="1" dirty="0" err="1">
                <a:solidFill>
                  <a:srgbClr val="172C85"/>
                </a:solidFill>
                <a:latin typeface="+mj-lt"/>
                <a:ea typeface="+mj-ea"/>
                <a:cs typeface="+mj-cs"/>
              </a:rPr>
              <a:t>projects</a:t>
            </a:r>
            <a:r>
              <a:rPr lang="pl-PL" altLang="pl-PL" sz="1800" b="1" dirty="0">
                <a:solidFill>
                  <a:srgbClr val="172C85"/>
                </a:solidFill>
                <a:latin typeface="+mj-lt"/>
                <a:ea typeface="+mj-ea"/>
                <a:cs typeface="+mj-cs"/>
              </a:rPr>
              <a:t> </a:t>
            </a:r>
            <a:r>
              <a:rPr lang="pl-PL" altLang="pl-PL" sz="1800" dirty="0">
                <a:solidFill>
                  <a:srgbClr val="172C85"/>
                </a:solidFill>
                <a:latin typeface="+mj-lt"/>
                <a:ea typeface="+mj-ea"/>
                <a:cs typeface="+mj-cs"/>
              </a:rPr>
              <a:t>(Lista poprzednich projektów) – formularz listy znajduje się na końcu części B wniosku. Należy przedstawić listę kluczowych projektów zrealizowanych w ciągu ostatnich 4 lat. Powinny być to projekty zbliżone wielkością i zakresem do projektu wnioskującego o dofinansowanie CEF. Lista powinna wykazać, że wnioskodawca posiada odpowiednie doświadczenie we wdrażaniu projektów o porównywalnej wielkości i charakterze. Obowiązek załączenia listy projektów nie dotyczy podmiotów publicznych, państw członkowskich oraz organizacji międzynarodowych. Ponadto beneficjenci projektów w ramach poprzednich konkursów CEF 1 i 2 również nie muszą składać tego sprawozdania.</a:t>
            </a:r>
          </a:p>
        </p:txBody>
      </p:sp>
      <p:pic>
        <p:nvPicPr>
          <p:cNvPr id="82948" name="Picture 6">
            <a:extLst>
              <a:ext uri="{FF2B5EF4-FFF2-40B4-BE49-F238E27FC236}">
                <a16:creationId xmlns:a16="http://schemas.microsoft.com/office/drawing/2014/main" id="{722C06D5-7901-4F03-A3C7-FE11E562BE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7125" y="6200775"/>
            <a:ext cx="1809750" cy="61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949" name="Picture 7">
            <a:extLst>
              <a:ext uri="{FF2B5EF4-FFF2-40B4-BE49-F238E27FC236}">
                <a16:creationId xmlns:a16="http://schemas.microsoft.com/office/drawing/2014/main" id="{D077159D-454F-44DD-822B-FCAD50608E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6400" y="6254750"/>
            <a:ext cx="2184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950" name="Obraz 3">
            <a:extLst>
              <a:ext uri="{FF2B5EF4-FFF2-40B4-BE49-F238E27FC236}">
                <a16:creationId xmlns:a16="http://schemas.microsoft.com/office/drawing/2014/main" id="{BEA4B783-A9CC-4241-896F-EF6AF52F71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6200775"/>
            <a:ext cx="19431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3970" name="Tytuł 1">
            <a:extLst>
              <a:ext uri="{FF2B5EF4-FFF2-40B4-BE49-F238E27FC236}">
                <a16:creationId xmlns:a16="http://schemas.microsoft.com/office/drawing/2014/main" id="{79A192FB-F7D0-49A9-9624-96EFDA1009B4}"/>
              </a:ext>
            </a:extLst>
          </p:cNvPr>
          <p:cNvSpPr>
            <a:spLocks noGrp="1"/>
          </p:cNvSpPr>
          <p:nvPr>
            <p:ph type="title"/>
          </p:nvPr>
        </p:nvSpPr>
        <p:spPr>
          <a:xfrm>
            <a:off x="274638" y="57150"/>
            <a:ext cx="4297362" cy="1143000"/>
          </a:xfrm>
        </p:spPr>
        <p:txBody>
          <a:bodyPr/>
          <a:lstStyle/>
          <a:p>
            <a:pPr algn="l"/>
            <a:r>
              <a:rPr lang="pl-PL" altLang="pl-PL" sz="2800" b="1">
                <a:solidFill>
                  <a:srgbClr val="0B4F9D"/>
                </a:solidFill>
              </a:rPr>
              <a:t>Wymagane załączniki</a:t>
            </a:r>
            <a:endParaRPr lang="pl-PL" altLang="pl-PL" sz="2800">
              <a:solidFill>
                <a:srgbClr val="0B4F9D"/>
              </a:solidFill>
            </a:endParaRPr>
          </a:p>
        </p:txBody>
      </p:sp>
      <p:sp>
        <p:nvSpPr>
          <p:cNvPr id="79878" name="Symbol zastępczy zawartości 2">
            <a:extLst>
              <a:ext uri="{FF2B5EF4-FFF2-40B4-BE49-F238E27FC236}">
                <a16:creationId xmlns:a16="http://schemas.microsoft.com/office/drawing/2014/main" id="{810124DE-498A-416F-8833-0241002ED3F5}"/>
              </a:ext>
            </a:extLst>
          </p:cNvPr>
          <p:cNvSpPr>
            <a:spLocks noGrp="1"/>
          </p:cNvSpPr>
          <p:nvPr>
            <p:ph idx="1"/>
          </p:nvPr>
        </p:nvSpPr>
        <p:spPr>
          <a:xfrm>
            <a:off x="274638" y="1165225"/>
            <a:ext cx="7138987" cy="4525963"/>
          </a:xfrm>
        </p:spPr>
        <p:txBody>
          <a:bodyPr/>
          <a:lstStyle/>
          <a:p>
            <a:pPr>
              <a:buFont typeface="+mj-lt"/>
              <a:buAutoNum type="arabicPeriod" startAt="4"/>
              <a:defRPr/>
            </a:pPr>
            <a:r>
              <a:rPr lang="pl-PL" altLang="pl-PL" sz="1800" b="1" dirty="0" err="1">
                <a:solidFill>
                  <a:srgbClr val="172C85"/>
                </a:solidFill>
                <a:latin typeface="+mj-lt"/>
                <a:ea typeface="+mj-ea"/>
                <a:cs typeface="+mj-cs"/>
              </a:rPr>
              <a:t>Timetable</a:t>
            </a:r>
            <a:r>
              <a:rPr lang="pl-PL" altLang="pl-PL" sz="1800" b="1" dirty="0">
                <a:solidFill>
                  <a:srgbClr val="172C85"/>
                </a:solidFill>
                <a:latin typeface="+mj-lt"/>
                <a:ea typeface="+mj-ea"/>
                <a:cs typeface="+mj-cs"/>
              </a:rPr>
              <a:t>/Gantt chart </a:t>
            </a:r>
            <a:r>
              <a:rPr lang="pl-PL" altLang="pl-PL" sz="1800" dirty="0">
                <a:solidFill>
                  <a:srgbClr val="172C85"/>
                </a:solidFill>
                <a:latin typeface="+mj-lt"/>
                <a:ea typeface="+mj-ea"/>
                <a:cs typeface="+mj-cs"/>
              </a:rPr>
              <a:t>(Harmonogram/Wykres Gantta) – harmonogram należy wypełnić na formularzu udostępnionym w Portal </a:t>
            </a:r>
            <a:r>
              <a:rPr lang="pl-PL" altLang="pl-PL" sz="1800" dirty="0" err="1">
                <a:solidFill>
                  <a:srgbClr val="172C85"/>
                </a:solidFill>
                <a:latin typeface="+mj-lt"/>
                <a:ea typeface="+mj-ea"/>
                <a:cs typeface="+mj-cs"/>
              </a:rPr>
              <a:t>Submission</a:t>
            </a:r>
            <a:r>
              <a:rPr lang="pl-PL" altLang="pl-PL" sz="1800" dirty="0">
                <a:solidFill>
                  <a:srgbClr val="172C85"/>
                </a:solidFill>
                <a:latin typeface="+mj-lt"/>
                <a:ea typeface="+mj-ea"/>
                <a:cs typeface="+mj-cs"/>
              </a:rPr>
              <a:t> System.  Należy zapewnić spójność dat wskazanych w harmonogramie oraz w części B wniosku. </a:t>
            </a:r>
          </a:p>
          <a:p>
            <a:pPr>
              <a:buFont typeface="+mj-lt"/>
              <a:buAutoNum type="arabicPeriod" startAt="4"/>
              <a:defRPr/>
            </a:pPr>
            <a:r>
              <a:rPr lang="en-US" altLang="pl-PL" sz="1800" b="1" dirty="0">
                <a:solidFill>
                  <a:srgbClr val="172C85"/>
                </a:solidFill>
                <a:latin typeface="+mj-lt"/>
                <a:ea typeface="+mj-ea"/>
                <a:cs typeface="+mj-cs"/>
              </a:rPr>
              <a:t>Letter of support </a:t>
            </a:r>
            <a:r>
              <a:rPr lang="en-US" altLang="pl-PL" sz="1800" dirty="0">
                <a:solidFill>
                  <a:srgbClr val="172C85"/>
                </a:solidFill>
                <a:latin typeface="+mj-lt"/>
                <a:ea typeface="+mj-ea"/>
                <a:cs typeface="+mj-cs"/>
              </a:rPr>
              <a:t>(MS agreement)</a:t>
            </a:r>
            <a:r>
              <a:rPr lang="pl-PL" altLang="pl-PL" sz="1800" dirty="0">
                <a:solidFill>
                  <a:srgbClr val="172C85"/>
                </a:solidFill>
                <a:latin typeface="+mj-lt"/>
                <a:ea typeface="+mj-ea"/>
                <a:cs typeface="+mj-cs"/>
              </a:rPr>
              <a:t> – zatwierdzenie wniosku przez Państwo Członkowskie. Wnioski aplikacyjne dla polskich projektów zatwierdzane są przez </a:t>
            </a:r>
            <a:r>
              <a:rPr lang="pl-PL" altLang="pl-PL" sz="1800" dirty="0" err="1">
                <a:solidFill>
                  <a:srgbClr val="172C85"/>
                </a:solidFill>
                <a:latin typeface="+mj-lt"/>
                <a:ea typeface="+mj-ea"/>
                <a:cs typeface="+mj-cs"/>
              </a:rPr>
              <a:t>MFiPR</a:t>
            </a:r>
            <a:r>
              <a:rPr lang="pl-PL" altLang="pl-PL" sz="1800" dirty="0">
                <a:solidFill>
                  <a:srgbClr val="172C85"/>
                </a:solidFill>
                <a:latin typeface="+mj-lt"/>
                <a:ea typeface="+mj-ea"/>
                <a:cs typeface="+mj-cs"/>
              </a:rPr>
              <a:t> przez podpisanie formularza </a:t>
            </a:r>
            <a:r>
              <a:rPr lang="pl-PL" altLang="pl-PL" sz="1800" dirty="0" err="1">
                <a:solidFill>
                  <a:srgbClr val="172C85"/>
                </a:solidFill>
                <a:latin typeface="+mj-lt"/>
                <a:ea typeface="+mj-ea"/>
                <a:cs typeface="+mj-cs"/>
              </a:rPr>
              <a:t>Letter</a:t>
            </a:r>
            <a:r>
              <a:rPr lang="pl-PL" altLang="pl-PL" sz="1800" dirty="0">
                <a:solidFill>
                  <a:srgbClr val="172C85"/>
                </a:solidFill>
                <a:latin typeface="+mj-lt"/>
                <a:ea typeface="+mj-ea"/>
                <a:cs typeface="+mj-cs"/>
              </a:rPr>
              <a:t> of </a:t>
            </a:r>
            <a:r>
              <a:rPr lang="pl-PL" altLang="pl-PL" sz="1800" dirty="0" err="1">
                <a:solidFill>
                  <a:srgbClr val="172C85"/>
                </a:solidFill>
                <a:latin typeface="+mj-lt"/>
                <a:ea typeface="+mj-ea"/>
                <a:cs typeface="+mj-cs"/>
              </a:rPr>
              <a:t>Support</a:t>
            </a:r>
            <a:r>
              <a:rPr lang="pl-PL" altLang="pl-PL" sz="1800" dirty="0">
                <a:solidFill>
                  <a:srgbClr val="172C85"/>
                </a:solidFill>
                <a:latin typeface="+mj-lt"/>
                <a:ea typeface="+mj-ea"/>
                <a:cs typeface="+mj-cs"/>
              </a:rPr>
              <a:t> po zakończeniu weryfikacji wniosku. W przypadku projektów międzynarodowych wniosek musi uzyskać zatwierdzenie każdego Państwa Członkowskiego zaangażowanego w projekt.</a:t>
            </a:r>
          </a:p>
          <a:p>
            <a:pPr>
              <a:buFont typeface="+mj-lt"/>
              <a:buAutoNum type="arabicPeriod" startAt="4"/>
              <a:defRPr/>
            </a:pPr>
            <a:r>
              <a:rPr lang="pl-PL" altLang="pl-PL" sz="1800" b="1" dirty="0">
                <a:solidFill>
                  <a:srgbClr val="172C85"/>
                </a:solidFill>
                <a:latin typeface="+mj-lt"/>
                <a:ea typeface="+mj-ea"/>
                <a:cs typeface="+mj-cs"/>
              </a:rPr>
              <a:t> </a:t>
            </a:r>
            <a:r>
              <a:rPr lang="pl-PL" altLang="pl-PL" sz="1800" b="1" dirty="0" err="1">
                <a:solidFill>
                  <a:srgbClr val="172C85"/>
                </a:solidFill>
                <a:latin typeface="+mj-lt"/>
                <a:ea typeface="+mj-ea"/>
                <a:cs typeface="+mj-cs"/>
              </a:rPr>
              <a:t>Environmental</a:t>
            </a:r>
            <a:r>
              <a:rPr lang="pl-PL" altLang="pl-PL" sz="1800" b="1" dirty="0">
                <a:solidFill>
                  <a:srgbClr val="172C85"/>
                </a:solidFill>
                <a:latin typeface="+mj-lt"/>
                <a:ea typeface="+mj-ea"/>
                <a:cs typeface="+mj-cs"/>
              </a:rPr>
              <a:t> </a:t>
            </a:r>
            <a:r>
              <a:rPr lang="pl-PL" altLang="pl-PL" sz="1800" b="1" dirty="0" err="1">
                <a:solidFill>
                  <a:srgbClr val="172C85"/>
                </a:solidFill>
                <a:latin typeface="+mj-lt"/>
                <a:ea typeface="+mj-ea"/>
                <a:cs typeface="+mj-cs"/>
              </a:rPr>
              <a:t>compliance</a:t>
            </a:r>
            <a:r>
              <a:rPr lang="pl-PL" altLang="pl-PL" sz="1800" b="1" dirty="0">
                <a:solidFill>
                  <a:srgbClr val="172C85"/>
                </a:solidFill>
                <a:latin typeface="+mj-lt"/>
                <a:ea typeface="+mj-ea"/>
                <a:cs typeface="+mj-cs"/>
              </a:rPr>
              <a:t> file </a:t>
            </a:r>
            <a:r>
              <a:rPr lang="pl-PL" altLang="pl-PL" sz="1800" dirty="0">
                <a:solidFill>
                  <a:srgbClr val="172C85"/>
                </a:solidFill>
                <a:latin typeface="+mj-lt"/>
                <a:ea typeface="+mj-ea"/>
                <a:cs typeface="+mj-cs"/>
              </a:rPr>
              <a:t>(Plik zgodności środowiskowej) -  w przypadku projektów studyjnych bez fizycznej interwencji w środowisko wypełnienie formularza ogranicza się do zaznaczenia właściwego „okienka” w formularzu. W pozostałych przypadkach formularz musi być odpowiednio wypełniony wraz z wymaganymi załącznikami do formularza.</a:t>
            </a:r>
          </a:p>
          <a:p>
            <a:pPr>
              <a:buFont typeface="Wingdings" panose="05000000000000000000" pitchFamily="2" charset="2"/>
              <a:buChar char="Ø"/>
              <a:defRPr/>
            </a:pPr>
            <a:endParaRPr lang="pl-PL" altLang="pl-PL" sz="1800" dirty="0"/>
          </a:p>
        </p:txBody>
      </p:sp>
      <p:pic>
        <p:nvPicPr>
          <p:cNvPr id="83972" name="Picture 6">
            <a:extLst>
              <a:ext uri="{FF2B5EF4-FFF2-40B4-BE49-F238E27FC236}">
                <a16:creationId xmlns:a16="http://schemas.microsoft.com/office/drawing/2014/main" id="{F0B5D881-3628-49F1-AA7E-BB5CAD4BF9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7125" y="6200775"/>
            <a:ext cx="1809750" cy="61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3973" name="Picture 7">
            <a:extLst>
              <a:ext uri="{FF2B5EF4-FFF2-40B4-BE49-F238E27FC236}">
                <a16:creationId xmlns:a16="http://schemas.microsoft.com/office/drawing/2014/main" id="{188D2C16-4695-4D2C-876E-8E714BB33B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6400" y="6254750"/>
            <a:ext cx="2184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3974" name="Obraz 3">
            <a:extLst>
              <a:ext uri="{FF2B5EF4-FFF2-40B4-BE49-F238E27FC236}">
                <a16:creationId xmlns:a16="http://schemas.microsoft.com/office/drawing/2014/main" id="{492FCF79-5E39-4BEB-970C-CEC45AE3EA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6200775"/>
            <a:ext cx="19431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4994" name="Tytuł 1">
            <a:extLst>
              <a:ext uri="{FF2B5EF4-FFF2-40B4-BE49-F238E27FC236}">
                <a16:creationId xmlns:a16="http://schemas.microsoft.com/office/drawing/2014/main" id="{4D3B678D-7DEC-4FD8-AD20-BCEC695A3B8B}"/>
              </a:ext>
            </a:extLst>
          </p:cNvPr>
          <p:cNvSpPr>
            <a:spLocks noGrp="1"/>
          </p:cNvSpPr>
          <p:nvPr>
            <p:ph type="title"/>
          </p:nvPr>
        </p:nvSpPr>
        <p:spPr>
          <a:xfrm>
            <a:off x="457200" y="223838"/>
            <a:ext cx="3898900" cy="1143000"/>
          </a:xfrm>
        </p:spPr>
        <p:txBody>
          <a:bodyPr/>
          <a:lstStyle/>
          <a:p>
            <a:pPr algn="l"/>
            <a:r>
              <a:rPr lang="pl-PL" altLang="pl-PL" sz="2800" b="1">
                <a:solidFill>
                  <a:srgbClr val="0B4F9D"/>
                </a:solidFill>
              </a:rPr>
              <a:t>Wymagane załączniki</a:t>
            </a:r>
            <a:endParaRPr lang="pl-PL" altLang="pl-PL" sz="2800">
              <a:solidFill>
                <a:srgbClr val="0B4F9D"/>
              </a:solidFill>
            </a:endParaRPr>
          </a:p>
        </p:txBody>
      </p:sp>
      <p:sp>
        <p:nvSpPr>
          <p:cNvPr id="80902" name="Symbol zastępczy zawartości 2">
            <a:extLst>
              <a:ext uri="{FF2B5EF4-FFF2-40B4-BE49-F238E27FC236}">
                <a16:creationId xmlns:a16="http://schemas.microsoft.com/office/drawing/2014/main" id="{973325DD-5CCD-4D4C-859B-26CEDF618949}"/>
              </a:ext>
            </a:extLst>
          </p:cNvPr>
          <p:cNvSpPr>
            <a:spLocks noGrp="1"/>
          </p:cNvSpPr>
          <p:nvPr>
            <p:ph idx="1"/>
          </p:nvPr>
        </p:nvSpPr>
        <p:spPr>
          <a:xfrm>
            <a:off x="0" y="1330325"/>
            <a:ext cx="8229600" cy="4525963"/>
          </a:xfrm>
        </p:spPr>
        <p:txBody>
          <a:bodyPr/>
          <a:lstStyle/>
          <a:p>
            <a:pPr marL="800100" lvl="1" indent="-342900">
              <a:buFont typeface="+mj-lt"/>
              <a:buAutoNum type="arabicPeriod" startAt="7"/>
              <a:defRPr/>
            </a:pPr>
            <a:r>
              <a:rPr lang="pl-PL" altLang="pl-PL" sz="1800" b="1" dirty="0">
                <a:solidFill>
                  <a:srgbClr val="172C85"/>
                </a:solidFill>
                <a:latin typeface="+mj-lt"/>
                <a:ea typeface="+mj-ea"/>
                <a:cs typeface="+mj-cs"/>
              </a:rPr>
              <a:t>F</a:t>
            </a:r>
            <a:r>
              <a:rPr lang="en-US" altLang="pl-PL" sz="1800" b="1" dirty="0" err="1">
                <a:solidFill>
                  <a:srgbClr val="172C85"/>
                </a:solidFill>
                <a:latin typeface="+mj-lt"/>
                <a:ea typeface="+mj-ea"/>
                <a:cs typeface="+mj-cs"/>
              </a:rPr>
              <a:t>ull</a:t>
            </a:r>
            <a:r>
              <a:rPr lang="en-US" altLang="pl-PL" sz="1800" b="1" dirty="0">
                <a:solidFill>
                  <a:srgbClr val="172C85"/>
                </a:solidFill>
                <a:latin typeface="+mj-lt"/>
                <a:ea typeface="+mj-ea"/>
                <a:cs typeface="+mj-cs"/>
              </a:rPr>
              <a:t> CBA cash flow template</a:t>
            </a:r>
            <a:r>
              <a:rPr lang="pl-PL" altLang="pl-PL" sz="1800" b="1" dirty="0">
                <a:solidFill>
                  <a:srgbClr val="172C85"/>
                </a:solidFill>
                <a:latin typeface="+mj-lt"/>
                <a:ea typeface="+mj-ea"/>
                <a:cs typeface="+mj-cs"/>
              </a:rPr>
              <a:t> </a:t>
            </a:r>
            <a:r>
              <a:rPr lang="pl-PL" altLang="pl-PL" sz="1800" dirty="0">
                <a:solidFill>
                  <a:srgbClr val="172C85"/>
                </a:solidFill>
                <a:latin typeface="+mj-lt"/>
                <a:ea typeface="+mj-ea"/>
                <a:cs typeface="+mj-cs"/>
              </a:rPr>
              <a:t>(Pełna analiza kosztów i korzyści) – pełna analiza kosztów i korzyści jest wymagana w przypadku projektów dotyczących robót lub projektów mieszanych o kosztach kwalifikowanych powyżej 10 mln EUR. W przypadków projektów mieszanych próg 10 mln EUR ma zastosowanie do kosztów projektu dotyczących robót. </a:t>
            </a:r>
          </a:p>
          <a:p>
            <a:pPr marL="800100" lvl="1" indent="-342900">
              <a:buFont typeface="+mj-lt"/>
              <a:buAutoNum type="arabicPeriod" startAt="7"/>
              <a:defRPr/>
            </a:pPr>
            <a:r>
              <a:rPr lang="pl-PL" altLang="pl-PL" sz="1800" b="1" dirty="0" err="1">
                <a:solidFill>
                  <a:srgbClr val="172C85"/>
                </a:solidFill>
                <a:latin typeface="+mj-lt"/>
                <a:ea typeface="+mj-ea"/>
                <a:cs typeface="+mj-cs"/>
              </a:rPr>
              <a:t>Simplified</a:t>
            </a:r>
            <a:r>
              <a:rPr lang="pl-PL" altLang="pl-PL" sz="1800" b="1" dirty="0">
                <a:solidFill>
                  <a:srgbClr val="172C85"/>
                </a:solidFill>
                <a:latin typeface="+mj-lt"/>
                <a:ea typeface="+mj-ea"/>
                <a:cs typeface="+mj-cs"/>
              </a:rPr>
              <a:t> CBA </a:t>
            </a:r>
            <a:r>
              <a:rPr lang="pl-PL" altLang="pl-PL" sz="1800" b="1" dirty="0" err="1">
                <a:solidFill>
                  <a:srgbClr val="172C85"/>
                </a:solidFill>
                <a:latin typeface="+mj-lt"/>
                <a:ea typeface="+mj-ea"/>
                <a:cs typeface="+mj-cs"/>
              </a:rPr>
              <a:t>calculator</a:t>
            </a:r>
            <a:r>
              <a:rPr lang="pl-PL" altLang="pl-PL" sz="1800" b="1" dirty="0">
                <a:solidFill>
                  <a:srgbClr val="172C85"/>
                </a:solidFill>
                <a:latin typeface="+mj-lt"/>
                <a:ea typeface="+mj-ea"/>
                <a:cs typeface="+mj-cs"/>
              </a:rPr>
              <a:t> </a:t>
            </a:r>
            <a:r>
              <a:rPr lang="pl-PL" altLang="pl-PL" sz="1800" dirty="0">
                <a:solidFill>
                  <a:srgbClr val="172C85"/>
                </a:solidFill>
                <a:latin typeface="+mj-lt"/>
                <a:ea typeface="+mj-ea"/>
                <a:cs typeface="+mj-cs"/>
              </a:rPr>
              <a:t>(Uproszczona analiza kosztów i korzyści) – uproszczoną analizę kosztów i korzyści można zastosować w przypadku projektów dotyczących robót lub projektów mieszanych o kosztach kwalifikowanych poniżej 10 mln EUR. W przypadków projektów mieszanych próg 10 mln EUR ma zastosowanie do kosztów projektu dotyczących robót.</a:t>
            </a:r>
          </a:p>
          <a:p>
            <a:pPr marL="800100" lvl="1" indent="-342900">
              <a:buFont typeface="+mj-lt"/>
              <a:buAutoNum type="arabicPeriod" startAt="7"/>
              <a:defRPr/>
            </a:pPr>
            <a:r>
              <a:rPr lang="pl-PL" altLang="pl-PL" sz="1800" dirty="0">
                <a:solidFill>
                  <a:srgbClr val="172C85"/>
                </a:solidFill>
                <a:latin typeface="+mj-lt"/>
                <a:ea typeface="+mj-ea"/>
                <a:cs typeface="+mj-cs"/>
              </a:rPr>
              <a:t>Poza ww. wymaganymi załącznikami do wniosku aplikacyjnego można </a:t>
            </a:r>
            <a:r>
              <a:rPr lang="pl-PL" altLang="pl-PL" sz="1800" b="1" dirty="0">
                <a:solidFill>
                  <a:srgbClr val="172C85"/>
                </a:solidFill>
                <a:latin typeface="+mj-lt"/>
                <a:ea typeface="+mj-ea"/>
                <a:cs typeface="+mj-cs"/>
              </a:rPr>
              <a:t>załączyć dodatkowe dokumenty</a:t>
            </a:r>
            <a:r>
              <a:rPr lang="pl-PL" altLang="pl-PL" sz="1800" dirty="0">
                <a:solidFill>
                  <a:srgbClr val="172C85"/>
                </a:solidFill>
                <a:latin typeface="+mj-lt"/>
                <a:ea typeface="+mj-ea"/>
                <a:cs typeface="+mj-cs"/>
              </a:rPr>
              <a:t>, np. umowy lub porozumienia zawarte pomiędzy partnerami projektu, listy intencyjne, listy poparcia dla projektu itp</a:t>
            </a:r>
            <a:r>
              <a:rPr lang="pl-PL" altLang="pl-PL" sz="1800" dirty="0">
                <a:solidFill>
                  <a:srgbClr val="0B4F9D"/>
                </a:solidFill>
                <a:latin typeface="+mj-lt"/>
                <a:ea typeface="+mj-ea"/>
                <a:cs typeface="+mj-cs"/>
              </a:rPr>
              <a:t>.</a:t>
            </a:r>
          </a:p>
          <a:p>
            <a:pPr lvl="1">
              <a:buFont typeface="Wingdings" panose="05000000000000000000" pitchFamily="2" charset="2"/>
              <a:buChar char="q"/>
              <a:defRPr/>
            </a:pPr>
            <a:endParaRPr lang="pl-PL" altLang="pl-PL" sz="1800" dirty="0"/>
          </a:p>
        </p:txBody>
      </p:sp>
      <p:pic>
        <p:nvPicPr>
          <p:cNvPr id="84996" name="Picture 6">
            <a:extLst>
              <a:ext uri="{FF2B5EF4-FFF2-40B4-BE49-F238E27FC236}">
                <a16:creationId xmlns:a16="http://schemas.microsoft.com/office/drawing/2014/main" id="{1F606D39-42CA-4063-BAA1-DAC23828E3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7125" y="6200775"/>
            <a:ext cx="1809750" cy="61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4997" name="Picture 7">
            <a:extLst>
              <a:ext uri="{FF2B5EF4-FFF2-40B4-BE49-F238E27FC236}">
                <a16:creationId xmlns:a16="http://schemas.microsoft.com/office/drawing/2014/main" id="{2E8D4F83-1955-47D2-96A2-CDFF47A53C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6400" y="6254750"/>
            <a:ext cx="2184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4998" name="Obraz 3">
            <a:extLst>
              <a:ext uri="{FF2B5EF4-FFF2-40B4-BE49-F238E27FC236}">
                <a16:creationId xmlns:a16="http://schemas.microsoft.com/office/drawing/2014/main" id="{8AC9560C-8A10-4AE5-A75D-823462D07FF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6200775"/>
            <a:ext cx="19431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6018" name="Tytuł 1">
            <a:extLst>
              <a:ext uri="{FF2B5EF4-FFF2-40B4-BE49-F238E27FC236}">
                <a16:creationId xmlns:a16="http://schemas.microsoft.com/office/drawing/2014/main" id="{CD090F5B-2574-4311-9735-F485522757EC}"/>
              </a:ext>
            </a:extLst>
          </p:cNvPr>
          <p:cNvSpPr>
            <a:spLocks noGrp="1"/>
          </p:cNvSpPr>
          <p:nvPr>
            <p:ph idx="1"/>
          </p:nvPr>
        </p:nvSpPr>
        <p:spPr>
          <a:xfrm>
            <a:off x="179388" y="549275"/>
            <a:ext cx="8507412" cy="5370513"/>
          </a:xfrm>
        </p:spPr>
        <p:txBody>
          <a:bodyPr/>
          <a:lstStyle/>
          <a:p>
            <a:pPr marL="0" indent="0" algn="ctr">
              <a:buFont typeface="Arial" panose="020B0604020202020204" pitchFamily="34" charset="0"/>
              <a:buNone/>
            </a:pPr>
            <a:endParaRPr lang="pl-PL" altLang="pl-PL" sz="2800" b="1">
              <a:solidFill>
                <a:srgbClr val="0B4F9D"/>
              </a:solidFill>
            </a:endParaRPr>
          </a:p>
          <a:p>
            <a:pPr marL="0" indent="0" algn="ctr">
              <a:buFont typeface="Arial" panose="020B0604020202020204" pitchFamily="34" charset="0"/>
              <a:buNone/>
            </a:pPr>
            <a:endParaRPr lang="pl-PL" altLang="pl-PL" sz="2800" b="1">
              <a:solidFill>
                <a:srgbClr val="0B4F9D"/>
              </a:solidFill>
            </a:endParaRPr>
          </a:p>
          <a:p>
            <a:pPr marL="0" indent="0" algn="ctr">
              <a:buFont typeface="Arial" panose="020B0604020202020204" pitchFamily="34" charset="0"/>
              <a:buNone/>
            </a:pPr>
            <a:endParaRPr lang="pl-PL" altLang="pl-PL" sz="2800" b="1">
              <a:solidFill>
                <a:srgbClr val="0B4F9D"/>
              </a:solidFill>
            </a:endParaRPr>
          </a:p>
          <a:p>
            <a:pPr marL="0" indent="0" algn="ctr">
              <a:buFont typeface="Arial" panose="020B0604020202020204" pitchFamily="34" charset="0"/>
              <a:buNone/>
            </a:pPr>
            <a:endParaRPr lang="pl-PL" altLang="pl-PL" sz="2800" b="1">
              <a:solidFill>
                <a:srgbClr val="0B4F9D"/>
              </a:solidFill>
            </a:endParaRPr>
          </a:p>
          <a:p>
            <a:pPr marL="0" indent="0" algn="ctr">
              <a:buFont typeface="Arial" panose="020B0604020202020204" pitchFamily="34" charset="0"/>
              <a:buNone/>
            </a:pPr>
            <a:r>
              <a:rPr lang="pl-PL" altLang="pl-PL" sz="2800" b="1">
                <a:solidFill>
                  <a:srgbClr val="0B4F9D"/>
                </a:solidFill>
              </a:rPr>
              <a:t>AKK i kwestie środowiskowe – </a:t>
            </a:r>
          </a:p>
          <a:p>
            <a:pPr marL="0" indent="0" algn="ctr">
              <a:buFont typeface="Arial" panose="020B0604020202020204" pitchFamily="34" charset="0"/>
              <a:buNone/>
            </a:pPr>
            <a:r>
              <a:rPr lang="pl-PL" altLang="pl-PL" sz="2800" b="1">
                <a:solidFill>
                  <a:srgbClr val="0B4F9D"/>
                </a:solidFill>
              </a:rPr>
              <a:t>Prezentacja Centrum Unijnych Projektów Transportowych</a:t>
            </a:r>
            <a:endParaRPr lang="pl-PL" altLang="pl-PL" sz="2800">
              <a:solidFill>
                <a:srgbClr val="0B4F9D"/>
              </a:solidFill>
            </a:endParaRPr>
          </a:p>
        </p:txBody>
      </p:sp>
      <p:pic>
        <p:nvPicPr>
          <p:cNvPr id="86019" name="Picture 6">
            <a:extLst>
              <a:ext uri="{FF2B5EF4-FFF2-40B4-BE49-F238E27FC236}">
                <a16:creationId xmlns:a16="http://schemas.microsoft.com/office/drawing/2014/main" id="{21081BD6-7C18-4F64-90A4-6A00BD4F7D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7125" y="6200775"/>
            <a:ext cx="1809750" cy="61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6020" name="Picture 7">
            <a:extLst>
              <a:ext uri="{FF2B5EF4-FFF2-40B4-BE49-F238E27FC236}">
                <a16:creationId xmlns:a16="http://schemas.microsoft.com/office/drawing/2014/main" id="{059DA09C-F797-402C-A8AD-F0F4F43689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6400" y="6254750"/>
            <a:ext cx="2184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6021" name="Obraz 3">
            <a:extLst>
              <a:ext uri="{FF2B5EF4-FFF2-40B4-BE49-F238E27FC236}">
                <a16:creationId xmlns:a16="http://schemas.microsoft.com/office/drawing/2014/main" id="{E4E3D552-0EAC-465B-A143-9500A7C3DF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6200775"/>
            <a:ext cx="19431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7042" name="Tytuł 1">
            <a:extLst>
              <a:ext uri="{FF2B5EF4-FFF2-40B4-BE49-F238E27FC236}">
                <a16:creationId xmlns:a16="http://schemas.microsoft.com/office/drawing/2014/main" id="{3F4FFBD7-1E52-4C04-9D68-997770875304}"/>
              </a:ext>
            </a:extLst>
          </p:cNvPr>
          <p:cNvSpPr>
            <a:spLocks noGrp="1"/>
          </p:cNvSpPr>
          <p:nvPr>
            <p:ph type="title"/>
          </p:nvPr>
        </p:nvSpPr>
        <p:spPr>
          <a:xfrm>
            <a:off x="457200" y="223838"/>
            <a:ext cx="6202363" cy="1143000"/>
          </a:xfrm>
        </p:spPr>
        <p:txBody>
          <a:bodyPr/>
          <a:lstStyle/>
          <a:p>
            <a:pPr algn="l"/>
            <a:r>
              <a:rPr lang="pl-PL" altLang="pl-PL" sz="2800" b="1">
                <a:solidFill>
                  <a:srgbClr val="0B4F9D"/>
                </a:solidFill>
              </a:rPr>
              <a:t>System wdrażania CEF 2 na poziomie krajowym</a:t>
            </a:r>
            <a:endParaRPr lang="pl-PL" altLang="pl-PL" sz="2800">
              <a:solidFill>
                <a:srgbClr val="0B4F9D"/>
              </a:solidFill>
            </a:endParaRPr>
          </a:p>
        </p:txBody>
      </p:sp>
      <p:sp>
        <p:nvSpPr>
          <p:cNvPr id="11270" name="Symbol zastępczy zawartości 2">
            <a:extLst>
              <a:ext uri="{FF2B5EF4-FFF2-40B4-BE49-F238E27FC236}">
                <a16:creationId xmlns:a16="http://schemas.microsoft.com/office/drawing/2014/main" id="{0AD854AB-DAB5-4414-A4AA-9A7C2F53E277}"/>
              </a:ext>
            </a:extLst>
          </p:cNvPr>
          <p:cNvSpPr>
            <a:spLocks noGrp="1"/>
          </p:cNvSpPr>
          <p:nvPr>
            <p:ph idx="1"/>
          </p:nvPr>
        </p:nvSpPr>
        <p:spPr>
          <a:xfrm>
            <a:off x="436563" y="1849438"/>
            <a:ext cx="7088187" cy="3883025"/>
          </a:xfrm>
        </p:spPr>
        <p:txBody>
          <a:bodyPr/>
          <a:lstStyle/>
          <a:p>
            <a:pPr marL="0" indent="0">
              <a:buFont typeface="Arial" panose="020B0604020202020204" pitchFamily="34" charset="0"/>
              <a:buNone/>
              <a:defRPr/>
            </a:pPr>
            <a:r>
              <a:rPr lang="pl-PL" altLang="pl-PL" sz="1800" dirty="0">
                <a:solidFill>
                  <a:srgbClr val="172C85"/>
                </a:solidFill>
              </a:rPr>
              <a:t>Podmioty zaangażowane we wdrażanie CEF 2 w Polsce:</a:t>
            </a:r>
          </a:p>
          <a:p>
            <a:pPr marL="0" indent="0">
              <a:buFont typeface="Arial" panose="020B0604020202020204" pitchFamily="34" charset="0"/>
              <a:buNone/>
              <a:defRPr/>
            </a:pPr>
            <a:endParaRPr lang="pl-PL" altLang="pl-PL" sz="1800" dirty="0">
              <a:solidFill>
                <a:srgbClr val="172C85"/>
              </a:solidFill>
            </a:endParaRPr>
          </a:p>
          <a:p>
            <a:pPr>
              <a:buFont typeface="Wingdings" panose="05000000000000000000" pitchFamily="2" charset="2"/>
              <a:buChar char="Ø"/>
              <a:defRPr/>
            </a:pPr>
            <a:r>
              <a:rPr lang="pl-PL" altLang="pl-PL" sz="1800" b="1" dirty="0">
                <a:solidFill>
                  <a:srgbClr val="172C85"/>
                </a:solidFill>
              </a:rPr>
              <a:t>Ministerstwo Funduszy i Polityki Regionalnej</a:t>
            </a:r>
          </a:p>
          <a:p>
            <a:pPr>
              <a:buFont typeface="Wingdings" panose="05000000000000000000" pitchFamily="2" charset="2"/>
              <a:buChar char="Ø"/>
              <a:defRPr/>
            </a:pPr>
            <a:r>
              <a:rPr lang="pl-PL" altLang="pl-PL" sz="1800" b="1" dirty="0">
                <a:solidFill>
                  <a:srgbClr val="172C85"/>
                </a:solidFill>
              </a:rPr>
              <a:t>Centrum Unijnych Projektów Transportowych</a:t>
            </a:r>
          </a:p>
          <a:p>
            <a:pPr>
              <a:buFont typeface="Wingdings" panose="05000000000000000000" pitchFamily="2" charset="2"/>
              <a:buChar char="Ø"/>
              <a:defRPr/>
            </a:pPr>
            <a:r>
              <a:rPr lang="pl-PL" altLang="pl-PL" sz="1800" b="1" dirty="0">
                <a:solidFill>
                  <a:srgbClr val="172C85"/>
                </a:solidFill>
              </a:rPr>
              <a:t>Ministerstwo Finansów i Bank Gospodarstwa Krajowego </a:t>
            </a:r>
            <a:r>
              <a:rPr lang="pl-PL" altLang="pl-PL" sz="1800" dirty="0">
                <a:solidFill>
                  <a:srgbClr val="172C85"/>
                </a:solidFill>
              </a:rPr>
              <a:t>– opcjonalnie, w zakresie przekazywania środków do niektórych rodzajów projektów</a:t>
            </a:r>
          </a:p>
          <a:p>
            <a:pPr marL="0" indent="0">
              <a:buFont typeface="Arial" panose="020B0604020202020204" pitchFamily="34" charset="0"/>
              <a:buNone/>
              <a:defRPr/>
            </a:pPr>
            <a:endParaRPr lang="pl-PL" altLang="pl-PL" sz="1800" b="1" dirty="0">
              <a:solidFill>
                <a:srgbClr val="172C85"/>
              </a:solidFill>
            </a:endParaRPr>
          </a:p>
          <a:p>
            <a:pPr marL="0" indent="0">
              <a:buFont typeface="Arial" panose="020B0604020202020204" pitchFamily="34" charset="0"/>
              <a:buNone/>
              <a:defRPr/>
            </a:pPr>
            <a:r>
              <a:rPr lang="pl-PL" altLang="pl-PL" sz="1800" b="1" dirty="0" err="1">
                <a:solidFill>
                  <a:srgbClr val="172C85"/>
                </a:solidFill>
              </a:rPr>
              <a:t>MFiPR</a:t>
            </a:r>
            <a:r>
              <a:rPr lang="pl-PL" altLang="pl-PL" sz="1800" b="1" dirty="0">
                <a:solidFill>
                  <a:srgbClr val="172C85"/>
                </a:solidFill>
              </a:rPr>
              <a:t> </a:t>
            </a:r>
            <a:r>
              <a:rPr lang="pl-PL" altLang="pl-PL" sz="1800" dirty="0">
                <a:solidFill>
                  <a:srgbClr val="172C85"/>
                </a:solidFill>
              </a:rPr>
              <a:t>i </a:t>
            </a:r>
            <a:r>
              <a:rPr lang="pl-PL" altLang="pl-PL" sz="1800" b="1" dirty="0">
                <a:solidFill>
                  <a:srgbClr val="172C85"/>
                </a:solidFill>
              </a:rPr>
              <a:t>CUPT </a:t>
            </a:r>
            <a:r>
              <a:rPr lang="pl-PL" altLang="pl-PL" sz="1800" dirty="0">
                <a:solidFill>
                  <a:srgbClr val="172C85"/>
                </a:solidFill>
              </a:rPr>
              <a:t>zapewniają stałe wsparcie dla beneficjentów oraz realizują zadania wskazane w odniesieniu do poszczególnych grup projektów w dalszej części prezentacji</a:t>
            </a:r>
          </a:p>
        </p:txBody>
      </p:sp>
      <p:pic>
        <p:nvPicPr>
          <p:cNvPr id="87044" name="Picture 6">
            <a:extLst>
              <a:ext uri="{FF2B5EF4-FFF2-40B4-BE49-F238E27FC236}">
                <a16:creationId xmlns:a16="http://schemas.microsoft.com/office/drawing/2014/main" id="{8F66B34F-A538-4880-8BDD-B32F887DB1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7125" y="6200775"/>
            <a:ext cx="1809750" cy="61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045" name="Picture 7">
            <a:extLst>
              <a:ext uri="{FF2B5EF4-FFF2-40B4-BE49-F238E27FC236}">
                <a16:creationId xmlns:a16="http://schemas.microsoft.com/office/drawing/2014/main" id="{4CD9568C-1FCE-47A8-B2AF-7F9D161A0B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6400" y="6254750"/>
            <a:ext cx="2184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046" name="Obraz 3">
            <a:extLst>
              <a:ext uri="{FF2B5EF4-FFF2-40B4-BE49-F238E27FC236}">
                <a16:creationId xmlns:a16="http://schemas.microsoft.com/office/drawing/2014/main" id="{1BB20CA8-8078-4956-A7E3-EEF251D1F23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6200775"/>
            <a:ext cx="19431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8066" name="Tytuł 1">
            <a:extLst>
              <a:ext uri="{FF2B5EF4-FFF2-40B4-BE49-F238E27FC236}">
                <a16:creationId xmlns:a16="http://schemas.microsoft.com/office/drawing/2014/main" id="{ACCBE6C9-3D96-4C41-B759-ED168BD8FFEF}"/>
              </a:ext>
            </a:extLst>
          </p:cNvPr>
          <p:cNvSpPr>
            <a:spLocks noGrp="1"/>
          </p:cNvSpPr>
          <p:nvPr>
            <p:ph type="title"/>
          </p:nvPr>
        </p:nvSpPr>
        <p:spPr>
          <a:xfrm>
            <a:off x="457200" y="223838"/>
            <a:ext cx="6202363" cy="1143000"/>
          </a:xfrm>
        </p:spPr>
        <p:txBody>
          <a:bodyPr/>
          <a:lstStyle/>
          <a:p>
            <a:pPr algn="l"/>
            <a:r>
              <a:rPr lang="pl-PL" altLang="pl-PL" sz="2800" b="1">
                <a:solidFill>
                  <a:srgbClr val="0B4F9D"/>
                </a:solidFill>
              </a:rPr>
              <a:t>System wdrażania CEF 2 na poziomie krajowym</a:t>
            </a:r>
            <a:endParaRPr lang="pl-PL" altLang="pl-PL" sz="2800">
              <a:solidFill>
                <a:srgbClr val="0B4F9D"/>
              </a:solidFill>
            </a:endParaRPr>
          </a:p>
        </p:txBody>
      </p:sp>
      <p:sp>
        <p:nvSpPr>
          <p:cNvPr id="83974" name="Symbol zastępczy zawartości 2">
            <a:extLst>
              <a:ext uri="{FF2B5EF4-FFF2-40B4-BE49-F238E27FC236}">
                <a16:creationId xmlns:a16="http://schemas.microsoft.com/office/drawing/2014/main" id="{4B1546BB-337F-4FFE-B54C-F849A9889418}"/>
              </a:ext>
            </a:extLst>
          </p:cNvPr>
          <p:cNvSpPr>
            <a:spLocks noGrp="1"/>
          </p:cNvSpPr>
          <p:nvPr>
            <p:ph idx="1"/>
          </p:nvPr>
        </p:nvSpPr>
        <p:spPr>
          <a:xfrm>
            <a:off x="457200" y="1576388"/>
            <a:ext cx="5915025" cy="4195762"/>
          </a:xfrm>
        </p:spPr>
        <p:txBody>
          <a:bodyPr/>
          <a:lstStyle/>
          <a:p>
            <a:pPr marL="0" indent="0">
              <a:buFont typeface="Arial" panose="020B0604020202020204" pitchFamily="34" charset="0"/>
              <a:buNone/>
              <a:defRPr/>
            </a:pPr>
            <a:r>
              <a:rPr lang="pl-PL" altLang="pl-PL" sz="1800" b="1" dirty="0">
                <a:solidFill>
                  <a:srgbClr val="172C85"/>
                </a:solidFill>
              </a:rPr>
              <a:t>Ustawa o finansach publicznych </a:t>
            </a:r>
            <a:r>
              <a:rPr lang="pl-PL" altLang="pl-PL" sz="1800" dirty="0">
                <a:solidFill>
                  <a:srgbClr val="172C85"/>
                </a:solidFill>
              </a:rPr>
              <a:t>reguluje wdrażanie projektów CEF realizowanych przez </a:t>
            </a:r>
            <a:r>
              <a:rPr lang="pl-PL" altLang="pl-PL" sz="1800" b="1" dirty="0">
                <a:solidFill>
                  <a:srgbClr val="172C85"/>
                </a:solidFill>
              </a:rPr>
              <a:t>państwowe jednostki budżetowe lub PKP Polskie Linie Kolejowe S.A., z wyjątkiem projektów realizowanych we współpracy z partnerem zagranicznym</a:t>
            </a:r>
          </a:p>
          <a:p>
            <a:pPr marL="0" indent="0">
              <a:buFont typeface="Arial" panose="020B0604020202020204" pitchFamily="34" charset="0"/>
              <a:buNone/>
              <a:defRPr/>
            </a:pPr>
            <a:endParaRPr lang="pl-PL" altLang="pl-PL" sz="1800" dirty="0">
              <a:solidFill>
                <a:srgbClr val="172C85"/>
              </a:solidFill>
              <a:latin typeface="Times New Roman" panose="02020603050405020304" pitchFamily="18" charset="0"/>
              <a:cs typeface="Arial" panose="020B0604020202020204" pitchFamily="34" charset="0"/>
            </a:endParaRPr>
          </a:p>
          <a:p>
            <a:pPr marL="0" indent="0">
              <a:buFont typeface="Arial" panose="020B0604020202020204" pitchFamily="34" charset="0"/>
              <a:buNone/>
              <a:defRPr/>
            </a:pPr>
            <a:r>
              <a:rPr lang="pl-PL" altLang="pl-PL" sz="1800" dirty="0">
                <a:solidFill>
                  <a:srgbClr val="172C85"/>
                </a:solidFill>
              </a:rPr>
              <a:t>Pozostałe projekty CEF, na mocy projektowanego rozporządzenia Rady Ministrów w sprawie wykazu środków publicznych niezaliczanych do środków, o których mowa w art. 5 ust. 3 pkt.5c i 6 ustawy o finansach publicznych </a:t>
            </a:r>
            <a:r>
              <a:rPr lang="pl-PL" altLang="pl-PL" sz="1800" u="sng" dirty="0">
                <a:solidFill>
                  <a:srgbClr val="172C85"/>
                </a:solidFill>
              </a:rPr>
              <a:t>wyłączone zostaną spod reżimu ustawy o finansach publicznych   </a:t>
            </a:r>
            <a:r>
              <a:rPr lang="pl-PL" altLang="pl-PL" sz="1800" dirty="0">
                <a:solidFill>
                  <a:schemeClr val="accent6">
                    <a:lumMod val="75000"/>
                  </a:schemeClr>
                </a:solidFill>
                <a:sym typeface="Symbol" panose="05050102010706020507" pitchFamily="18" charset="2"/>
              </a:rPr>
              <a:t></a:t>
            </a:r>
            <a:endParaRPr lang="pl-PL" altLang="pl-PL" sz="1800" dirty="0">
              <a:solidFill>
                <a:schemeClr val="accent6">
                  <a:lumMod val="75000"/>
                </a:schemeClr>
              </a:solidFill>
            </a:endParaRPr>
          </a:p>
          <a:p>
            <a:pPr marL="0" indent="0">
              <a:buFont typeface="Arial" panose="020B0604020202020204" pitchFamily="34" charset="0"/>
              <a:buNone/>
              <a:defRPr/>
            </a:pPr>
            <a:endParaRPr lang="pl-PL" altLang="pl-PL" sz="1800" u="sng" dirty="0">
              <a:solidFill>
                <a:srgbClr val="172C85"/>
              </a:solidFill>
            </a:endParaRPr>
          </a:p>
        </p:txBody>
      </p:sp>
      <p:pic>
        <p:nvPicPr>
          <p:cNvPr id="88068" name="Picture 6">
            <a:extLst>
              <a:ext uri="{FF2B5EF4-FFF2-40B4-BE49-F238E27FC236}">
                <a16:creationId xmlns:a16="http://schemas.microsoft.com/office/drawing/2014/main" id="{F4C4D646-42A0-432B-9A80-F163252836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7125" y="6200775"/>
            <a:ext cx="1809750" cy="61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069" name="Picture 7">
            <a:extLst>
              <a:ext uri="{FF2B5EF4-FFF2-40B4-BE49-F238E27FC236}">
                <a16:creationId xmlns:a16="http://schemas.microsoft.com/office/drawing/2014/main" id="{10BB06BE-2728-43D9-9855-419F041E0F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6400" y="6254750"/>
            <a:ext cx="2184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070" name="Obraz 3">
            <a:extLst>
              <a:ext uri="{FF2B5EF4-FFF2-40B4-BE49-F238E27FC236}">
                <a16:creationId xmlns:a16="http://schemas.microsoft.com/office/drawing/2014/main" id="{4D8390EB-B135-4AB7-95FA-3394233543B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6200775"/>
            <a:ext cx="19431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9090" name="Tytuł 1">
            <a:extLst>
              <a:ext uri="{FF2B5EF4-FFF2-40B4-BE49-F238E27FC236}">
                <a16:creationId xmlns:a16="http://schemas.microsoft.com/office/drawing/2014/main" id="{13E6B491-7314-4020-9682-FB8A2425ABC1}"/>
              </a:ext>
            </a:extLst>
          </p:cNvPr>
          <p:cNvSpPr>
            <a:spLocks noGrp="1"/>
          </p:cNvSpPr>
          <p:nvPr>
            <p:ph type="title"/>
          </p:nvPr>
        </p:nvSpPr>
        <p:spPr>
          <a:xfrm>
            <a:off x="179388" y="87313"/>
            <a:ext cx="6202362" cy="1143000"/>
          </a:xfrm>
        </p:spPr>
        <p:txBody>
          <a:bodyPr/>
          <a:lstStyle/>
          <a:p>
            <a:pPr algn="l"/>
            <a:r>
              <a:rPr lang="pl-PL" altLang="pl-PL" sz="2800" b="1">
                <a:solidFill>
                  <a:srgbClr val="0B4F9D"/>
                </a:solidFill>
              </a:rPr>
              <a:t>System wdrażania CEF 2 na poziomie krajowym</a:t>
            </a:r>
            <a:endParaRPr lang="pl-PL" altLang="pl-PL" sz="2800">
              <a:solidFill>
                <a:srgbClr val="0B4F9D"/>
              </a:solidFill>
            </a:endParaRPr>
          </a:p>
        </p:txBody>
      </p:sp>
      <p:sp>
        <p:nvSpPr>
          <p:cNvPr id="11270" name="Symbol zastępczy zawartości 2">
            <a:extLst>
              <a:ext uri="{FF2B5EF4-FFF2-40B4-BE49-F238E27FC236}">
                <a16:creationId xmlns:a16="http://schemas.microsoft.com/office/drawing/2014/main" id="{1C88DC51-DA79-4B8B-9828-58706E39BAD1}"/>
              </a:ext>
            </a:extLst>
          </p:cNvPr>
          <p:cNvSpPr>
            <a:spLocks noGrp="1"/>
          </p:cNvSpPr>
          <p:nvPr>
            <p:ph idx="1"/>
          </p:nvPr>
        </p:nvSpPr>
        <p:spPr>
          <a:xfrm>
            <a:off x="457200" y="1366838"/>
            <a:ext cx="7931150" cy="4510087"/>
          </a:xfrm>
        </p:spPr>
        <p:txBody>
          <a:bodyPr/>
          <a:lstStyle/>
          <a:p>
            <a:pPr marL="0" indent="0">
              <a:buFont typeface="Arial" panose="020B0604020202020204" pitchFamily="34" charset="0"/>
              <a:buNone/>
              <a:defRPr/>
            </a:pPr>
            <a:r>
              <a:rPr lang="pl-PL" altLang="pl-PL" sz="1800" b="1" dirty="0">
                <a:solidFill>
                  <a:srgbClr val="172C85"/>
                </a:solidFill>
              </a:rPr>
              <a:t>4 grupy projektów:</a:t>
            </a:r>
          </a:p>
          <a:p>
            <a:pPr marL="514350" indent="-514350">
              <a:buFont typeface="+mj-lt"/>
              <a:buAutoNum type="romanUcPeriod"/>
              <a:defRPr/>
            </a:pPr>
            <a:r>
              <a:rPr lang="pl-PL" altLang="pl-PL" sz="1800" dirty="0">
                <a:solidFill>
                  <a:srgbClr val="172C85"/>
                </a:solidFill>
              </a:rPr>
              <a:t>Projekty realizowane w reżimie ustawy o finansach publicznych</a:t>
            </a:r>
          </a:p>
          <a:p>
            <a:pPr marL="400050" indent="-400050">
              <a:buFont typeface="+mj-lt"/>
              <a:buAutoNum type="romanUcPeriod"/>
              <a:defRPr/>
            </a:pPr>
            <a:endParaRPr lang="pl-PL" altLang="pl-PL" sz="1800" dirty="0">
              <a:solidFill>
                <a:srgbClr val="172C85"/>
              </a:solidFill>
            </a:endParaRPr>
          </a:p>
          <a:p>
            <a:pPr marL="514350" indent="-514350">
              <a:buFont typeface="+mj-lt"/>
              <a:buAutoNum type="romanUcPeriod"/>
              <a:defRPr/>
            </a:pPr>
            <a:r>
              <a:rPr lang="pl-PL" altLang="pl-PL" sz="1800" dirty="0">
                <a:solidFill>
                  <a:srgbClr val="172C85"/>
                </a:solidFill>
              </a:rPr>
              <a:t>Projekty realizowane poza reżimem ustawy o finansach publicznych przez państwowe jednostki budżetowe,  jednostki sektora finansów publicznych  lub PKP Polskie Linie Kolejowe S.A. (np. projekty z udziałem partnerów zagranicznych)</a:t>
            </a:r>
          </a:p>
          <a:p>
            <a:pPr marL="400050" indent="-400050">
              <a:buFont typeface="+mj-lt"/>
              <a:buAutoNum type="romanUcPeriod"/>
              <a:defRPr/>
            </a:pPr>
            <a:endParaRPr lang="pl-PL" altLang="pl-PL" sz="1800" dirty="0">
              <a:solidFill>
                <a:srgbClr val="172C85"/>
              </a:solidFill>
            </a:endParaRPr>
          </a:p>
          <a:p>
            <a:pPr marL="514350" indent="-514350">
              <a:buFont typeface="+mj-lt"/>
              <a:buAutoNum type="romanUcPeriod"/>
              <a:defRPr/>
            </a:pPr>
            <a:r>
              <a:rPr lang="pl-PL" altLang="pl-PL" sz="1800" dirty="0">
                <a:solidFill>
                  <a:srgbClr val="172C85"/>
                </a:solidFill>
              </a:rPr>
              <a:t>Projekty realizowane przez podmioty, w których podmiot publiczny (Skarb Państwa lub jednostka samorządu terytorialnego) posiada co najmniej 50% udziałów dofinansowane w ramach  Mobilności Wojskowej lub kwalifikujące się do puli kohezyjnej, z wyłączeniem AFIF</a:t>
            </a:r>
          </a:p>
          <a:p>
            <a:pPr marL="514350" indent="-514350">
              <a:buFont typeface="+mj-lt"/>
              <a:buAutoNum type="romanUcPeriod"/>
              <a:defRPr/>
            </a:pPr>
            <a:endParaRPr lang="pl-PL" altLang="pl-PL" sz="1800" dirty="0">
              <a:solidFill>
                <a:srgbClr val="172C85"/>
              </a:solidFill>
            </a:endParaRPr>
          </a:p>
          <a:p>
            <a:pPr marL="514350" indent="-514350">
              <a:buFont typeface="+mj-lt"/>
              <a:buAutoNum type="romanUcPeriod"/>
              <a:defRPr/>
            </a:pPr>
            <a:r>
              <a:rPr lang="pl-PL" altLang="pl-PL" sz="1800" dirty="0">
                <a:solidFill>
                  <a:srgbClr val="172C85"/>
                </a:solidFill>
              </a:rPr>
              <a:t>Pozostałe projekty</a:t>
            </a:r>
          </a:p>
        </p:txBody>
      </p:sp>
      <p:pic>
        <p:nvPicPr>
          <p:cNvPr id="89092" name="Picture 6">
            <a:extLst>
              <a:ext uri="{FF2B5EF4-FFF2-40B4-BE49-F238E27FC236}">
                <a16:creationId xmlns:a16="http://schemas.microsoft.com/office/drawing/2014/main" id="{D544B9DC-AF22-4520-A118-D8E3B0CEC1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7125" y="6200775"/>
            <a:ext cx="1809750" cy="61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9093" name="Picture 7">
            <a:extLst>
              <a:ext uri="{FF2B5EF4-FFF2-40B4-BE49-F238E27FC236}">
                <a16:creationId xmlns:a16="http://schemas.microsoft.com/office/drawing/2014/main" id="{1C54C657-8ECF-486A-86E4-E57FF90B0A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6400" y="6254750"/>
            <a:ext cx="2184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9094" name="Obraz 3">
            <a:extLst>
              <a:ext uri="{FF2B5EF4-FFF2-40B4-BE49-F238E27FC236}">
                <a16:creationId xmlns:a16="http://schemas.microsoft.com/office/drawing/2014/main" id="{D949475D-6612-409B-8FDD-BFB77ABC51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6200775"/>
            <a:ext cx="19431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314" name="Tytuł 1">
            <a:extLst>
              <a:ext uri="{FF2B5EF4-FFF2-40B4-BE49-F238E27FC236}">
                <a16:creationId xmlns:a16="http://schemas.microsoft.com/office/drawing/2014/main" id="{AA3575BB-8DBB-4D98-9B79-CF40BF08740B}"/>
              </a:ext>
            </a:extLst>
          </p:cNvPr>
          <p:cNvSpPr>
            <a:spLocks noGrp="1"/>
          </p:cNvSpPr>
          <p:nvPr>
            <p:ph type="title"/>
          </p:nvPr>
        </p:nvSpPr>
        <p:spPr>
          <a:xfrm>
            <a:off x="242888" y="0"/>
            <a:ext cx="5842000" cy="1143000"/>
          </a:xfrm>
        </p:spPr>
        <p:txBody>
          <a:bodyPr/>
          <a:lstStyle/>
          <a:p>
            <a:pPr algn="l"/>
            <a:r>
              <a:rPr lang="pl-PL" altLang="pl-PL" sz="2800" b="1">
                <a:solidFill>
                  <a:srgbClr val="0B4F9D"/>
                </a:solidFill>
              </a:rPr>
              <a:t>Procedura naboru - harmonogram PL</a:t>
            </a:r>
          </a:p>
        </p:txBody>
      </p:sp>
      <p:graphicFrame>
        <p:nvGraphicFramePr>
          <p:cNvPr id="3" name="Symbol zastępczy zawartości 2">
            <a:extLst>
              <a:ext uri="{FF2B5EF4-FFF2-40B4-BE49-F238E27FC236}">
                <a16:creationId xmlns:a16="http://schemas.microsoft.com/office/drawing/2014/main" id="{3EB3024F-668F-4263-87C8-7F9633B6D03B}"/>
              </a:ext>
            </a:extLst>
          </p:cNvPr>
          <p:cNvGraphicFramePr>
            <a:graphicFrameLocks noGrp="1"/>
          </p:cNvGraphicFramePr>
          <p:nvPr>
            <p:ph idx="1"/>
          </p:nvPr>
        </p:nvGraphicFramePr>
        <p:xfrm>
          <a:off x="251520" y="1196752"/>
          <a:ext cx="8435280" cy="47563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316" name="Picture 6">
            <a:extLst>
              <a:ext uri="{FF2B5EF4-FFF2-40B4-BE49-F238E27FC236}">
                <a16:creationId xmlns:a16="http://schemas.microsoft.com/office/drawing/2014/main" id="{C5C4B3CA-B80B-46AB-A0C0-53AA9FC24DD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67125" y="6200775"/>
            <a:ext cx="1809750" cy="61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7" name="Picture 7">
            <a:extLst>
              <a:ext uri="{FF2B5EF4-FFF2-40B4-BE49-F238E27FC236}">
                <a16:creationId xmlns:a16="http://schemas.microsoft.com/office/drawing/2014/main" id="{1C80C44C-A97C-40E6-BAA8-3A6165E2970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56400" y="6254750"/>
            <a:ext cx="2184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8" name="Obraz 3">
            <a:extLst>
              <a:ext uri="{FF2B5EF4-FFF2-40B4-BE49-F238E27FC236}">
                <a16:creationId xmlns:a16="http://schemas.microsoft.com/office/drawing/2014/main" id="{CDF35536-FC6F-4725-9AC4-2F9908CCDE0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3850" y="6200775"/>
            <a:ext cx="19431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0114" name="Tytuł 1">
            <a:extLst>
              <a:ext uri="{FF2B5EF4-FFF2-40B4-BE49-F238E27FC236}">
                <a16:creationId xmlns:a16="http://schemas.microsoft.com/office/drawing/2014/main" id="{AA03A1F3-9969-4E87-B9F3-69E7F5B0CC84}"/>
              </a:ext>
            </a:extLst>
          </p:cNvPr>
          <p:cNvSpPr>
            <a:spLocks noGrp="1"/>
          </p:cNvSpPr>
          <p:nvPr>
            <p:ph type="title"/>
          </p:nvPr>
        </p:nvSpPr>
        <p:spPr>
          <a:xfrm>
            <a:off x="107950" y="-30163"/>
            <a:ext cx="6746875" cy="1143001"/>
          </a:xfrm>
        </p:spPr>
        <p:txBody>
          <a:bodyPr/>
          <a:lstStyle/>
          <a:p>
            <a:pPr algn="l"/>
            <a:r>
              <a:rPr lang="pl-PL" altLang="pl-PL" sz="2800" b="1">
                <a:solidFill>
                  <a:srgbClr val="0B4F9D"/>
                </a:solidFill>
              </a:rPr>
              <a:t>System wdrażania CEF 2 na poziomie krajowym</a:t>
            </a:r>
            <a:endParaRPr lang="pl-PL" altLang="pl-PL" sz="2800">
              <a:solidFill>
                <a:srgbClr val="0B4F9D"/>
              </a:solidFill>
            </a:endParaRPr>
          </a:p>
        </p:txBody>
      </p:sp>
      <p:sp>
        <p:nvSpPr>
          <p:cNvPr id="11270" name="Symbol zastępczy zawartości 2">
            <a:extLst>
              <a:ext uri="{FF2B5EF4-FFF2-40B4-BE49-F238E27FC236}">
                <a16:creationId xmlns:a16="http://schemas.microsoft.com/office/drawing/2014/main" id="{63F9AE63-DF45-402E-9BE1-8434026AA069}"/>
              </a:ext>
            </a:extLst>
          </p:cNvPr>
          <p:cNvSpPr>
            <a:spLocks noGrp="1"/>
          </p:cNvSpPr>
          <p:nvPr>
            <p:ph idx="1"/>
          </p:nvPr>
        </p:nvSpPr>
        <p:spPr>
          <a:xfrm>
            <a:off x="246063" y="1196975"/>
            <a:ext cx="8229600" cy="4816475"/>
          </a:xfrm>
        </p:spPr>
        <p:txBody>
          <a:bodyPr/>
          <a:lstStyle/>
          <a:p>
            <a:pPr marL="0" indent="0">
              <a:buFont typeface="Arial" panose="020B0604020202020204" pitchFamily="34" charset="0"/>
              <a:buNone/>
              <a:defRPr/>
            </a:pPr>
            <a:r>
              <a:rPr lang="pl-PL" altLang="pl-PL" sz="1800" b="1" dirty="0">
                <a:solidFill>
                  <a:srgbClr val="172C85"/>
                </a:solidFill>
              </a:rPr>
              <a:t>Grupa projektów I </a:t>
            </a:r>
          </a:p>
          <a:p>
            <a:pPr marL="0" indent="0">
              <a:buFont typeface="Arial" panose="020B0604020202020204" pitchFamily="34" charset="0"/>
              <a:buNone/>
              <a:defRPr/>
            </a:pPr>
            <a:endParaRPr lang="pl-PL" altLang="pl-PL" sz="1800" b="1" dirty="0">
              <a:solidFill>
                <a:srgbClr val="172C85"/>
              </a:solidFill>
            </a:endParaRPr>
          </a:p>
          <a:p>
            <a:pPr>
              <a:buFont typeface="Wingdings" panose="05000000000000000000" pitchFamily="2" charset="2"/>
              <a:buChar char="Ø"/>
              <a:defRPr/>
            </a:pPr>
            <a:r>
              <a:rPr lang="pl-PL" altLang="pl-PL" sz="1800" b="1" dirty="0">
                <a:solidFill>
                  <a:srgbClr val="172C85"/>
                </a:solidFill>
              </a:rPr>
              <a:t>projekty realizowane w reżimie ustawy o finansach publicznych: </a:t>
            </a:r>
          </a:p>
          <a:p>
            <a:pPr>
              <a:defRPr/>
            </a:pPr>
            <a:r>
              <a:rPr lang="pl-PL" altLang="pl-PL" sz="1800" dirty="0">
                <a:solidFill>
                  <a:srgbClr val="172C85"/>
                </a:solidFill>
              </a:rPr>
              <a:t>Umowa o dofinansowanie pomiędzy beneficjentem, </a:t>
            </a:r>
            <a:r>
              <a:rPr lang="pl-PL" altLang="pl-PL" sz="1800" dirty="0" err="1">
                <a:solidFill>
                  <a:srgbClr val="172C85"/>
                </a:solidFill>
              </a:rPr>
              <a:t>MFiPR</a:t>
            </a:r>
            <a:r>
              <a:rPr lang="pl-PL" altLang="pl-PL" sz="1800" dirty="0">
                <a:solidFill>
                  <a:srgbClr val="172C85"/>
                </a:solidFill>
              </a:rPr>
              <a:t> i CUPT</a:t>
            </a:r>
          </a:p>
          <a:p>
            <a:pPr>
              <a:defRPr/>
            </a:pPr>
            <a:r>
              <a:rPr lang="pl-PL" altLang="pl-PL" sz="1800" dirty="0">
                <a:solidFill>
                  <a:srgbClr val="172C85"/>
                </a:solidFill>
              </a:rPr>
              <a:t>Uzgodnienie GA/zmian GA - </a:t>
            </a:r>
            <a:r>
              <a:rPr lang="pl-PL" altLang="pl-PL" sz="1800" dirty="0" err="1">
                <a:solidFill>
                  <a:srgbClr val="172C85"/>
                </a:solidFill>
              </a:rPr>
              <a:t>MFiPR</a:t>
            </a:r>
            <a:endParaRPr lang="pl-PL" altLang="pl-PL" sz="1800" dirty="0">
              <a:solidFill>
                <a:srgbClr val="172C85"/>
              </a:solidFill>
            </a:endParaRPr>
          </a:p>
          <a:p>
            <a:pPr>
              <a:defRPr/>
            </a:pPr>
            <a:r>
              <a:rPr lang="pl-PL" altLang="pl-PL" sz="1800" dirty="0">
                <a:solidFill>
                  <a:srgbClr val="172C85"/>
                </a:solidFill>
              </a:rPr>
              <a:t>Dostęp do portalu </a:t>
            </a:r>
            <a:r>
              <a:rPr lang="pl-PL" altLang="pl-PL" sz="1800" i="1" dirty="0" err="1">
                <a:solidFill>
                  <a:srgbClr val="172C85"/>
                </a:solidFill>
              </a:rPr>
              <a:t>Funding</a:t>
            </a:r>
            <a:r>
              <a:rPr lang="pl-PL" altLang="pl-PL" sz="1800" i="1" dirty="0">
                <a:solidFill>
                  <a:srgbClr val="172C85"/>
                </a:solidFill>
              </a:rPr>
              <a:t> and </a:t>
            </a:r>
            <a:r>
              <a:rPr lang="pl-PL" altLang="pl-PL" sz="1800" i="1" dirty="0" err="1">
                <a:solidFill>
                  <a:srgbClr val="172C85"/>
                </a:solidFill>
              </a:rPr>
              <a:t>Tenders</a:t>
            </a:r>
            <a:r>
              <a:rPr lang="pl-PL" altLang="pl-PL" sz="1800" i="1" dirty="0">
                <a:solidFill>
                  <a:srgbClr val="172C85"/>
                </a:solidFill>
              </a:rPr>
              <a:t> </a:t>
            </a:r>
            <a:r>
              <a:rPr lang="pl-PL" altLang="pl-PL" sz="1800" dirty="0">
                <a:solidFill>
                  <a:srgbClr val="172C85"/>
                </a:solidFill>
              </a:rPr>
              <a:t>- </a:t>
            </a:r>
            <a:r>
              <a:rPr lang="pl-PL" altLang="pl-PL" sz="1800" dirty="0" err="1">
                <a:solidFill>
                  <a:srgbClr val="172C85"/>
                </a:solidFill>
              </a:rPr>
              <a:t>MFiPR</a:t>
            </a:r>
            <a:r>
              <a:rPr lang="pl-PL" altLang="pl-PL" sz="1800" dirty="0">
                <a:solidFill>
                  <a:srgbClr val="172C85"/>
                </a:solidFill>
              </a:rPr>
              <a:t> i CUPT</a:t>
            </a:r>
          </a:p>
          <a:p>
            <a:pPr>
              <a:defRPr/>
            </a:pPr>
            <a:r>
              <a:rPr lang="pl-PL" altLang="pl-PL" sz="1800" dirty="0">
                <a:solidFill>
                  <a:srgbClr val="172C85"/>
                </a:solidFill>
              </a:rPr>
              <a:t>Weryfikacja ex-</a:t>
            </a:r>
            <a:r>
              <a:rPr lang="pl-PL" altLang="pl-PL" sz="1800" dirty="0" err="1">
                <a:solidFill>
                  <a:srgbClr val="172C85"/>
                </a:solidFill>
              </a:rPr>
              <a:t>ante</a:t>
            </a:r>
            <a:r>
              <a:rPr lang="pl-PL" altLang="pl-PL" sz="1800" dirty="0">
                <a:solidFill>
                  <a:srgbClr val="172C85"/>
                </a:solidFill>
              </a:rPr>
              <a:t> i ex-post zamówień (zgodność z ustawą Prawo zamówień publicznych i GA) - CUPT</a:t>
            </a:r>
          </a:p>
          <a:p>
            <a:pPr>
              <a:defRPr/>
            </a:pPr>
            <a:r>
              <a:rPr lang="pl-PL" altLang="pl-PL" sz="1800" dirty="0">
                <a:solidFill>
                  <a:srgbClr val="172C85"/>
                </a:solidFill>
              </a:rPr>
              <a:t>Krajowe raporty kwartalne- CUPT i </a:t>
            </a:r>
            <a:r>
              <a:rPr lang="pl-PL" altLang="pl-PL" sz="1800" dirty="0" err="1">
                <a:solidFill>
                  <a:srgbClr val="172C85"/>
                </a:solidFill>
              </a:rPr>
              <a:t>MFiPR</a:t>
            </a:r>
            <a:endParaRPr lang="pl-PL" altLang="pl-PL" sz="1800" dirty="0">
              <a:solidFill>
                <a:srgbClr val="172C85"/>
              </a:solidFill>
            </a:endParaRPr>
          </a:p>
          <a:p>
            <a:pPr>
              <a:defRPr/>
            </a:pPr>
            <a:r>
              <a:rPr lang="pl-PL" altLang="pl-PL" sz="1800" dirty="0">
                <a:solidFill>
                  <a:srgbClr val="172C85"/>
                </a:solidFill>
              </a:rPr>
              <a:t>Unijne raporty okresowe – weryfikacja przez </a:t>
            </a:r>
            <a:r>
              <a:rPr lang="pl-PL" altLang="pl-PL" sz="1800" dirty="0" err="1">
                <a:solidFill>
                  <a:srgbClr val="172C85"/>
                </a:solidFill>
              </a:rPr>
              <a:t>MFiPR</a:t>
            </a:r>
            <a:endParaRPr lang="pl-PL" altLang="pl-PL" sz="1800" dirty="0">
              <a:solidFill>
                <a:srgbClr val="172C85"/>
              </a:solidFill>
            </a:endParaRPr>
          </a:p>
          <a:p>
            <a:pPr>
              <a:defRPr/>
            </a:pPr>
            <a:r>
              <a:rPr lang="pl-PL" altLang="pl-PL" sz="1800" dirty="0">
                <a:solidFill>
                  <a:srgbClr val="172C85"/>
                </a:solidFill>
              </a:rPr>
              <a:t>Obligatoryjne wizyty monitorujące (min. 1x w trakcie życia projektu) - CUPT</a:t>
            </a:r>
          </a:p>
          <a:p>
            <a:pPr>
              <a:defRPr/>
            </a:pPr>
            <a:r>
              <a:rPr lang="pl-PL" altLang="pl-PL" sz="1800" dirty="0">
                <a:solidFill>
                  <a:srgbClr val="172C85"/>
                </a:solidFill>
              </a:rPr>
              <a:t>Audyty sprawozdań finansowych - CUPT</a:t>
            </a:r>
          </a:p>
          <a:p>
            <a:pPr>
              <a:defRPr/>
            </a:pPr>
            <a:endParaRPr lang="pl-PL" altLang="pl-PL" sz="2200" dirty="0"/>
          </a:p>
        </p:txBody>
      </p:sp>
      <p:pic>
        <p:nvPicPr>
          <p:cNvPr id="90116" name="Picture 6">
            <a:extLst>
              <a:ext uri="{FF2B5EF4-FFF2-40B4-BE49-F238E27FC236}">
                <a16:creationId xmlns:a16="http://schemas.microsoft.com/office/drawing/2014/main" id="{B1BABFC9-3172-4D53-9B68-77B1F42A99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7125" y="6200775"/>
            <a:ext cx="1809750" cy="61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0117" name="Picture 7">
            <a:extLst>
              <a:ext uri="{FF2B5EF4-FFF2-40B4-BE49-F238E27FC236}">
                <a16:creationId xmlns:a16="http://schemas.microsoft.com/office/drawing/2014/main" id="{155864B1-5DAC-4A22-A4E9-A8E7B52021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6400" y="6254750"/>
            <a:ext cx="2184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0118" name="Obraz 3">
            <a:extLst>
              <a:ext uri="{FF2B5EF4-FFF2-40B4-BE49-F238E27FC236}">
                <a16:creationId xmlns:a16="http://schemas.microsoft.com/office/drawing/2014/main" id="{C5A32E41-8E13-49D5-BC15-A27D2D6B00D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6200775"/>
            <a:ext cx="19431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1138" name="Tytuł 1">
            <a:extLst>
              <a:ext uri="{FF2B5EF4-FFF2-40B4-BE49-F238E27FC236}">
                <a16:creationId xmlns:a16="http://schemas.microsoft.com/office/drawing/2014/main" id="{C2269C94-62F6-4DCA-8A3D-F1A6ED6BF780}"/>
              </a:ext>
            </a:extLst>
          </p:cNvPr>
          <p:cNvSpPr>
            <a:spLocks noGrp="1"/>
          </p:cNvSpPr>
          <p:nvPr>
            <p:ph type="title"/>
          </p:nvPr>
        </p:nvSpPr>
        <p:spPr>
          <a:xfrm>
            <a:off x="246063" y="95250"/>
            <a:ext cx="6923087" cy="1081088"/>
          </a:xfrm>
        </p:spPr>
        <p:txBody>
          <a:bodyPr/>
          <a:lstStyle/>
          <a:p>
            <a:pPr algn="l"/>
            <a:r>
              <a:rPr lang="pl-PL" altLang="pl-PL" sz="2800" b="1">
                <a:solidFill>
                  <a:srgbClr val="0B4F9D"/>
                </a:solidFill>
              </a:rPr>
              <a:t>System wdrażania CEF 2 na poziomie krajowym</a:t>
            </a:r>
            <a:endParaRPr lang="pl-PL" altLang="pl-PL" sz="2800">
              <a:solidFill>
                <a:srgbClr val="0B4F9D"/>
              </a:solidFill>
            </a:endParaRPr>
          </a:p>
        </p:txBody>
      </p:sp>
      <p:sp>
        <p:nvSpPr>
          <p:cNvPr id="11270" name="Symbol zastępczy zawartości 2">
            <a:extLst>
              <a:ext uri="{FF2B5EF4-FFF2-40B4-BE49-F238E27FC236}">
                <a16:creationId xmlns:a16="http://schemas.microsoft.com/office/drawing/2014/main" id="{347AE177-E404-4086-8A23-E6FA1BD5486E}"/>
              </a:ext>
            </a:extLst>
          </p:cNvPr>
          <p:cNvSpPr>
            <a:spLocks noGrp="1"/>
          </p:cNvSpPr>
          <p:nvPr>
            <p:ph idx="1"/>
          </p:nvPr>
        </p:nvSpPr>
        <p:spPr>
          <a:xfrm>
            <a:off x="246063" y="1196975"/>
            <a:ext cx="8429625" cy="4794250"/>
          </a:xfrm>
        </p:spPr>
        <p:txBody>
          <a:bodyPr/>
          <a:lstStyle/>
          <a:p>
            <a:pPr marL="0" indent="0">
              <a:buFont typeface="Arial" panose="020B0604020202020204" pitchFamily="34" charset="0"/>
              <a:buNone/>
              <a:defRPr/>
            </a:pPr>
            <a:r>
              <a:rPr lang="pl-PL" altLang="pl-PL" sz="1800" b="1" dirty="0">
                <a:solidFill>
                  <a:srgbClr val="172C85"/>
                </a:solidFill>
              </a:rPr>
              <a:t>Grupa projektów II </a:t>
            </a:r>
          </a:p>
          <a:p>
            <a:pPr marL="0" indent="0">
              <a:buFont typeface="Arial" panose="020B0604020202020204" pitchFamily="34" charset="0"/>
              <a:buNone/>
              <a:defRPr/>
            </a:pPr>
            <a:endParaRPr lang="pl-PL" altLang="pl-PL" sz="1800" b="1" dirty="0">
              <a:solidFill>
                <a:srgbClr val="172C85"/>
              </a:solidFill>
            </a:endParaRPr>
          </a:p>
          <a:p>
            <a:pPr>
              <a:buFont typeface="Wingdings" panose="05000000000000000000" pitchFamily="2" charset="2"/>
              <a:buChar char="Ø"/>
              <a:defRPr/>
            </a:pPr>
            <a:r>
              <a:rPr lang="pl-PL" altLang="pl-PL" sz="1800" b="1" dirty="0">
                <a:solidFill>
                  <a:srgbClr val="172C85"/>
                </a:solidFill>
              </a:rPr>
              <a:t>projekty realizowane poza reżimem ustawy o finansach publicznych przez państwowe jednostki budżetowe,  jednostki sektora finansów publicznych lub PKP Polskie Linie Kolejowe S.A., np. projekty z udziałem partnerów zagranicznych:</a:t>
            </a:r>
          </a:p>
          <a:p>
            <a:pPr>
              <a:defRPr/>
            </a:pPr>
            <a:r>
              <a:rPr lang="pl-PL" altLang="pl-PL" sz="1800" dirty="0">
                <a:solidFill>
                  <a:srgbClr val="172C85"/>
                </a:solidFill>
              </a:rPr>
              <a:t>Umowa o współpracy pomiędzy beneficjentem, </a:t>
            </a:r>
            <a:r>
              <a:rPr lang="pl-PL" altLang="pl-PL" sz="1800" dirty="0" err="1">
                <a:solidFill>
                  <a:srgbClr val="172C85"/>
                </a:solidFill>
              </a:rPr>
              <a:t>MFiPR</a:t>
            </a:r>
            <a:r>
              <a:rPr lang="pl-PL" altLang="pl-PL" sz="1800" dirty="0">
                <a:solidFill>
                  <a:srgbClr val="172C85"/>
                </a:solidFill>
              </a:rPr>
              <a:t> i CUPT</a:t>
            </a:r>
          </a:p>
          <a:p>
            <a:pPr>
              <a:defRPr/>
            </a:pPr>
            <a:r>
              <a:rPr lang="pl-PL" altLang="pl-PL" sz="1800" dirty="0">
                <a:solidFill>
                  <a:srgbClr val="172C85"/>
                </a:solidFill>
              </a:rPr>
              <a:t>Uzgodnienie GA/zmian GA - </a:t>
            </a:r>
            <a:r>
              <a:rPr lang="pl-PL" altLang="pl-PL" sz="1800" dirty="0" err="1">
                <a:solidFill>
                  <a:srgbClr val="172C85"/>
                </a:solidFill>
              </a:rPr>
              <a:t>MFiPR</a:t>
            </a:r>
            <a:endParaRPr lang="pl-PL" altLang="pl-PL" sz="1800" dirty="0">
              <a:solidFill>
                <a:srgbClr val="172C85"/>
              </a:solidFill>
            </a:endParaRPr>
          </a:p>
          <a:p>
            <a:pPr>
              <a:defRPr/>
            </a:pPr>
            <a:r>
              <a:rPr lang="pl-PL" altLang="pl-PL" sz="1800" dirty="0">
                <a:solidFill>
                  <a:srgbClr val="172C85"/>
                </a:solidFill>
              </a:rPr>
              <a:t>Dostęp do portalu </a:t>
            </a:r>
            <a:r>
              <a:rPr lang="pl-PL" altLang="pl-PL" sz="1800" i="1" dirty="0" err="1">
                <a:solidFill>
                  <a:srgbClr val="172C85"/>
                </a:solidFill>
              </a:rPr>
              <a:t>Funding</a:t>
            </a:r>
            <a:r>
              <a:rPr lang="pl-PL" altLang="pl-PL" sz="1800" i="1" dirty="0">
                <a:solidFill>
                  <a:srgbClr val="172C85"/>
                </a:solidFill>
              </a:rPr>
              <a:t> and </a:t>
            </a:r>
            <a:r>
              <a:rPr lang="pl-PL" altLang="pl-PL" sz="1800" i="1" dirty="0" err="1">
                <a:solidFill>
                  <a:srgbClr val="172C85"/>
                </a:solidFill>
              </a:rPr>
              <a:t>Tenders</a:t>
            </a:r>
            <a:r>
              <a:rPr lang="pl-PL" altLang="pl-PL" sz="1800" i="1" dirty="0">
                <a:solidFill>
                  <a:srgbClr val="172C85"/>
                </a:solidFill>
              </a:rPr>
              <a:t> </a:t>
            </a:r>
            <a:r>
              <a:rPr lang="pl-PL" altLang="pl-PL" sz="1800" dirty="0">
                <a:solidFill>
                  <a:srgbClr val="172C85"/>
                </a:solidFill>
              </a:rPr>
              <a:t>- </a:t>
            </a:r>
            <a:r>
              <a:rPr lang="pl-PL" altLang="pl-PL" sz="1800" dirty="0" err="1">
                <a:solidFill>
                  <a:srgbClr val="172C85"/>
                </a:solidFill>
              </a:rPr>
              <a:t>MFiPR</a:t>
            </a:r>
            <a:r>
              <a:rPr lang="pl-PL" altLang="pl-PL" sz="1800" dirty="0">
                <a:solidFill>
                  <a:srgbClr val="172C85"/>
                </a:solidFill>
              </a:rPr>
              <a:t> i CUPT</a:t>
            </a:r>
          </a:p>
          <a:p>
            <a:pPr>
              <a:defRPr/>
            </a:pPr>
            <a:r>
              <a:rPr lang="pl-PL" altLang="pl-PL" sz="1800" dirty="0">
                <a:solidFill>
                  <a:srgbClr val="172C85"/>
                </a:solidFill>
              </a:rPr>
              <a:t>Weryfikacja ex-</a:t>
            </a:r>
            <a:r>
              <a:rPr lang="pl-PL" altLang="pl-PL" sz="1800" dirty="0" err="1">
                <a:solidFill>
                  <a:srgbClr val="172C85"/>
                </a:solidFill>
              </a:rPr>
              <a:t>ante</a:t>
            </a:r>
            <a:r>
              <a:rPr lang="pl-PL" altLang="pl-PL" sz="1800" dirty="0">
                <a:solidFill>
                  <a:srgbClr val="172C85"/>
                </a:solidFill>
              </a:rPr>
              <a:t> i ex-post zamówień (zgodność z ustawą Prawo zamówień publicznych i GA) - CUPT</a:t>
            </a:r>
          </a:p>
          <a:p>
            <a:pPr>
              <a:defRPr/>
            </a:pPr>
            <a:r>
              <a:rPr lang="pl-PL" altLang="pl-PL" sz="1800" dirty="0">
                <a:solidFill>
                  <a:srgbClr val="172C85"/>
                </a:solidFill>
              </a:rPr>
              <a:t>Krajowe raporty półroczne- CUPT i </a:t>
            </a:r>
            <a:r>
              <a:rPr lang="pl-PL" altLang="pl-PL" sz="1800" dirty="0" err="1">
                <a:solidFill>
                  <a:srgbClr val="172C85"/>
                </a:solidFill>
              </a:rPr>
              <a:t>MFiPR</a:t>
            </a:r>
            <a:endParaRPr lang="pl-PL" altLang="pl-PL" sz="1800" dirty="0">
              <a:solidFill>
                <a:srgbClr val="172C85"/>
              </a:solidFill>
            </a:endParaRPr>
          </a:p>
          <a:p>
            <a:pPr>
              <a:defRPr/>
            </a:pPr>
            <a:r>
              <a:rPr lang="pl-PL" altLang="pl-PL" sz="1800" dirty="0">
                <a:solidFill>
                  <a:srgbClr val="172C85"/>
                </a:solidFill>
              </a:rPr>
              <a:t>Unijne raporty okresowe – weryfikacja przez </a:t>
            </a:r>
            <a:r>
              <a:rPr lang="pl-PL" altLang="pl-PL" sz="1800" dirty="0" err="1">
                <a:solidFill>
                  <a:srgbClr val="172C85"/>
                </a:solidFill>
              </a:rPr>
              <a:t>MFiPR</a:t>
            </a:r>
            <a:endParaRPr lang="pl-PL" altLang="pl-PL" sz="1800" dirty="0">
              <a:solidFill>
                <a:srgbClr val="172C85"/>
              </a:solidFill>
            </a:endParaRPr>
          </a:p>
          <a:p>
            <a:pPr>
              <a:defRPr/>
            </a:pPr>
            <a:r>
              <a:rPr lang="pl-PL" altLang="pl-PL" sz="1800" dirty="0">
                <a:solidFill>
                  <a:srgbClr val="172C85"/>
                </a:solidFill>
              </a:rPr>
              <a:t>Fakultatywne wizyty monitorujące - CUPT</a:t>
            </a:r>
          </a:p>
          <a:p>
            <a:pPr>
              <a:defRPr/>
            </a:pPr>
            <a:r>
              <a:rPr lang="pl-PL" altLang="pl-PL" sz="1800" dirty="0">
                <a:solidFill>
                  <a:srgbClr val="172C85"/>
                </a:solidFill>
              </a:rPr>
              <a:t>Audyty sprawozdań finansowych - CUPT</a:t>
            </a:r>
          </a:p>
          <a:p>
            <a:pPr>
              <a:defRPr/>
            </a:pPr>
            <a:endParaRPr lang="pl-PL" altLang="pl-PL" sz="2200" dirty="0"/>
          </a:p>
        </p:txBody>
      </p:sp>
      <p:pic>
        <p:nvPicPr>
          <p:cNvPr id="91140" name="Picture 6">
            <a:extLst>
              <a:ext uri="{FF2B5EF4-FFF2-40B4-BE49-F238E27FC236}">
                <a16:creationId xmlns:a16="http://schemas.microsoft.com/office/drawing/2014/main" id="{CA412042-0074-4FDA-A3E1-7675277358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7125" y="6200775"/>
            <a:ext cx="1809750" cy="61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1141" name="Picture 7">
            <a:extLst>
              <a:ext uri="{FF2B5EF4-FFF2-40B4-BE49-F238E27FC236}">
                <a16:creationId xmlns:a16="http://schemas.microsoft.com/office/drawing/2014/main" id="{8B4A3DA8-D9DF-473D-B127-9D8B87C351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6400" y="6254750"/>
            <a:ext cx="2184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1142" name="Obraz 3">
            <a:extLst>
              <a:ext uri="{FF2B5EF4-FFF2-40B4-BE49-F238E27FC236}">
                <a16:creationId xmlns:a16="http://schemas.microsoft.com/office/drawing/2014/main" id="{6675FA48-F325-4066-8DB9-10607630C8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6200775"/>
            <a:ext cx="19431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2162" name="Tytuł 1">
            <a:extLst>
              <a:ext uri="{FF2B5EF4-FFF2-40B4-BE49-F238E27FC236}">
                <a16:creationId xmlns:a16="http://schemas.microsoft.com/office/drawing/2014/main" id="{AE111666-5739-4765-9F3A-499CD32C702E}"/>
              </a:ext>
            </a:extLst>
          </p:cNvPr>
          <p:cNvSpPr>
            <a:spLocks noGrp="1"/>
          </p:cNvSpPr>
          <p:nvPr>
            <p:ph type="title"/>
          </p:nvPr>
        </p:nvSpPr>
        <p:spPr>
          <a:xfrm>
            <a:off x="88900" y="34925"/>
            <a:ext cx="6059488" cy="1081088"/>
          </a:xfrm>
        </p:spPr>
        <p:txBody>
          <a:bodyPr/>
          <a:lstStyle/>
          <a:p>
            <a:pPr algn="l"/>
            <a:r>
              <a:rPr lang="pl-PL" altLang="pl-PL" sz="2800" b="1">
                <a:solidFill>
                  <a:srgbClr val="0B4F9D"/>
                </a:solidFill>
              </a:rPr>
              <a:t>System wdrażania na poziomie krajowym</a:t>
            </a:r>
            <a:endParaRPr lang="pl-PL" altLang="pl-PL" sz="2800">
              <a:solidFill>
                <a:srgbClr val="0B4F9D"/>
              </a:solidFill>
            </a:endParaRPr>
          </a:p>
        </p:txBody>
      </p:sp>
      <p:sp>
        <p:nvSpPr>
          <p:cNvPr id="11270" name="Symbol zastępczy zawartości 2">
            <a:extLst>
              <a:ext uri="{FF2B5EF4-FFF2-40B4-BE49-F238E27FC236}">
                <a16:creationId xmlns:a16="http://schemas.microsoft.com/office/drawing/2014/main" id="{7985471F-60AE-4EE3-B1C1-5E1DEB44F184}"/>
              </a:ext>
            </a:extLst>
          </p:cNvPr>
          <p:cNvSpPr>
            <a:spLocks noGrp="1"/>
          </p:cNvSpPr>
          <p:nvPr>
            <p:ph idx="1"/>
          </p:nvPr>
        </p:nvSpPr>
        <p:spPr>
          <a:xfrm>
            <a:off x="246063" y="1052513"/>
            <a:ext cx="8142287" cy="4938712"/>
          </a:xfrm>
        </p:spPr>
        <p:txBody>
          <a:bodyPr/>
          <a:lstStyle/>
          <a:p>
            <a:pPr marL="0" indent="0">
              <a:buFont typeface="Arial" panose="020B0604020202020204" pitchFamily="34" charset="0"/>
              <a:buNone/>
              <a:defRPr/>
            </a:pPr>
            <a:r>
              <a:rPr lang="pl-PL" altLang="pl-PL" sz="1800" b="1" dirty="0">
                <a:solidFill>
                  <a:srgbClr val="172C85"/>
                </a:solidFill>
              </a:rPr>
              <a:t>Grupa projektów III </a:t>
            </a:r>
          </a:p>
          <a:p>
            <a:pPr marL="0" indent="0">
              <a:buFont typeface="Arial" panose="020B0604020202020204" pitchFamily="34" charset="0"/>
              <a:buNone/>
              <a:defRPr/>
            </a:pPr>
            <a:endParaRPr lang="pl-PL" altLang="pl-PL" sz="1800" b="1" dirty="0">
              <a:solidFill>
                <a:srgbClr val="172C85"/>
              </a:solidFill>
            </a:endParaRPr>
          </a:p>
          <a:p>
            <a:pPr>
              <a:buFont typeface="Wingdings" panose="05000000000000000000" pitchFamily="2" charset="2"/>
              <a:buChar char="Ø"/>
              <a:defRPr/>
            </a:pPr>
            <a:r>
              <a:rPr lang="pl-PL" altLang="pl-PL" sz="1800" b="1" dirty="0">
                <a:solidFill>
                  <a:srgbClr val="172C85"/>
                </a:solidFill>
              </a:rPr>
              <a:t>projekty realizowane przez podmioty, w których podmiot publiczny, tj. Skarb Państwa lub jednostka samorządu terytorialnego, posiada co najmniej 50% udziałów dofinansowane w ramach  Mobilności Wojskowej lub kwalifikujące się do puli kohezyjnej, z wyłączeniem AFIF):</a:t>
            </a:r>
          </a:p>
          <a:p>
            <a:pPr>
              <a:defRPr/>
            </a:pPr>
            <a:r>
              <a:rPr lang="pl-PL" altLang="pl-PL" sz="1800" dirty="0">
                <a:solidFill>
                  <a:srgbClr val="172C85"/>
                </a:solidFill>
              </a:rPr>
              <a:t>Umowa o współpracy pomiędzy beneficjentem, </a:t>
            </a:r>
            <a:r>
              <a:rPr lang="pl-PL" altLang="pl-PL" sz="1800" dirty="0" err="1">
                <a:solidFill>
                  <a:srgbClr val="172C85"/>
                </a:solidFill>
              </a:rPr>
              <a:t>MFiPR</a:t>
            </a:r>
            <a:r>
              <a:rPr lang="pl-PL" altLang="pl-PL" sz="1800" dirty="0">
                <a:solidFill>
                  <a:srgbClr val="172C85"/>
                </a:solidFill>
              </a:rPr>
              <a:t> i CUPT</a:t>
            </a:r>
          </a:p>
          <a:p>
            <a:pPr>
              <a:defRPr/>
            </a:pPr>
            <a:r>
              <a:rPr lang="pl-PL" altLang="pl-PL" sz="1800" dirty="0">
                <a:solidFill>
                  <a:srgbClr val="172C85"/>
                </a:solidFill>
              </a:rPr>
              <a:t>Uzgodnienie GA/zmian GA - </a:t>
            </a:r>
            <a:r>
              <a:rPr lang="pl-PL" altLang="pl-PL" sz="1800" dirty="0" err="1">
                <a:solidFill>
                  <a:srgbClr val="172C85"/>
                </a:solidFill>
              </a:rPr>
              <a:t>MFiPR</a:t>
            </a:r>
            <a:endParaRPr lang="pl-PL" altLang="pl-PL" sz="1800" dirty="0">
              <a:solidFill>
                <a:srgbClr val="172C85"/>
              </a:solidFill>
            </a:endParaRPr>
          </a:p>
          <a:p>
            <a:pPr>
              <a:defRPr/>
            </a:pPr>
            <a:r>
              <a:rPr lang="pl-PL" altLang="pl-PL" sz="1800" dirty="0">
                <a:solidFill>
                  <a:srgbClr val="172C85"/>
                </a:solidFill>
              </a:rPr>
              <a:t>Dostęp do portalu </a:t>
            </a:r>
            <a:r>
              <a:rPr lang="pl-PL" altLang="pl-PL" sz="1800" i="1" dirty="0" err="1">
                <a:solidFill>
                  <a:srgbClr val="172C85"/>
                </a:solidFill>
              </a:rPr>
              <a:t>Funding</a:t>
            </a:r>
            <a:r>
              <a:rPr lang="pl-PL" altLang="pl-PL" sz="1800" i="1" dirty="0">
                <a:solidFill>
                  <a:srgbClr val="172C85"/>
                </a:solidFill>
              </a:rPr>
              <a:t> and </a:t>
            </a:r>
            <a:r>
              <a:rPr lang="pl-PL" altLang="pl-PL" sz="1800" i="1" dirty="0" err="1">
                <a:solidFill>
                  <a:srgbClr val="172C85"/>
                </a:solidFill>
              </a:rPr>
              <a:t>Tenders</a:t>
            </a:r>
            <a:r>
              <a:rPr lang="pl-PL" altLang="pl-PL" sz="1800" i="1" dirty="0">
                <a:solidFill>
                  <a:srgbClr val="172C85"/>
                </a:solidFill>
              </a:rPr>
              <a:t> </a:t>
            </a:r>
            <a:r>
              <a:rPr lang="pl-PL" altLang="pl-PL" sz="1800" dirty="0">
                <a:solidFill>
                  <a:srgbClr val="172C85"/>
                </a:solidFill>
              </a:rPr>
              <a:t>- </a:t>
            </a:r>
            <a:r>
              <a:rPr lang="pl-PL" altLang="pl-PL" sz="1800" dirty="0" err="1">
                <a:solidFill>
                  <a:srgbClr val="172C85"/>
                </a:solidFill>
              </a:rPr>
              <a:t>MFiPR</a:t>
            </a:r>
            <a:r>
              <a:rPr lang="pl-PL" altLang="pl-PL" sz="1800" dirty="0">
                <a:solidFill>
                  <a:srgbClr val="172C85"/>
                </a:solidFill>
              </a:rPr>
              <a:t> i CUPT</a:t>
            </a:r>
          </a:p>
          <a:p>
            <a:pPr>
              <a:defRPr/>
            </a:pPr>
            <a:r>
              <a:rPr lang="pl-PL" altLang="pl-PL" sz="1800" dirty="0">
                <a:solidFill>
                  <a:srgbClr val="172C85"/>
                </a:solidFill>
              </a:rPr>
              <a:t>Weryfikacja ex-</a:t>
            </a:r>
            <a:r>
              <a:rPr lang="pl-PL" altLang="pl-PL" sz="1800" dirty="0" err="1">
                <a:solidFill>
                  <a:srgbClr val="172C85"/>
                </a:solidFill>
              </a:rPr>
              <a:t>ante</a:t>
            </a:r>
            <a:r>
              <a:rPr lang="pl-PL" altLang="pl-PL" sz="1800" dirty="0">
                <a:solidFill>
                  <a:srgbClr val="172C85"/>
                </a:solidFill>
              </a:rPr>
              <a:t> i ex-post zamówień (zgodność z ustawą Prawo zamówień publicznych i GA) - CUPT</a:t>
            </a:r>
          </a:p>
          <a:p>
            <a:pPr>
              <a:defRPr/>
            </a:pPr>
            <a:r>
              <a:rPr lang="pl-PL" altLang="pl-PL" sz="1800" dirty="0">
                <a:solidFill>
                  <a:srgbClr val="172C85"/>
                </a:solidFill>
              </a:rPr>
              <a:t>Krajowe raporty półroczne- CUPT i </a:t>
            </a:r>
            <a:r>
              <a:rPr lang="pl-PL" altLang="pl-PL" sz="1800" dirty="0" err="1">
                <a:solidFill>
                  <a:srgbClr val="172C85"/>
                </a:solidFill>
              </a:rPr>
              <a:t>MFiPR</a:t>
            </a:r>
            <a:endParaRPr lang="pl-PL" altLang="pl-PL" sz="1800" dirty="0">
              <a:solidFill>
                <a:srgbClr val="172C85"/>
              </a:solidFill>
            </a:endParaRPr>
          </a:p>
          <a:p>
            <a:pPr>
              <a:defRPr/>
            </a:pPr>
            <a:r>
              <a:rPr lang="pl-PL" altLang="pl-PL" sz="1800" dirty="0">
                <a:solidFill>
                  <a:srgbClr val="172C85"/>
                </a:solidFill>
              </a:rPr>
              <a:t>Unijne raporty okresowe – weryfikacja przez </a:t>
            </a:r>
            <a:r>
              <a:rPr lang="pl-PL" altLang="pl-PL" sz="1800" dirty="0" err="1">
                <a:solidFill>
                  <a:srgbClr val="172C85"/>
                </a:solidFill>
              </a:rPr>
              <a:t>MFiPR</a:t>
            </a:r>
            <a:endParaRPr lang="pl-PL" altLang="pl-PL" sz="1800" dirty="0">
              <a:solidFill>
                <a:srgbClr val="172C85"/>
              </a:solidFill>
            </a:endParaRPr>
          </a:p>
          <a:p>
            <a:pPr>
              <a:defRPr/>
            </a:pPr>
            <a:r>
              <a:rPr lang="pl-PL" altLang="pl-PL" sz="1800" dirty="0">
                <a:solidFill>
                  <a:srgbClr val="172C85"/>
                </a:solidFill>
              </a:rPr>
              <a:t>Fakultatywne wizyty monitorujące - CUPT</a:t>
            </a:r>
          </a:p>
          <a:p>
            <a:pPr>
              <a:defRPr/>
            </a:pPr>
            <a:r>
              <a:rPr lang="pl-PL" altLang="pl-PL" sz="1800" dirty="0">
                <a:solidFill>
                  <a:srgbClr val="172C85"/>
                </a:solidFill>
              </a:rPr>
              <a:t>Audyty sprawozdań finansowych – CUPT (o ile taką możliwość przewiduje GA i UW)</a:t>
            </a:r>
          </a:p>
        </p:txBody>
      </p:sp>
      <p:pic>
        <p:nvPicPr>
          <p:cNvPr id="92164" name="Picture 6">
            <a:extLst>
              <a:ext uri="{FF2B5EF4-FFF2-40B4-BE49-F238E27FC236}">
                <a16:creationId xmlns:a16="http://schemas.microsoft.com/office/drawing/2014/main" id="{9B847FC7-DCCA-4551-BDE4-084CD8EAE1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7125" y="6200775"/>
            <a:ext cx="1809750" cy="61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65" name="Picture 7">
            <a:extLst>
              <a:ext uri="{FF2B5EF4-FFF2-40B4-BE49-F238E27FC236}">
                <a16:creationId xmlns:a16="http://schemas.microsoft.com/office/drawing/2014/main" id="{3636A679-5BD3-4789-87AB-C3F36AF832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6400" y="6254750"/>
            <a:ext cx="2184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66" name="Obraz 3">
            <a:extLst>
              <a:ext uri="{FF2B5EF4-FFF2-40B4-BE49-F238E27FC236}">
                <a16:creationId xmlns:a16="http://schemas.microsoft.com/office/drawing/2014/main" id="{686A0365-D4B9-48D9-A289-2A4958558B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6200775"/>
            <a:ext cx="19431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3186" name="Tytuł 1">
            <a:extLst>
              <a:ext uri="{FF2B5EF4-FFF2-40B4-BE49-F238E27FC236}">
                <a16:creationId xmlns:a16="http://schemas.microsoft.com/office/drawing/2014/main" id="{5376F9E9-479E-4208-82DE-27AD50415A0C}"/>
              </a:ext>
            </a:extLst>
          </p:cNvPr>
          <p:cNvSpPr>
            <a:spLocks noGrp="1"/>
          </p:cNvSpPr>
          <p:nvPr>
            <p:ph type="title"/>
          </p:nvPr>
        </p:nvSpPr>
        <p:spPr>
          <a:xfrm>
            <a:off x="246063" y="222250"/>
            <a:ext cx="5699125" cy="1081088"/>
          </a:xfrm>
        </p:spPr>
        <p:txBody>
          <a:bodyPr/>
          <a:lstStyle/>
          <a:p>
            <a:pPr algn="l"/>
            <a:r>
              <a:rPr lang="pl-PL" altLang="pl-PL" sz="2800" b="1">
                <a:solidFill>
                  <a:srgbClr val="0B4F9D"/>
                </a:solidFill>
              </a:rPr>
              <a:t>System wdrażania CEF 2 na poziomie krajowym</a:t>
            </a:r>
            <a:endParaRPr lang="pl-PL" altLang="pl-PL" sz="2800">
              <a:solidFill>
                <a:srgbClr val="0B4F9D"/>
              </a:solidFill>
            </a:endParaRPr>
          </a:p>
        </p:txBody>
      </p:sp>
      <p:sp>
        <p:nvSpPr>
          <p:cNvPr id="11270" name="Symbol zastępczy zawartości 2">
            <a:extLst>
              <a:ext uri="{FF2B5EF4-FFF2-40B4-BE49-F238E27FC236}">
                <a16:creationId xmlns:a16="http://schemas.microsoft.com/office/drawing/2014/main" id="{EA3FCB10-75AA-4B23-807C-8FE6E98AC0CC}"/>
              </a:ext>
            </a:extLst>
          </p:cNvPr>
          <p:cNvSpPr>
            <a:spLocks noGrp="1"/>
          </p:cNvSpPr>
          <p:nvPr>
            <p:ph idx="1"/>
          </p:nvPr>
        </p:nvSpPr>
        <p:spPr>
          <a:xfrm>
            <a:off x="246063" y="1700213"/>
            <a:ext cx="5765800" cy="3343275"/>
          </a:xfrm>
        </p:spPr>
        <p:txBody>
          <a:bodyPr/>
          <a:lstStyle/>
          <a:p>
            <a:pPr marL="0" indent="0">
              <a:buFont typeface="Arial" panose="020B0604020202020204" pitchFamily="34" charset="0"/>
              <a:buNone/>
              <a:defRPr/>
            </a:pPr>
            <a:r>
              <a:rPr lang="pl-PL" altLang="pl-PL" sz="1800" b="1" dirty="0">
                <a:solidFill>
                  <a:srgbClr val="172C85"/>
                </a:solidFill>
              </a:rPr>
              <a:t>Grupa projektów IV </a:t>
            </a:r>
          </a:p>
          <a:p>
            <a:pPr>
              <a:buFont typeface="Wingdings" panose="05000000000000000000" pitchFamily="2" charset="2"/>
              <a:buChar char="Ø"/>
              <a:defRPr/>
            </a:pPr>
            <a:r>
              <a:rPr lang="pl-PL" altLang="pl-PL" sz="1800" b="1" dirty="0">
                <a:solidFill>
                  <a:srgbClr val="172C85"/>
                </a:solidFill>
              </a:rPr>
              <a:t>projekty nie wpisujące się w grupy I, II ani III:</a:t>
            </a:r>
          </a:p>
          <a:p>
            <a:pPr marL="0" indent="0">
              <a:buFont typeface="Arial" panose="020B0604020202020204" pitchFamily="34" charset="0"/>
              <a:buNone/>
              <a:defRPr/>
            </a:pPr>
            <a:endParaRPr lang="pl-PL" altLang="pl-PL" sz="1800" b="1" dirty="0">
              <a:solidFill>
                <a:srgbClr val="172C85"/>
              </a:solidFill>
            </a:endParaRPr>
          </a:p>
          <a:p>
            <a:pPr>
              <a:defRPr/>
            </a:pPr>
            <a:r>
              <a:rPr lang="pl-PL" altLang="pl-PL" sz="1800" dirty="0">
                <a:solidFill>
                  <a:srgbClr val="172C85"/>
                </a:solidFill>
              </a:rPr>
              <a:t>Oświadczenie beneficjenta</a:t>
            </a:r>
          </a:p>
          <a:p>
            <a:pPr>
              <a:defRPr/>
            </a:pPr>
            <a:r>
              <a:rPr lang="pl-PL" altLang="pl-PL" sz="1800" dirty="0">
                <a:solidFill>
                  <a:srgbClr val="172C85"/>
                </a:solidFill>
              </a:rPr>
              <a:t>Uzgodnienie GA/zmian GA – </a:t>
            </a:r>
            <a:r>
              <a:rPr lang="pl-PL" altLang="pl-PL" sz="1800" dirty="0" err="1">
                <a:solidFill>
                  <a:srgbClr val="172C85"/>
                </a:solidFill>
              </a:rPr>
              <a:t>MFiPR</a:t>
            </a:r>
            <a:endParaRPr lang="pl-PL" altLang="pl-PL" sz="1800" dirty="0">
              <a:solidFill>
                <a:srgbClr val="172C85"/>
              </a:solidFill>
            </a:endParaRPr>
          </a:p>
          <a:p>
            <a:pPr>
              <a:defRPr/>
            </a:pPr>
            <a:r>
              <a:rPr lang="pl-PL" altLang="pl-PL" sz="1800" dirty="0">
                <a:solidFill>
                  <a:srgbClr val="172C85"/>
                </a:solidFill>
              </a:rPr>
              <a:t>Dostęp do portalu </a:t>
            </a:r>
            <a:r>
              <a:rPr lang="pl-PL" altLang="pl-PL" sz="1800" i="1" dirty="0" err="1">
                <a:solidFill>
                  <a:srgbClr val="172C85"/>
                </a:solidFill>
              </a:rPr>
              <a:t>Funding</a:t>
            </a:r>
            <a:r>
              <a:rPr lang="pl-PL" altLang="pl-PL" sz="1800" i="1" dirty="0">
                <a:solidFill>
                  <a:srgbClr val="172C85"/>
                </a:solidFill>
              </a:rPr>
              <a:t> and </a:t>
            </a:r>
            <a:r>
              <a:rPr lang="pl-PL" altLang="pl-PL" sz="1800" i="1" dirty="0" err="1">
                <a:solidFill>
                  <a:srgbClr val="172C85"/>
                </a:solidFill>
              </a:rPr>
              <a:t>Tenders</a:t>
            </a:r>
            <a:r>
              <a:rPr lang="pl-PL" altLang="pl-PL" sz="1800" i="1" dirty="0">
                <a:solidFill>
                  <a:srgbClr val="172C85"/>
                </a:solidFill>
              </a:rPr>
              <a:t> </a:t>
            </a:r>
            <a:r>
              <a:rPr lang="pl-PL" altLang="pl-PL" sz="1800" dirty="0">
                <a:solidFill>
                  <a:srgbClr val="172C85"/>
                </a:solidFill>
              </a:rPr>
              <a:t>- </a:t>
            </a:r>
            <a:r>
              <a:rPr lang="pl-PL" altLang="pl-PL" sz="1800" dirty="0" err="1">
                <a:solidFill>
                  <a:srgbClr val="172C85"/>
                </a:solidFill>
              </a:rPr>
              <a:t>MFiPR</a:t>
            </a:r>
            <a:endParaRPr lang="pl-PL" altLang="pl-PL" sz="1800" dirty="0">
              <a:solidFill>
                <a:srgbClr val="172C85"/>
              </a:solidFill>
            </a:endParaRPr>
          </a:p>
          <a:p>
            <a:pPr>
              <a:defRPr/>
            </a:pPr>
            <a:r>
              <a:rPr lang="pl-PL" altLang="pl-PL" sz="1800" dirty="0">
                <a:solidFill>
                  <a:srgbClr val="172C85"/>
                </a:solidFill>
              </a:rPr>
              <a:t>Krajowe raporty półroczne- </a:t>
            </a:r>
            <a:r>
              <a:rPr lang="pl-PL" altLang="pl-PL" sz="1800" dirty="0" err="1">
                <a:solidFill>
                  <a:srgbClr val="172C85"/>
                </a:solidFill>
              </a:rPr>
              <a:t>MFiPR</a:t>
            </a:r>
            <a:endParaRPr lang="pl-PL" altLang="pl-PL" sz="1800" dirty="0">
              <a:solidFill>
                <a:srgbClr val="172C85"/>
              </a:solidFill>
            </a:endParaRPr>
          </a:p>
        </p:txBody>
      </p:sp>
      <p:pic>
        <p:nvPicPr>
          <p:cNvPr id="93188" name="Picture 6">
            <a:extLst>
              <a:ext uri="{FF2B5EF4-FFF2-40B4-BE49-F238E27FC236}">
                <a16:creationId xmlns:a16="http://schemas.microsoft.com/office/drawing/2014/main" id="{93A1ABE1-6722-4723-B272-4E017A2E40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7125" y="6200775"/>
            <a:ext cx="1809750" cy="61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3189" name="Picture 7">
            <a:extLst>
              <a:ext uri="{FF2B5EF4-FFF2-40B4-BE49-F238E27FC236}">
                <a16:creationId xmlns:a16="http://schemas.microsoft.com/office/drawing/2014/main" id="{E78792B1-EDDA-4970-A509-AE62F6A311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6400" y="6254750"/>
            <a:ext cx="2184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3190" name="Obraz 3">
            <a:extLst>
              <a:ext uri="{FF2B5EF4-FFF2-40B4-BE49-F238E27FC236}">
                <a16:creationId xmlns:a16="http://schemas.microsoft.com/office/drawing/2014/main" id="{F310D167-0013-4627-9476-0721B7DD4A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6200775"/>
            <a:ext cx="19431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1140" name="Tytuł 1">
            <a:extLst>
              <a:ext uri="{FF2B5EF4-FFF2-40B4-BE49-F238E27FC236}">
                <a16:creationId xmlns:a16="http://schemas.microsoft.com/office/drawing/2014/main" id="{CB2785D9-A8FE-43F2-A63F-4A980078BD7E}"/>
              </a:ext>
            </a:extLst>
          </p:cNvPr>
          <p:cNvSpPr txBox="1">
            <a:spLocks/>
          </p:cNvSpPr>
          <p:nvPr/>
        </p:nvSpPr>
        <p:spPr bwMode="auto">
          <a:xfrm>
            <a:off x="433388" y="908050"/>
            <a:ext cx="7234237" cy="4608513"/>
          </a:xfrm>
          <a:prstGeom prst="rect">
            <a:avLst/>
          </a:prstGeom>
          <a:no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457200" indent="-457200">
              <a:spcBef>
                <a:spcPct val="0"/>
              </a:spcBef>
              <a:buFont typeface="Wingdings" panose="05000000000000000000" pitchFamily="2" charset="2"/>
              <a:buChar char="ü"/>
              <a:defRPr/>
            </a:pPr>
            <a:r>
              <a:rPr lang="pl-PL" altLang="pl-PL" sz="1800" dirty="0">
                <a:solidFill>
                  <a:srgbClr val="172C85"/>
                </a:solidFill>
              </a:rPr>
              <a:t>Otrzymaliśmy z CINEA odpowiedzi na pytania zadane m.in. podczas Info Day UE, dostępne są na stronie CEF:</a:t>
            </a:r>
          </a:p>
          <a:p>
            <a:pPr>
              <a:spcBef>
                <a:spcPct val="0"/>
              </a:spcBef>
              <a:buFont typeface="Arial" panose="020B0604020202020204" pitchFamily="34" charset="0"/>
              <a:buNone/>
              <a:defRPr/>
            </a:pPr>
            <a:endParaRPr lang="pl-PL" altLang="pl-PL" sz="1800" dirty="0">
              <a:solidFill>
                <a:srgbClr val="172C85"/>
              </a:solidFill>
            </a:endParaRPr>
          </a:p>
          <a:p>
            <a:pPr algn="ctr">
              <a:spcBef>
                <a:spcPct val="0"/>
              </a:spcBef>
              <a:buFont typeface="Arial" panose="020B0604020202020204" pitchFamily="34" charset="0"/>
              <a:buNone/>
              <a:defRPr/>
            </a:pPr>
            <a:r>
              <a:rPr lang="pl-PL" altLang="pl-PL" sz="1800" dirty="0">
                <a:solidFill>
                  <a:srgbClr val="172C85"/>
                </a:solidFill>
                <a:hlinkClick r:id="rId3"/>
              </a:rPr>
              <a:t>https://www.funduszeeuropejskie.gov.pl/strony/o-funduszach/zasady-dzialania-funduszy/program-laczac-europe/cef-2021-2027/nabory-wnioskow/nabory-wnioskow-w-2022-r/drugi-nabor-wnioskow-cef-transport-2021-2027-odpowiedzi-cinea-na-zadane-pytania/</a:t>
            </a:r>
            <a:endParaRPr lang="pl-PL" altLang="pl-PL" sz="1800" dirty="0">
              <a:solidFill>
                <a:srgbClr val="172C85"/>
              </a:solidFill>
            </a:endParaRPr>
          </a:p>
          <a:p>
            <a:pPr algn="ctr">
              <a:spcBef>
                <a:spcPct val="0"/>
              </a:spcBef>
              <a:buFont typeface="Arial" panose="020B0604020202020204" pitchFamily="34" charset="0"/>
              <a:buNone/>
              <a:defRPr/>
            </a:pPr>
            <a:endParaRPr lang="pl-PL" altLang="pl-PL" sz="1800" dirty="0">
              <a:solidFill>
                <a:srgbClr val="172C85"/>
              </a:solidFill>
            </a:endParaRPr>
          </a:p>
          <a:p>
            <a:pPr lvl="1" algn="ctr">
              <a:spcBef>
                <a:spcPct val="0"/>
              </a:spcBef>
              <a:buFont typeface="Arial" panose="020B0604020202020204" pitchFamily="34" charset="0"/>
              <a:buNone/>
              <a:defRPr/>
            </a:pPr>
            <a:r>
              <a:rPr lang="pl-PL" altLang="pl-PL" sz="1800" dirty="0">
                <a:solidFill>
                  <a:schemeClr val="accent6">
                    <a:lumMod val="75000"/>
                  </a:schemeClr>
                </a:solidFill>
              </a:rPr>
              <a:t>Zachęcamy do zapoznania się!</a:t>
            </a:r>
          </a:p>
          <a:p>
            <a:pPr>
              <a:spcBef>
                <a:spcPct val="0"/>
              </a:spcBef>
              <a:buFontTx/>
              <a:buNone/>
              <a:defRPr/>
            </a:pPr>
            <a:endParaRPr lang="pl-PL" altLang="pl-PL" sz="1800" dirty="0">
              <a:solidFill>
                <a:srgbClr val="172C85"/>
              </a:solidFill>
            </a:endParaRPr>
          </a:p>
          <a:p>
            <a:pPr>
              <a:spcBef>
                <a:spcPct val="0"/>
              </a:spcBef>
              <a:buFontTx/>
              <a:buNone/>
              <a:defRPr/>
            </a:pPr>
            <a:endParaRPr lang="pl-PL" altLang="pl-PL" sz="1800" dirty="0">
              <a:solidFill>
                <a:srgbClr val="172C85"/>
              </a:solidFill>
            </a:endParaRPr>
          </a:p>
          <a:p>
            <a:pPr marL="457200" indent="-457200">
              <a:spcBef>
                <a:spcPct val="0"/>
              </a:spcBef>
              <a:buFont typeface="Wingdings" panose="05000000000000000000" pitchFamily="2" charset="2"/>
              <a:buChar char="ü"/>
              <a:defRPr/>
            </a:pPr>
            <a:r>
              <a:rPr lang="pl-PL" altLang="pl-PL" sz="1800" dirty="0">
                <a:solidFill>
                  <a:srgbClr val="172C85"/>
                </a:solidFill>
              </a:rPr>
              <a:t>Preselekcję propozycji projektów planujemy zakończyć w najbliższych dniach – będziemy się z Państwem kontaktować mailowo.</a:t>
            </a:r>
          </a:p>
        </p:txBody>
      </p:sp>
      <p:sp>
        <p:nvSpPr>
          <p:cNvPr id="94211" name="Tytuł 1">
            <a:extLst>
              <a:ext uri="{FF2B5EF4-FFF2-40B4-BE49-F238E27FC236}">
                <a16:creationId xmlns:a16="http://schemas.microsoft.com/office/drawing/2014/main" id="{9E5776F7-1261-4B0C-AB3E-F83EC44707E4}"/>
              </a:ext>
            </a:extLst>
          </p:cNvPr>
          <p:cNvSpPr>
            <a:spLocks noGrp="1"/>
          </p:cNvSpPr>
          <p:nvPr>
            <p:ph type="title"/>
          </p:nvPr>
        </p:nvSpPr>
        <p:spPr>
          <a:xfrm>
            <a:off x="179388" y="131763"/>
            <a:ext cx="5256212" cy="920750"/>
          </a:xfrm>
        </p:spPr>
        <p:txBody>
          <a:bodyPr/>
          <a:lstStyle/>
          <a:p>
            <a:pPr algn="l"/>
            <a:r>
              <a:rPr lang="pl-PL" altLang="pl-PL" sz="2800" b="1">
                <a:solidFill>
                  <a:srgbClr val="0B4F9D"/>
                </a:solidFill>
              </a:rPr>
              <a:t>Kwestie organizacyjne</a:t>
            </a:r>
            <a:endParaRPr lang="pl-PL" altLang="pl-PL" sz="2800">
              <a:solidFill>
                <a:srgbClr val="0B4F9D"/>
              </a:solidFill>
            </a:endParaRPr>
          </a:p>
        </p:txBody>
      </p:sp>
      <p:pic>
        <p:nvPicPr>
          <p:cNvPr id="94212" name="Picture 6">
            <a:extLst>
              <a:ext uri="{FF2B5EF4-FFF2-40B4-BE49-F238E27FC236}">
                <a16:creationId xmlns:a16="http://schemas.microsoft.com/office/drawing/2014/main" id="{AD099C46-9C47-4AA4-B04D-036A7D4143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7125" y="6200775"/>
            <a:ext cx="1809750" cy="61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4213" name="Picture 7">
            <a:extLst>
              <a:ext uri="{FF2B5EF4-FFF2-40B4-BE49-F238E27FC236}">
                <a16:creationId xmlns:a16="http://schemas.microsoft.com/office/drawing/2014/main" id="{4F5DCEA3-FBD3-41B8-A5BC-F23C250851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56400" y="6254750"/>
            <a:ext cx="2184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4214" name="Obraz 3">
            <a:extLst>
              <a:ext uri="{FF2B5EF4-FFF2-40B4-BE49-F238E27FC236}">
                <a16:creationId xmlns:a16="http://schemas.microsoft.com/office/drawing/2014/main" id="{D44C0EBA-6E8E-46A5-BD27-EEC187CE8D7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850" y="6200775"/>
            <a:ext cx="19431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5234" name="Tytuł 1">
            <a:extLst>
              <a:ext uri="{FF2B5EF4-FFF2-40B4-BE49-F238E27FC236}">
                <a16:creationId xmlns:a16="http://schemas.microsoft.com/office/drawing/2014/main" id="{3C8C3D9E-AAA6-4B9D-BF07-B8B8C450BB16}"/>
              </a:ext>
            </a:extLst>
          </p:cNvPr>
          <p:cNvSpPr txBox="1">
            <a:spLocks/>
          </p:cNvSpPr>
          <p:nvPr/>
        </p:nvSpPr>
        <p:spPr bwMode="auto">
          <a:xfrm>
            <a:off x="433388" y="330041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pl-PL" altLang="pl-PL" sz="4400" b="1">
                <a:solidFill>
                  <a:srgbClr val="172C85"/>
                </a:solidFill>
              </a:rPr>
              <a:t>Dziękuję za uwagę</a:t>
            </a:r>
          </a:p>
          <a:p>
            <a:pPr>
              <a:spcBef>
                <a:spcPct val="0"/>
              </a:spcBef>
              <a:buFontTx/>
              <a:buNone/>
            </a:pPr>
            <a:endParaRPr lang="pl-PL" altLang="pl-PL" sz="2800"/>
          </a:p>
          <a:p>
            <a:pPr>
              <a:spcBef>
                <a:spcPct val="0"/>
              </a:spcBef>
              <a:buFontTx/>
              <a:buNone/>
            </a:pPr>
            <a:endParaRPr lang="pl-PL" altLang="pl-PL" sz="2800"/>
          </a:p>
          <a:p>
            <a:pPr>
              <a:spcBef>
                <a:spcPct val="0"/>
              </a:spcBef>
              <a:buFontTx/>
              <a:buNone/>
            </a:pPr>
            <a:r>
              <a:rPr lang="pl-PL" altLang="pl-PL" sz="2800">
                <a:solidFill>
                  <a:srgbClr val="172C85"/>
                </a:solidFill>
              </a:rPr>
              <a:t>Dane kontaktowe:</a:t>
            </a:r>
          </a:p>
          <a:p>
            <a:pPr>
              <a:spcBef>
                <a:spcPct val="0"/>
              </a:spcBef>
              <a:buFontTx/>
              <a:buNone/>
            </a:pPr>
            <a:r>
              <a:rPr lang="pl-PL" altLang="pl-PL" sz="2800">
                <a:hlinkClick r:id="rId3"/>
              </a:rPr>
              <a:t>cef@mfipr.gov.pl</a:t>
            </a:r>
            <a:endParaRPr lang="pl-PL" altLang="pl-PL" sz="2800"/>
          </a:p>
          <a:p>
            <a:pPr>
              <a:spcBef>
                <a:spcPct val="0"/>
              </a:spcBef>
              <a:buFontTx/>
              <a:buNone/>
            </a:pPr>
            <a:endParaRPr lang="pl-PL" altLang="pl-PL" sz="2800"/>
          </a:p>
        </p:txBody>
      </p:sp>
      <p:pic>
        <p:nvPicPr>
          <p:cNvPr id="95235" name="Picture 6">
            <a:extLst>
              <a:ext uri="{FF2B5EF4-FFF2-40B4-BE49-F238E27FC236}">
                <a16:creationId xmlns:a16="http://schemas.microsoft.com/office/drawing/2014/main" id="{B871E56A-9E59-429D-81FB-F5FF4AFF72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7125" y="6200775"/>
            <a:ext cx="1809750" cy="61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5236" name="Picture 7">
            <a:extLst>
              <a:ext uri="{FF2B5EF4-FFF2-40B4-BE49-F238E27FC236}">
                <a16:creationId xmlns:a16="http://schemas.microsoft.com/office/drawing/2014/main" id="{8A623875-FF07-4B26-A359-0D49641239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56400" y="6254750"/>
            <a:ext cx="2184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5237" name="Obraz 3">
            <a:extLst>
              <a:ext uri="{FF2B5EF4-FFF2-40B4-BE49-F238E27FC236}">
                <a16:creationId xmlns:a16="http://schemas.microsoft.com/office/drawing/2014/main" id="{04B6E6C9-EF41-41E1-ADDE-593A182C302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850" y="6200775"/>
            <a:ext cx="19431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4338" name="Tytuł 1">
            <a:extLst>
              <a:ext uri="{FF2B5EF4-FFF2-40B4-BE49-F238E27FC236}">
                <a16:creationId xmlns:a16="http://schemas.microsoft.com/office/drawing/2014/main" id="{FEFB8300-A408-470E-88EF-19D4865D3DE0}"/>
              </a:ext>
            </a:extLst>
          </p:cNvPr>
          <p:cNvSpPr>
            <a:spLocks noGrp="1"/>
          </p:cNvSpPr>
          <p:nvPr>
            <p:ph type="title"/>
          </p:nvPr>
        </p:nvSpPr>
        <p:spPr>
          <a:xfrm>
            <a:off x="457200" y="188913"/>
            <a:ext cx="5338763" cy="1143000"/>
          </a:xfrm>
        </p:spPr>
        <p:txBody>
          <a:bodyPr/>
          <a:lstStyle/>
          <a:p>
            <a:pPr algn="l"/>
            <a:r>
              <a:rPr lang="pl-PL" altLang="pl-PL" sz="2800" b="1">
                <a:solidFill>
                  <a:srgbClr val="0B4F9D"/>
                </a:solidFill>
              </a:rPr>
              <a:t>Procedura naboru </a:t>
            </a:r>
            <a:r>
              <a:rPr lang="pl-PL" altLang="pl-PL" sz="2800">
                <a:solidFill>
                  <a:srgbClr val="0B4F9D"/>
                </a:solidFill>
              </a:rPr>
              <a:t>- preselekcja</a:t>
            </a:r>
          </a:p>
        </p:txBody>
      </p:sp>
      <p:graphicFrame>
        <p:nvGraphicFramePr>
          <p:cNvPr id="2" name="Symbol zastępczy zawartości 1">
            <a:extLst>
              <a:ext uri="{FF2B5EF4-FFF2-40B4-BE49-F238E27FC236}">
                <a16:creationId xmlns:a16="http://schemas.microsoft.com/office/drawing/2014/main" id="{BFC5ACB9-B874-4077-8208-7CFE8CAD9672}"/>
              </a:ext>
            </a:extLst>
          </p:cNvPr>
          <p:cNvGraphicFramePr>
            <a:graphicFrameLocks noGrp="1"/>
          </p:cNvGraphicFramePr>
          <p:nvPr>
            <p:ph idx="1"/>
          </p:nvPr>
        </p:nvGraphicFramePr>
        <p:xfrm>
          <a:off x="433531" y="1427162"/>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4340" name="Picture 6">
            <a:extLst>
              <a:ext uri="{FF2B5EF4-FFF2-40B4-BE49-F238E27FC236}">
                <a16:creationId xmlns:a16="http://schemas.microsoft.com/office/drawing/2014/main" id="{A9A2CFE5-79A0-49F0-BADB-4644669411A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67125" y="6200775"/>
            <a:ext cx="1809750" cy="61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1" name="Picture 7">
            <a:extLst>
              <a:ext uri="{FF2B5EF4-FFF2-40B4-BE49-F238E27FC236}">
                <a16:creationId xmlns:a16="http://schemas.microsoft.com/office/drawing/2014/main" id="{0D2EA4FC-AA9C-464E-9E82-8DB730E22A6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56400" y="6254750"/>
            <a:ext cx="2184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2" name="Obraz 3">
            <a:extLst>
              <a:ext uri="{FF2B5EF4-FFF2-40B4-BE49-F238E27FC236}">
                <a16:creationId xmlns:a16="http://schemas.microsoft.com/office/drawing/2014/main" id="{EB925322-3F44-4B8B-ADD7-570B827B02A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3850" y="6200775"/>
            <a:ext cx="19431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1_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1809</TotalTime>
  <Words>7517</Words>
  <Application>Microsoft Office PowerPoint</Application>
  <PresentationFormat>Pokaz na ekranie (4:3)</PresentationFormat>
  <Paragraphs>758</Paragraphs>
  <Slides>85</Slides>
  <Notes>3</Notes>
  <HiddenSlides>0</HiddenSlides>
  <MMClips>0</MMClips>
  <ScaleCrop>false</ScaleCrop>
  <HeadingPairs>
    <vt:vector size="8" baseType="variant">
      <vt:variant>
        <vt:lpstr>Używane czcionki</vt:lpstr>
      </vt:variant>
      <vt:variant>
        <vt:i4>7</vt:i4>
      </vt:variant>
      <vt:variant>
        <vt:lpstr>Motyw</vt:lpstr>
      </vt:variant>
      <vt:variant>
        <vt:i4>4</vt:i4>
      </vt:variant>
      <vt:variant>
        <vt:lpstr>Osadzone serwery OLE</vt:lpstr>
      </vt:variant>
      <vt:variant>
        <vt:i4>1</vt:i4>
      </vt:variant>
      <vt:variant>
        <vt:lpstr>Tytuły slajdów</vt:lpstr>
      </vt:variant>
      <vt:variant>
        <vt:i4>85</vt:i4>
      </vt:variant>
    </vt:vector>
  </HeadingPairs>
  <TitlesOfParts>
    <vt:vector size="97" baseType="lpstr">
      <vt:lpstr>Calibri</vt:lpstr>
      <vt:lpstr>Arial</vt:lpstr>
      <vt:lpstr>Wingdings</vt:lpstr>
      <vt:lpstr>Times New Roman</vt:lpstr>
      <vt:lpstr>Courier New</vt:lpstr>
      <vt:lpstr>Calibri Light</vt:lpstr>
      <vt:lpstr>Symbol</vt:lpstr>
      <vt:lpstr>1_Motyw pakietu Office</vt:lpstr>
      <vt:lpstr>2_Motyw pakietu Office</vt:lpstr>
      <vt:lpstr>4_Motyw pakietu Office</vt:lpstr>
      <vt:lpstr>5_Motyw pakietu Office</vt:lpstr>
      <vt:lpstr>Wykres programu Microsoft Excel</vt:lpstr>
      <vt:lpstr>Prezentacja programu PowerPoint</vt:lpstr>
      <vt:lpstr>CEF 2 – budżet 2021-2027  (w mld EUR)</vt:lpstr>
      <vt:lpstr>CEF 2 – sektor transportu</vt:lpstr>
      <vt:lpstr>CEF 2 – środki dla Polski (1)</vt:lpstr>
      <vt:lpstr>CEF 2 – środki dla Polski (2)</vt:lpstr>
      <vt:lpstr>CEF 2 - stan realizacji w PL dotychczas uzyskaliśmy 1 363 mln EUR</vt:lpstr>
      <vt:lpstr>Procedura naboru - harmonogram UE </vt:lpstr>
      <vt:lpstr>Procedura naboru - harmonogram PL</vt:lpstr>
      <vt:lpstr>Procedura naboru - preselekcja</vt:lpstr>
      <vt:lpstr>Procedura naboru - praca nad aplikacją</vt:lpstr>
      <vt:lpstr>Procedura naboru - od propozycji do złożenia</vt:lpstr>
      <vt:lpstr>CEF 2 - konkurs 2022  (w mln EUR)</vt:lpstr>
      <vt:lpstr>Zakres naboru </vt:lpstr>
      <vt:lpstr>Zakres naboru </vt:lpstr>
      <vt:lpstr>Okres realizacji projektu</vt:lpstr>
      <vt:lpstr>Przykładowe wyłączenia z finansowania CEF uwaga na brak kwalifikowalności!</vt:lpstr>
      <vt:lpstr>Utworzenie wniosku</vt:lpstr>
      <vt:lpstr>Utworzenie wniosku</vt:lpstr>
      <vt:lpstr>Część A</vt:lpstr>
      <vt:lpstr>Część A</vt:lpstr>
      <vt:lpstr>Część A - general information I</vt:lpstr>
      <vt:lpstr>Część A - general information II</vt:lpstr>
      <vt:lpstr>Część A - participants I</vt:lpstr>
      <vt:lpstr>Część A - participants II </vt:lpstr>
      <vt:lpstr>Część A - budżet I</vt:lpstr>
      <vt:lpstr>Część A - budżet II</vt:lpstr>
      <vt:lpstr>Część A - other</vt:lpstr>
      <vt:lpstr>Część A - GIS data  </vt:lpstr>
      <vt:lpstr>Część A - GIS data</vt:lpstr>
      <vt:lpstr>Część B - wskazówki</vt:lpstr>
      <vt:lpstr>Część B -  0. Project Description</vt:lpstr>
      <vt:lpstr>Część B -  0. Project Description</vt:lpstr>
      <vt:lpstr>Część B - Kryteria oceny</vt:lpstr>
      <vt:lpstr>Część B - I. Priority and urgency (Priorytetowość i pilność)</vt:lpstr>
      <vt:lpstr>Część B - I. Priority and urgency (Priorytetowość i pilność) </vt:lpstr>
      <vt:lpstr>Część B - I. Priority and urgency (Priorytetowość i pilność) </vt:lpstr>
      <vt:lpstr>Część B - I. Priority and urgency (Priorytetowość i pilność) </vt:lpstr>
      <vt:lpstr>Część B - I. Priority and urgency (Priorytetowość i pilność) </vt:lpstr>
      <vt:lpstr>Część B - I. Priority and urgency (Priorytetowość i pilność) </vt:lpstr>
      <vt:lpstr>Część B - I. Priority and urgency (Priorytetowość i pilność) </vt:lpstr>
      <vt:lpstr>Część B - I. Priority and urgency (Priorytetowość i pilność) </vt:lpstr>
      <vt:lpstr>Prezentacja programu PowerPoint</vt:lpstr>
      <vt:lpstr>Część B - II. Maturity</vt:lpstr>
      <vt:lpstr>Część B - II. Maturity</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Część B - IV. Impact</vt:lpstr>
      <vt:lpstr>Część B - IV. Impact</vt:lpstr>
      <vt:lpstr>Część B - V. Catalytic Effect</vt:lpstr>
      <vt:lpstr>Część B - V. Catalytic  Effect  Luka finansowa</vt:lpstr>
      <vt:lpstr>Część B - V. Catalytic  Effect  Inwestycje publiczne i prywatne oraz  dźwignia finansowa</vt:lpstr>
      <vt:lpstr>Część B wniosku - V. Catalytic  Effect Zaangażowanie interesariuszy</vt:lpstr>
      <vt:lpstr>Część B – VI. Work Plan Work Packages and Timing </vt:lpstr>
      <vt:lpstr>Część B – VI. - Work Plan Work Packages and Timing</vt:lpstr>
      <vt:lpstr>Część B – VI. Work Plan Work Packages and Timing</vt:lpstr>
      <vt:lpstr>Część B – VI. - Work Plan Work Packages and Timing</vt:lpstr>
      <vt:lpstr>Część B – VI. Work Plan Work Packages and Timing</vt:lpstr>
      <vt:lpstr>Część B – VI. Work Plan Work Packages and Timing</vt:lpstr>
      <vt:lpstr>Część B – VI. Work Plan Work Packages and Timing</vt:lpstr>
      <vt:lpstr>Część B – VI. - Work Plan Work Packages and Timing</vt:lpstr>
      <vt:lpstr>Część B – VI. Work Plan Work Packages and Timing</vt:lpstr>
      <vt:lpstr>Część B – VI. Work Plan Work Packages and Timing</vt:lpstr>
      <vt:lpstr>Wymagane załączniki</vt:lpstr>
      <vt:lpstr>Wymagane załączniki</vt:lpstr>
      <vt:lpstr>Wymagane załączniki</vt:lpstr>
      <vt:lpstr>Wymagane załączniki</vt:lpstr>
      <vt:lpstr>Prezentacja programu PowerPoint</vt:lpstr>
      <vt:lpstr>System wdrażania CEF 2 na poziomie krajowym</vt:lpstr>
      <vt:lpstr>System wdrażania CEF 2 na poziomie krajowym</vt:lpstr>
      <vt:lpstr>System wdrażania CEF 2 na poziomie krajowym</vt:lpstr>
      <vt:lpstr>System wdrażania CEF 2 na poziomie krajowym</vt:lpstr>
      <vt:lpstr>System wdrażania CEF 2 na poziomie krajowym</vt:lpstr>
      <vt:lpstr>System wdrażania na poziomie krajowym</vt:lpstr>
      <vt:lpstr>System wdrażania CEF 2 na poziomie krajowym</vt:lpstr>
      <vt:lpstr>Kwestie organizacyjne</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Ewa Wnukowska</dc:creator>
  <cp:lastModifiedBy>Kulczyńska-Piotrowska Katarzyna</cp:lastModifiedBy>
  <cp:revision>242</cp:revision>
  <dcterms:created xsi:type="dcterms:W3CDTF">2021-09-29T08:08:12Z</dcterms:created>
  <dcterms:modified xsi:type="dcterms:W3CDTF">2026-06-24T13:47:21Z</dcterms:modified>
</cp:coreProperties>
</file>