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sldIdLst>
    <p:sldId id="264" r:id="rId6"/>
    <p:sldId id="290" r:id="rId7"/>
    <p:sldId id="278" r:id="rId8"/>
    <p:sldId id="275" r:id="rId9"/>
    <p:sldId id="284" r:id="rId10"/>
    <p:sldId id="291" r:id="rId11"/>
    <p:sldId id="270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Lorczyk" initials="ML" lastIdx="1" clrIdx="0">
    <p:extLst>
      <p:ext uri="{19B8F6BF-5375-455C-9EA6-DF929625EA0E}">
        <p15:presenceInfo xmlns:p15="http://schemas.microsoft.com/office/powerpoint/2012/main" userId="S-1-5-21-1138391528-1344773269-1099832426-4882" providerId="AD"/>
      </p:ext>
    </p:extLst>
  </p:cmAuthor>
  <p:cmAuthor id="2" name="Anna Kiwiel" initials="AK" lastIdx="1" clrIdx="1">
    <p:extLst>
      <p:ext uri="{19B8F6BF-5375-455C-9EA6-DF929625EA0E}">
        <p15:presenceInfo xmlns:p15="http://schemas.microsoft.com/office/powerpoint/2012/main" userId="S-1-5-21-1138391528-1344773269-1099832426-4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DBB"/>
    <a:srgbClr val="29338A"/>
    <a:srgbClr val="2A348B"/>
    <a:srgbClr val="D5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7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78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02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7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50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/>
              <a:t>2022-10-28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E9FBCD0-77B8-4151-9A9B-D6A92C4F57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8" y="5994400"/>
            <a:ext cx="2077012" cy="581564"/>
          </a:xfrm>
          <a:prstGeom prst="rect">
            <a:avLst/>
          </a:prstGeom>
        </p:spPr>
      </p:pic>
      <p:pic>
        <p:nvPicPr>
          <p:cNvPr id="8" name="Grafika 13">
            <a:extLst>
              <a:ext uri="{FF2B5EF4-FFF2-40B4-BE49-F238E27FC236}">
                <a16:creationId xmlns:a16="http://schemas.microsoft.com/office/drawing/2014/main" id="{978EB7D6-B7E9-4254-BCB3-990D56E0E7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9418" y="4476308"/>
            <a:ext cx="6388050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lorczyk@cupt.gov.pl" TargetMode="External"/><Relationship Id="rId2" Type="http://schemas.openxmlformats.org/officeDocument/2006/relationships/hyperlink" Target="mailto:akiwiel@cupt.gov.p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 descr="grafika tytułowa programu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7" y="3973353"/>
            <a:ext cx="1512635" cy="1774437"/>
          </a:xfrm>
          <a:prstGeom prst="rect">
            <a:avLst/>
          </a:prstGeom>
        </p:spPr>
      </p:pic>
      <p:pic>
        <p:nvPicPr>
          <p:cNvPr id="9" name="Grafika 1">
            <a:extLst>
              <a:ext uri="{FF2B5EF4-FFF2-40B4-BE49-F238E27FC236}">
                <a16:creationId xmlns:a16="http://schemas.microsoft.com/office/drawing/2014/main" id="{18784308-5890-4724-8471-25D34D800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20" y="377066"/>
            <a:ext cx="10746960" cy="61353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45E144A-0C13-4E06-A2ED-104E44683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69" y="1365783"/>
            <a:ext cx="5730981" cy="550174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49601" y="2359831"/>
            <a:ext cx="8270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kern="1400" baseline="30000" dirty="0" err="1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pl-PL" sz="4800" b="1" kern="1400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-Benefit Analysis</a:t>
            </a:r>
          </a:p>
          <a:p>
            <a:r>
              <a:rPr lang="pl-PL" sz="4800" b="1" kern="14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Kosztów i Korzyści</a:t>
            </a:r>
            <a:endParaRPr lang="pl-PL" sz="4800" kern="1400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3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862149" y="582917"/>
            <a:ext cx="9986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CINEA Guide on economic appraisal for CEF-T Transport Projects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787468" y="1839501"/>
            <a:ext cx="104202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cs typeface="Arial" panose="020B0604020202020204" pitchFamily="34" charset="0"/>
              </a:rPr>
              <a:t>The Commission Implementing Decision C(2021) 5763 final on ‘the financing of the Connecting Europe Facility -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Transport sector and the adoption of the work </a:t>
            </a:r>
            <a:r>
              <a:rPr lang="en-US" dirty="0" err="1">
                <a:cs typeface="Arial" panose="020B0604020202020204" pitchFamily="34" charset="0"/>
              </a:rPr>
              <a:t>programme</a:t>
            </a:r>
            <a:r>
              <a:rPr lang="en-US" dirty="0">
                <a:cs typeface="Arial" panose="020B0604020202020204" pitchFamily="34" charset="0"/>
              </a:rPr>
              <a:t> for 2021-2027</a:t>
            </a:r>
            <a:r>
              <a:rPr lang="pl-PL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applications’ states that proposals including works shall include a Cost Benefit Analysis (CBA).</a:t>
            </a:r>
            <a:r>
              <a:rPr lang="pl-PL" sz="1050" dirty="0">
                <a:cs typeface="Arial" panose="020B0604020202020204" pitchFamily="34" charset="0"/>
              </a:rPr>
              <a:t> </a:t>
            </a:r>
          </a:p>
          <a:p>
            <a:pPr lvl="0"/>
            <a:endParaRPr lang="pl-PL" dirty="0"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A full analysis must contain: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a</a:t>
            </a:r>
            <a:r>
              <a:rPr lang="en-US" dirty="0">
                <a:cs typeface="Arial" panose="020B0604020202020204" pitchFamily="34" charset="0"/>
              </a:rPr>
              <a:t> standalone text document of at least 20 pages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filled-in full CBA cash flow template.</a:t>
            </a:r>
            <a:endParaRPr lang="pl-PL" dirty="0">
              <a:cs typeface="Arial" panose="020B0604020202020204" pitchFamily="34" charset="0"/>
            </a:endParaRPr>
          </a:p>
          <a:p>
            <a:pPr lvl="0"/>
            <a:r>
              <a:rPr lang="pl-PL" dirty="0">
                <a:cs typeface="Arial" panose="020B0604020202020204" pitchFamily="34" charset="0"/>
              </a:rPr>
              <a:t>			</a:t>
            </a:r>
            <a:r>
              <a:rPr lang="pl-PL" sz="1050" dirty="0">
                <a:cs typeface="Arial" panose="020B0604020202020204" pitchFamily="34" charset="0"/>
              </a:rPr>
              <a:t>	</a:t>
            </a:r>
            <a:r>
              <a:rPr lang="pl-PL" sz="1200" dirty="0">
                <a:cs typeface="Arial" panose="020B0604020202020204" pitchFamily="34" charset="0"/>
              </a:rPr>
              <a:t>CINEA Guide</a:t>
            </a:r>
            <a:r>
              <a:rPr lang="en-US" sz="1200" dirty="0">
                <a:cs typeface="Arial" panose="020B0604020202020204" pitchFamily="34" charset="0"/>
              </a:rPr>
              <a:t> on economic appraisal for CEF-T Transport Projects</a:t>
            </a:r>
            <a:r>
              <a:rPr lang="pl-PL" sz="1200" dirty="0">
                <a:cs typeface="Arial" panose="020B0604020202020204" pitchFamily="34" charset="0"/>
              </a:rPr>
              <a:t>, version 1.0, </a:t>
            </a:r>
            <a:r>
              <a:rPr lang="pl-PL" sz="1200" dirty="0" err="1">
                <a:cs typeface="Arial" panose="020B0604020202020204" pitchFamily="34" charset="0"/>
              </a:rPr>
              <a:t>page</a:t>
            </a:r>
            <a:r>
              <a:rPr lang="pl-PL" sz="1200" dirty="0">
                <a:cs typeface="Arial" panose="020B0604020202020204" pitchFamily="34" charset="0"/>
              </a:rPr>
              <a:t> 3</a:t>
            </a:r>
          </a:p>
          <a:p>
            <a:r>
              <a:rPr lang="pl-PL" b="1" dirty="0">
                <a:cs typeface="Arial" panose="020B0604020202020204" pitchFamily="34" charset="0"/>
              </a:rPr>
              <a:t>Wyjątki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cs typeface="Arial" panose="020B0604020202020204" pitchFamily="34" charset="0"/>
              </a:rPr>
              <a:t>Projekty z elementem wojskowym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cs typeface="Arial" panose="020B0604020202020204" pitchFamily="34" charset="0"/>
              </a:rPr>
              <a:t>Projekty smart and </a:t>
            </a:r>
            <a:r>
              <a:rPr lang="pl-PL" sz="1600" dirty="0" err="1">
                <a:cs typeface="Arial" panose="020B0604020202020204" pitchFamily="34" charset="0"/>
              </a:rPr>
              <a:t>interoperable</a:t>
            </a:r>
            <a:r>
              <a:rPr lang="pl-PL" sz="1600" dirty="0">
                <a:cs typeface="Arial" panose="020B0604020202020204" pitchFamily="34" charset="0"/>
              </a:rPr>
              <a:t> </a:t>
            </a:r>
            <a:r>
              <a:rPr lang="pl-PL" sz="1600" dirty="0" err="1">
                <a:cs typeface="Arial" panose="020B0604020202020204" pitchFamily="34" charset="0"/>
              </a:rPr>
              <a:t>mobility</a:t>
            </a:r>
            <a:endParaRPr lang="pl-PL" sz="16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cs typeface="Arial" panose="020B0604020202020204" pitchFamily="34" charset="0"/>
              </a:rPr>
              <a:t>Redukcja hałasu w transporcie kolejowym towarowym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cs typeface="Arial" panose="020B0604020202020204" pitchFamily="34" charset="0"/>
              </a:rPr>
              <a:t>Poniżej 10 mln EUR kosztów kwalifikowanych – uproszczona analiza z kalkulatorem</a:t>
            </a:r>
          </a:p>
        </p:txBody>
      </p:sp>
    </p:spTree>
    <p:extLst>
      <p:ext uri="{BB962C8B-B14F-4D97-AF65-F5344CB8AC3E}">
        <p14:creationId xmlns:p14="http://schemas.microsoft.com/office/powerpoint/2010/main" val="389404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906011" y="886202"/>
            <a:ext cx="827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 w ocenie projektu CEF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06011" y="1946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5343" y="1580482"/>
            <a:ext cx="111166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Kryteria (Application Form Part B):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Priority and urgency 	</a:t>
            </a:r>
            <a:r>
              <a:rPr lang="pl-PL" dirty="0">
                <a:cs typeface="Arial" panose="020B0604020202020204" pitchFamily="34" charset="0"/>
              </a:rPr>
              <a:t>wskazanie celów i priorytetów</a:t>
            </a:r>
            <a:endParaRPr lang="pl-PL" sz="3200" dirty="0"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cs typeface="Arial" panose="020B0604020202020204" pitchFamily="34" charset="0"/>
              </a:rPr>
              <a:t>Maturity</a:t>
            </a:r>
            <a:r>
              <a:rPr lang="pl-PL" sz="2400" dirty="0">
                <a:cs typeface="Arial" panose="020B0604020202020204" pitchFamily="34" charset="0"/>
              </a:rPr>
              <a:t> 		</a:t>
            </a:r>
            <a:r>
              <a:rPr lang="pl-PL" dirty="0">
                <a:cs typeface="Arial" panose="020B0604020202020204" pitchFamily="34" charset="0"/>
              </a:rPr>
              <a:t>analiza wariantów, decyzje administracyjne, źródła finansowania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Quality 			</a:t>
            </a:r>
            <a:r>
              <a:rPr lang="pl-PL" dirty="0">
                <a:cs typeface="Arial" panose="020B0604020202020204" pitchFamily="34" charset="0"/>
              </a:rPr>
              <a:t>analiza ryzyka</a:t>
            </a:r>
            <a:r>
              <a:rPr lang="pl-PL" sz="2400" dirty="0">
                <a:cs typeface="Arial" panose="020B0604020202020204" pitchFamily="34" charset="0"/>
              </a:rPr>
              <a:t>, </a:t>
            </a:r>
            <a:r>
              <a:rPr lang="pl-PL" dirty="0">
                <a:cs typeface="Arial" panose="020B0604020202020204" pitchFamily="34" charset="0"/>
              </a:rPr>
              <a:t>zdolność organizacyjna, trwałość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cs typeface="Arial" panose="020B0604020202020204" pitchFamily="34" charset="0"/>
              </a:rPr>
              <a:t>Impact 			</a:t>
            </a:r>
            <a:r>
              <a:rPr lang="pl-PL" dirty="0">
                <a:cs typeface="Arial" panose="020B0604020202020204" pitchFamily="34" charset="0"/>
              </a:rPr>
              <a:t>analiza popytu, ekonomiczna i finansowa, wpływ projektu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cs typeface="Arial" panose="020B0604020202020204" pitchFamily="34" charset="0"/>
              </a:rPr>
              <a:t>Catalytic </a:t>
            </a:r>
            <a:r>
              <a:rPr lang="pl-PL" sz="2400" b="1" dirty="0" err="1">
                <a:cs typeface="Arial" panose="020B0604020202020204" pitchFamily="34" charset="0"/>
              </a:rPr>
              <a:t>effect</a:t>
            </a:r>
            <a:r>
              <a:rPr lang="pl-PL" sz="2400" b="1" dirty="0">
                <a:cs typeface="Arial" panose="020B0604020202020204" pitchFamily="34" charset="0"/>
              </a:rPr>
              <a:t> </a:t>
            </a:r>
            <a:r>
              <a:rPr lang="pl-PL" sz="2400" dirty="0">
                <a:cs typeface="Arial" panose="020B0604020202020204" pitchFamily="34" charset="0"/>
              </a:rPr>
              <a:t>	</a:t>
            </a:r>
            <a:r>
              <a:rPr lang="pl-PL" dirty="0">
                <a:cs typeface="Arial" panose="020B0604020202020204" pitchFamily="34" charset="0"/>
              </a:rPr>
              <a:t>luka finansowa</a:t>
            </a:r>
            <a:endParaRPr lang="pl-PL" sz="2400" dirty="0">
              <a:cs typeface="Arial" panose="020B0604020202020204" pitchFamily="34" charset="0"/>
            </a:endParaRPr>
          </a:p>
          <a:p>
            <a:pPr lvl="8"/>
            <a:endParaRPr lang="pl-PL" sz="2400" b="1" dirty="0">
              <a:cs typeface="Arial" panose="020B0604020202020204" pitchFamily="34" charset="0"/>
            </a:endParaRPr>
          </a:p>
          <a:p>
            <a:pPr lvl="8"/>
            <a:r>
              <a:rPr lang="pl-PL" sz="2400" b="1" dirty="0">
                <a:cs typeface="Arial" panose="020B0604020202020204" pitchFamily="34" charset="0"/>
              </a:rPr>
              <a:t>Do każdego punktu w formularzu jest instrukcja, jakie informacje należy uwzględnić</a:t>
            </a:r>
          </a:p>
        </p:txBody>
      </p:sp>
    </p:spTree>
    <p:extLst>
      <p:ext uri="{BB962C8B-B14F-4D97-AF65-F5344CB8AC3E}">
        <p14:creationId xmlns:p14="http://schemas.microsoft.com/office/powerpoint/2010/main" val="41570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751815" y="816730"/>
            <a:ext cx="95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dokumenty</a:t>
            </a:r>
            <a:endParaRPr lang="pl-PL" sz="3200" b="1" baseline="30000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751815" y="1401505"/>
            <a:ext cx="57331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u="sng" dirty="0">
                <a:cs typeface="Arial" panose="020B0604020202020204" pitchFamily="34" charset="0"/>
              </a:rPr>
              <a:t>Metodyka: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CINEA Guide on economic appraisal for CEF-T Transport Projects</a:t>
            </a:r>
            <a:endParaRPr lang="pl-PL" sz="24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 err="1">
                <a:cs typeface="Arial" panose="020B0604020202020204" pitchFamily="34" charset="0"/>
              </a:rPr>
              <a:t>Economic</a:t>
            </a:r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err="1">
                <a:cs typeface="Arial" panose="020B0604020202020204" pitchFamily="34" charset="0"/>
              </a:rPr>
              <a:t>Appraisal</a:t>
            </a:r>
            <a:r>
              <a:rPr lang="pl-PL" sz="2400" dirty="0">
                <a:cs typeface="Arial" panose="020B0604020202020204" pitchFamily="34" charset="0"/>
              </a:rPr>
              <a:t> Vademecum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CBA Guide 2014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Vademecum Beneficjenta CUPT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Koszty jednostkowe na stronie CUPT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Pomocniczo: Niebieskie Księgi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2400" dirty="0"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444914" y="1432282"/>
            <a:ext cx="57372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u="sng" dirty="0">
                <a:cs typeface="Arial" panose="020B0604020202020204" pitchFamily="34" charset="0"/>
              </a:rPr>
              <a:t>Załączniki: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>
                <a:cs typeface="Arial" panose="020B0604020202020204" pitchFamily="34" charset="0"/>
              </a:rPr>
              <a:t>Według wzoru Wnioskodawcy: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Opis AKK / SW / RSW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Arkusz kalkulacyjny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>
                <a:cs typeface="Arial" panose="020B0604020202020204" pitchFamily="34" charset="0"/>
              </a:rPr>
              <a:t>Publikowane przez CINEA: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Application Form Part B </a:t>
            </a:r>
            <a:r>
              <a:rPr lang="pl-PL" dirty="0">
                <a:cs typeface="Arial" panose="020B0604020202020204" pitchFamily="34" charset="0"/>
              </a:rPr>
              <a:t>pkt 2, 4 i 5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cs typeface="Arial" panose="020B0604020202020204" pitchFamily="34" charset="0"/>
              </a:rPr>
              <a:t>CBA </a:t>
            </a:r>
            <a:r>
              <a:rPr lang="pl-PL" sz="2400" dirty="0" err="1">
                <a:cs typeface="Arial" panose="020B0604020202020204" pitchFamily="34" charset="0"/>
              </a:rPr>
              <a:t>cash</a:t>
            </a:r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err="1">
                <a:cs typeface="Arial" panose="020B0604020202020204" pitchFamily="34" charset="0"/>
              </a:rPr>
              <a:t>flow</a:t>
            </a:r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err="1">
                <a:cs typeface="Arial" panose="020B0604020202020204" pitchFamily="34" charset="0"/>
              </a:rPr>
              <a:t>template</a:t>
            </a:r>
            <a:r>
              <a:rPr lang="pl-PL" sz="2400" dirty="0"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cs typeface="Arial" panose="020B0604020202020204" pitchFamily="34" charset="0"/>
              </a:rPr>
              <a:t>Simplified</a:t>
            </a:r>
            <a:r>
              <a:rPr lang="pl-PL" sz="2400" dirty="0">
                <a:cs typeface="Arial" panose="020B0604020202020204" pitchFamily="34" charset="0"/>
              </a:rPr>
              <a:t> CBA </a:t>
            </a:r>
            <a:r>
              <a:rPr lang="pl-PL" sz="2400" dirty="0" err="1">
                <a:cs typeface="Arial" panose="020B0604020202020204" pitchFamily="34" charset="0"/>
              </a:rPr>
              <a:t>calculator</a:t>
            </a:r>
            <a:r>
              <a:rPr lang="pl-PL" sz="2400" dirty="0">
                <a:cs typeface="Arial" panose="020B0604020202020204" pitchFamily="34" charset="0"/>
              </a:rPr>
              <a:t> (opcjonalne)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pl-PL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805343" y="761368"/>
            <a:ext cx="942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projektów w CINEA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06011" y="1946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5343" y="1580482"/>
            <a:ext cx="11116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Projekty oceniają eksperci z krajów UE</a:t>
            </a:r>
          </a:p>
          <a:p>
            <a:r>
              <a:rPr lang="pl-PL" sz="2400" dirty="0">
                <a:cs typeface="Arial" panose="020B0604020202020204" pitchFamily="34" charset="0"/>
              </a:rPr>
              <a:t>	– najpierw osobno, potem uzgadniając oceny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Projekty z Polski oceniają eksperci z krajów innych niż Polska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Na ocenę jednego projektu przeznaczone jest zazwyczaj kilka godzin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400" dirty="0">
              <a:cs typeface="Arial" panose="020B0604020202020204" pitchFamily="34" charset="0"/>
            </a:endParaRPr>
          </a:p>
          <a:p>
            <a:r>
              <a:rPr lang="pl-PL" sz="2400" b="1" dirty="0">
                <a:cs typeface="Arial" panose="020B0604020202020204" pitchFamily="34" charset="0"/>
              </a:rPr>
              <a:t>		Ważne są: przejrzystość, jasne opisy i mapy oraz grafiki</a:t>
            </a:r>
          </a:p>
        </p:txBody>
      </p:sp>
    </p:spTree>
    <p:extLst>
      <p:ext uri="{BB962C8B-B14F-4D97-AF65-F5344CB8AC3E}">
        <p14:creationId xmlns:p14="http://schemas.microsoft.com/office/powerpoint/2010/main" val="421159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805343" y="761368"/>
            <a:ext cx="942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projektów w CUPT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06011" y="1946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5343" y="1580482"/>
            <a:ext cx="111166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Rola wspierająca dla Ministerstwa przy ocenie m.in. analizy kosztów i korzyści w projektach CEF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Rola </a:t>
            </a:r>
            <a:r>
              <a:rPr lang="pl-PL" sz="2400" b="1" dirty="0">
                <a:cs typeface="Arial" panose="020B0604020202020204" pitchFamily="34" charset="0"/>
              </a:rPr>
              <a:t>doradcza</a:t>
            </a:r>
            <a:r>
              <a:rPr lang="pl-PL" sz="2400" dirty="0">
                <a:cs typeface="Arial" panose="020B0604020202020204" pitchFamily="34" charset="0"/>
              </a:rPr>
              <a:t> dla wnioskodawców i beneficjentów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wątpliwości, rozbieżności, skomplikowany projekt, pierwsza analiza kosztów i korzyści w życiu – prosimy o kontakt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pomoc w zaprojektowaniu AKK przed przystąpieniem do niego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konsultacje uwag i nakierowywanie na rozwiązania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Szybki proces oceny i rola wnioskodawcy w szybkim poprawianiu dokumentacji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cs typeface="Arial" panose="020B0604020202020204" pitchFamily="34" charset="0"/>
              </a:rPr>
              <a:t>Ścieżka robocza korekt dokumentacji</a:t>
            </a:r>
          </a:p>
        </p:txBody>
      </p:sp>
    </p:spTree>
    <p:extLst>
      <p:ext uri="{BB962C8B-B14F-4D97-AF65-F5344CB8AC3E}">
        <p14:creationId xmlns:p14="http://schemas.microsoft.com/office/powerpoint/2010/main" val="17528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4026867" y="2120997"/>
            <a:ext cx="512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baseline="300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-1672683" y="1353485"/>
            <a:ext cx="1103970" cy="3281281"/>
          </a:xfrm>
          <a:prstGeom prst="rect">
            <a:avLst/>
          </a:prstGeom>
          <a:solidFill>
            <a:srgbClr val="D5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074142" y="2445713"/>
            <a:ext cx="3221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pl-PL" sz="2000" b="1" dirty="0" err="1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Kiwiel</a:t>
            </a:r>
            <a:endParaRPr lang="pl-PL" sz="20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</a:t>
            </a:r>
            <a:r>
              <a:rPr lang="pl-PL" sz="16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+48 538 189 657</a:t>
            </a:r>
          </a:p>
          <a:p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akiwiel@cupt.gov.pl</a:t>
            </a:r>
            <a:endParaRPr lang="pl-PL" sz="14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Lorczyk</a:t>
            </a:r>
          </a:p>
          <a:p>
            <a:r>
              <a:rPr lang="pl-PL" sz="1600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+48 538 189 630</a:t>
            </a:r>
            <a:endParaRPr lang="pl-PL" sz="20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>
                <a:solidFill>
                  <a:srgbClr val="29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mlorczyk@cupt.gov.pl</a:t>
            </a:r>
            <a:endParaRPr lang="pl-PL" sz="14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b="1" dirty="0">
              <a:solidFill>
                <a:srgbClr val="29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2">
            <a:extLst>
              <a:ext uri="{FF2B5EF4-FFF2-40B4-BE49-F238E27FC236}">
                <a16:creationId xmlns:a16="http://schemas.microsoft.com/office/drawing/2014/main" id="{27BBB0E5-5AE3-433B-B91B-120B01A4F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520" y="377066"/>
            <a:ext cx="10746960" cy="6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7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c1b71daa-e3c6-4da3-8920-880f120cd24a">SSVHAYY3RDSP-566018044-2</_dlc_DocId>
    <_dlc_DocIdUrl xmlns="c1b71daa-e3c6-4da3-8920-880f120cd24a">
      <Url>http://intranet/_layouts/15/DocIdRedir.aspx?ID=SSVHAYY3RDSP-566018044-2</Url>
      <Description>SSVHAYY3RDSP-566018044-2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B0ABC09B06794BA576B38A731380F2" ma:contentTypeVersion="0" ma:contentTypeDescription="Utwórz nowy dokument." ma:contentTypeScope="" ma:versionID="5e55675bc98cd89ce30a477a19d8adf5">
  <xsd:schema xmlns:xsd="http://www.w3.org/2001/XMLSchema" xmlns:xs="http://www.w3.org/2001/XMLSchema" xmlns:p="http://schemas.microsoft.com/office/2006/metadata/properties" xmlns:ns2="c1b71daa-e3c6-4da3-8920-880f120cd24a" targetNamespace="http://schemas.microsoft.com/office/2006/metadata/properties" ma:root="true" ma:fieldsID="adfe7c8dc060fb72d0983cb4c8cf0be9" ns2:_="">
    <xsd:import namespace="c1b71daa-e3c6-4da3-8920-880f120cd2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71daa-e3c6-4da3-8920-880f120cd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yfikator trwały" ma:description="Zachowaj identyfikator podczas dodawania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D522EF2-CFF5-4467-8193-F20376BB4CBE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c1b71daa-e3c6-4da3-8920-880f120cd24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805CCB-C451-4589-B02F-2D1C66DD5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D16A15-59E2-44FE-9A0C-E05C7A5D1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71daa-e3c6-4da3-8920-880f120cd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C30BB8-2419-485D-97EC-6D925FFAD3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432</Words>
  <Application>Microsoft Office PowerPoint</Application>
  <PresentationFormat>Panoramiczny</PresentationFormat>
  <Paragraphs>66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Wasek</dc:creator>
  <cp:lastModifiedBy>Edyta Wieczorska</cp:lastModifiedBy>
  <cp:revision>250</cp:revision>
  <cp:lastPrinted>2019-04-15T09:12:44Z</cp:lastPrinted>
  <dcterms:created xsi:type="dcterms:W3CDTF">2016-12-22T09:07:14Z</dcterms:created>
  <dcterms:modified xsi:type="dcterms:W3CDTF">2022-10-28T07:27:02Z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0x0101000EB0ABC09B06794BA576B38A731380F2</vt:lpwstr>
  </property>
  <property fmtid="{D5CDD505-2E9C-101B-9397-08002B2CF9AE}" pid="3" name="_dlc_DocIdItemGuid">
    <vt:lpwstr>3fd29164-99c9-4e94-a690-2747f5955656</vt:lpwstr>
  </property>
</Properties>
</file>