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1189" r:id="rId3"/>
    <p:sldId id="1188" r:id="rId4"/>
    <p:sldId id="1162" r:id="rId5"/>
    <p:sldId id="1122" r:id="rId6"/>
    <p:sldId id="1170" r:id="rId7"/>
    <p:sldId id="1193" r:id="rId8"/>
    <p:sldId id="1194" r:id="rId9"/>
    <p:sldId id="1195" r:id="rId10"/>
    <p:sldId id="1203" r:id="rId11"/>
    <p:sldId id="1204" r:id="rId12"/>
    <p:sldId id="1207" r:id="rId13"/>
    <p:sldId id="1197" r:id="rId14"/>
    <p:sldId id="1206" r:id="rId15"/>
    <p:sldId id="1196" r:id="rId1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392" y="102"/>
      </p:cViewPr>
      <p:guideLst>
        <p:guide orient="horz" pos="2381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CD3-4E11-8C6A-86C532763D6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CD3-4E11-8C6A-86C532763D6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6DF-4D55-A0D4-2D9DE1D23D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6DF-4D55-A0D4-2D9DE1D23D53}"/>
              </c:ext>
            </c:extLst>
          </c:dPt>
          <c:dLbls>
            <c:dLbl>
              <c:idx val="0"/>
              <c:layout>
                <c:manualLayout>
                  <c:x val="-0.15661475324290566"/>
                  <c:y val="-0.294878531164785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A1B827-24EB-476F-BAC4-DF93A88CFBFD}" type="CATEGORYNAME">
                      <a:rPr lang="en-US" sz="1400" b="1" smtClean="0"/>
                      <a:pPr>
                        <a:defRPr sz="1400" b="1"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400" b="1" baseline="0" dirty="0"/>
                      <a:t>
</a:t>
                    </a:r>
                    <a:fld id="{62CBCDA6-3D2D-453C-BB44-88C73E248911}" type="VALUE">
                      <a:rPr lang="en-US" sz="1400" b="1" baseline="0" smtClean="0"/>
                      <a:pPr>
                        <a:defRPr sz="1400" b="1">
                          <a:solidFill>
                            <a:schemeClr val="tx2"/>
                          </a:solidFill>
                        </a:defRPr>
                      </a:pPr>
                      <a:t>[WARTOŚĆ]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92741883898423"/>
                      <c:h val="0.160253985190933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D3-4E11-8C6A-86C532763D64}"/>
                </c:ext>
              </c:extLst>
            </c:dLbl>
            <c:dLbl>
              <c:idx val="1"/>
              <c:layout>
                <c:manualLayout>
                  <c:x val="0.14691223281588242"/>
                  <c:y val="0.159200967870576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3BE058-B704-4CBC-9521-25530029540E}" type="CATEGORYNAME">
                      <a:rPr lang="en-US" sz="1400" b="1" smtClean="0">
                        <a:solidFill>
                          <a:schemeClr val="tx2"/>
                        </a:solidFill>
                        <a:latin typeface="+mn-lt"/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400" b="1" baseline="0" dirty="0">
                        <a:solidFill>
                          <a:schemeClr val="tx2"/>
                        </a:solidFill>
                        <a:latin typeface="+mn-lt"/>
                      </a:rPr>
                      <a:t>
</a:t>
                    </a:r>
                    <a:fld id="{533F08DF-1ED9-4D1F-BFAC-443D930E9EB2}" type="PERCENTAGE">
                      <a:rPr lang="en-US" sz="1400" b="1" baseline="0">
                        <a:solidFill>
                          <a:schemeClr val="tx2"/>
                        </a:solidFill>
                        <a:latin typeface="+mn-lt"/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[PROCENTOWE]</a:t>
                    </a:fld>
                    <a:endParaRPr lang="en-US" sz="1400" b="1" baseline="0" dirty="0">
                      <a:solidFill>
                        <a:schemeClr val="tx2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29071517306153"/>
                      <c:h val="0.180786206227568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D3-4E11-8C6A-86C532763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2"/>
                <c:pt idx="0">
                  <c:v>WDRAŻANIE LSR</c:v>
                </c:pt>
                <c:pt idx="1">
                  <c:v>ZARZĄDZANIE LSR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0.81499999999999995</c:v>
                </c:pt>
                <c:pt idx="1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3-4E11-8C6A-86C532763D6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>
                <a:ea typeface="Open Sans" panose="020B0606030504020204" pitchFamily="34" charset="0"/>
                <a:cs typeface="Open Sans" panose="020B0606030504020204" pitchFamily="34" charset="0"/>
              </a:rPr>
              <a:t>Alokacja na działania – Priorytet 8 (mln EUR)</a:t>
            </a:r>
          </a:p>
        </c:rich>
      </c:tx>
      <c:layout>
        <c:manualLayout>
          <c:xMode val="edge"/>
          <c:yMode val="edge"/>
          <c:x val="0.27045983414506564"/>
          <c:y val="4.7068728145616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36227510068506E-2"/>
                  <c:y val="-1.23865074067413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4373A5-6598-487F-AA14-DF5C156ACB73}" type="VALUE">
                      <a:rPr lang="en-US" sz="1400">
                        <a:solidFill>
                          <a:schemeClr val="tx2"/>
                        </a:solidFill>
                      </a:rPr>
                      <a:pPr>
                        <a:defRPr sz="1400"/>
                      </a:pPr>
                      <a:t>[WARTOŚĆ]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69F-4D00-9C94-83ADC1AEC2A0}"/>
                </c:ext>
              </c:extLst>
            </c:dLbl>
            <c:dLbl>
              <c:idx val="1"/>
              <c:layout>
                <c:manualLayout>
                  <c:x val="1.3649390035833345E-3"/>
                  <c:y val="-9.6093591811745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9F-4D00-9C94-83ADC1AEC2A0}"/>
                </c:ext>
              </c:extLst>
            </c:dLbl>
            <c:dLbl>
              <c:idx val="2"/>
              <c:layout>
                <c:manualLayout>
                  <c:x val="2.2854341265102808E-2"/>
                  <c:y val="-9.90920592539313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F-4D00-9C94-83ADC1AEC2A0}"/>
                </c:ext>
              </c:extLst>
            </c:dLbl>
            <c:dLbl>
              <c:idx val="3"/>
              <c:layout>
                <c:manualLayout>
                  <c:x val="3.5551197523493089E-2"/>
                  <c:y val="-9.90920592539304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9F-4D00-9C94-83ADC1AEC2A0}"/>
                </c:ext>
              </c:extLst>
            </c:dLbl>
            <c:dLbl>
              <c:idx val="4"/>
              <c:layout>
                <c:manualLayout>
                  <c:x val="-3.7824834570960232E-2"/>
                  <c:y val="-6.87421901607827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24031049912042"/>
                      <c:h val="6.0961903004479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69F-4D00-9C94-83ADC1AEC2A0}"/>
                </c:ext>
              </c:extLst>
            </c:dLbl>
            <c:dLbl>
              <c:idx val="5"/>
              <c:layout>
                <c:manualLayout>
                  <c:x val="-0.10562954612437961"/>
                  <c:y val="-2.43477772363697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81046212957668"/>
                      <c:h val="8.18116135113193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9F-4D00-9C94-83ADC1AEC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Działanie 8.6</c:v>
                </c:pt>
                <c:pt idx="1">
                  <c:v>Działanie 8.5</c:v>
                </c:pt>
                <c:pt idx="2">
                  <c:v>Działanie 8.4</c:v>
                </c:pt>
                <c:pt idx="3">
                  <c:v>Działanie 8.3</c:v>
                </c:pt>
                <c:pt idx="4">
                  <c:v>Działanie 8.2</c:v>
                </c:pt>
                <c:pt idx="5">
                  <c:v>Działanie 8.1</c:v>
                </c:pt>
              </c:strCache>
            </c:strRef>
          </c:cat>
          <c:val>
            <c:numRef>
              <c:f>Arkusz1!$B$2:$B$7</c:f>
              <c:numCache>
                <c:formatCode>#,##0.00</c:formatCode>
                <c:ptCount val="6"/>
                <c:pt idx="0">
                  <c:v>2146484</c:v>
                </c:pt>
                <c:pt idx="1">
                  <c:v>6986524</c:v>
                </c:pt>
                <c:pt idx="2">
                  <c:v>1442586</c:v>
                </c:pt>
                <c:pt idx="3">
                  <c:v>5116128</c:v>
                </c:pt>
                <c:pt idx="4">
                  <c:v>5550000</c:v>
                </c:pt>
                <c:pt idx="5">
                  <c:v>8758278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F-4D00-9C94-83ADC1AEC2A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Działanie 8.6</c:v>
                </c:pt>
                <c:pt idx="1">
                  <c:v>Działanie 8.5</c:v>
                </c:pt>
                <c:pt idx="2">
                  <c:v>Działanie 8.4</c:v>
                </c:pt>
                <c:pt idx="3">
                  <c:v>Działanie 8.3</c:v>
                </c:pt>
                <c:pt idx="4">
                  <c:v>Działanie 8.2</c:v>
                </c:pt>
                <c:pt idx="5">
                  <c:v>Działanie 8.1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69F-4D00-9C94-83ADC1AEC2A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Działanie 8.6</c:v>
                </c:pt>
                <c:pt idx="1">
                  <c:v>Działanie 8.5</c:v>
                </c:pt>
                <c:pt idx="2">
                  <c:v>Działanie 8.4</c:v>
                </c:pt>
                <c:pt idx="3">
                  <c:v>Działanie 8.3</c:v>
                </c:pt>
                <c:pt idx="4">
                  <c:v>Działanie 8.2</c:v>
                </c:pt>
                <c:pt idx="5">
                  <c:v>Działanie 8.1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69F-4D00-9C94-83ADC1AEC2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114928"/>
        <c:axId val="6767456"/>
        <c:axId val="0"/>
      </c:bar3DChart>
      <c:catAx>
        <c:axId val="711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67456"/>
        <c:crosses val="autoZero"/>
        <c:auto val="1"/>
        <c:lblAlgn val="ctr"/>
        <c:lblOffset val="100"/>
        <c:noMultiLvlLbl val="0"/>
      </c:catAx>
      <c:valAx>
        <c:axId val="676745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711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CD3-4E11-8C6A-86C532763D6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CD3-4E11-8C6A-86C532763D6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6DF-4D55-A0D4-2D9DE1D23D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6DF-4D55-A0D4-2D9DE1D23D53}"/>
              </c:ext>
            </c:extLst>
          </c:dPt>
          <c:dLbls>
            <c:dLbl>
              <c:idx val="0"/>
              <c:layout>
                <c:manualLayout>
                  <c:x val="-0.14859796722923041"/>
                  <c:y val="-0.192217425981612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A1B827-24EB-476F-BAC4-DF93A88CFBFD}" type="CATEGORYNAME">
                      <a:rPr lang="en-US" sz="1400" b="1" smtClean="0"/>
                      <a:pPr>
                        <a:defRPr sz="1400" b="1"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400" b="1" baseline="0" dirty="0"/>
                      <a:t>
</a:t>
                    </a:r>
                    <a:fld id="{9F8B39F9-2EEB-4AD8-876B-AA4B9B0A7D78}" type="PERCENTAGE">
                      <a:rPr lang="en-US" sz="1400" b="1" baseline="0" smtClean="0"/>
                      <a:pPr>
                        <a:defRPr sz="1400" b="1">
                          <a:solidFill>
                            <a:schemeClr val="tx2"/>
                          </a:solidFill>
                        </a:defRPr>
                      </a:pPr>
                      <a:t>[PROCENTOWE]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92741883898423"/>
                      <c:h val="0.160253985190933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D3-4E11-8C6A-86C532763D64}"/>
                </c:ext>
              </c:extLst>
            </c:dLbl>
            <c:dLbl>
              <c:idx val="1"/>
              <c:layout>
                <c:manualLayout>
                  <c:x val="0.1335509227930903"/>
                  <c:y val="3.94296784902081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3BE058-B704-4CBC-9521-25530029540E}" type="CATEGORYNAME">
                      <a:rPr lang="en-US" sz="1400" b="1" smtClean="0">
                        <a:solidFill>
                          <a:schemeClr val="tx2"/>
                        </a:solidFill>
                        <a:latin typeface="+mn-lt"/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400" b="1" baseline="0" dirty="0">
                        <a:solidFill>
                          <a:schemeClr val="tx2"/>
                        </a:solidFill>
                        <a:latin typeface="+mn-lt"/>
                      </a:rPr>
                      <a:t>
</a:t>
                    </a:r>
                    <a:fld id="{533F08DF-1ED9-4D1F-BFAC-443D930E9EB2}" type="PERCENTAGE">
                      <a:rPr lang="en-US" sz="1400" b="1" baseline="0">
                        <a:solidFill>
                          <a:schemeClr val="tx2"/>
                        </a:solidFill>
                        <a:latin typeface="+mn-lt"/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[PROCENTOWE]</a:t>
                    </a:fld>
                    <a:endParaRPr lang="en-US" sz="1400" b="1" baseline="0" dirty="0">
                      <a:solidFill>
                        <a:schemeClr val="tx2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29071517306153"/>
                      <c:h val="0.180786206227568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D3-4E11-8C6A-86C532763D64}"/>
                </c:ext>
              </c:extLst>
            </c:dLbl>
            <c:dLbl>
              <c:idx val="2"/>
              <c:layout>
                <c:manualLayout>
                  <c:x val="-0.14859796722923041"/>
                  <c:y val="-0.192217425981612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A1B827-24EB-476F-BAC4-DF93A88CFBFD}" type="CATEGORYNAME">
                      <a:rPr lang="en-US" sz="1400" b="1" smtClean="0"/>
                      <a:pPr>
                        <a:defRPr sz="1400" b="1"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400" b="1" baseline="0" dirty="0"/>
                      <a:t>
</a:t>
                    </a:r>
                    <a:fld id="{9F8B39F9-2EEB-4AD8-876B-AA4B9B0A7D78}" type="PERCENTAGE">
                      <a:rPr lang="en-US" sz="1400" b="1" baseline="0" smtClean="0"/>
                      <a:pPr>
                        <a:defRPr sz="1400" b="1">
                          <a:solidFill>
                            <a:schemeClr val="tx2"/>
                          </a:solidFill>
                        </a:defRPr>
                      </a:pPr>
                      <a:t>[PROCENTOWE]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92741883898423"/>
                      <c:h val="0.160253985190933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DF-4D55-A0D4-2D9DE1D23D53}"/>
                </c:ext>
              </c:extLst>
            </c:dLbl>
            <c:dLbl>
              <c:idx val="3"/>
              <c:layout>
                <c:manualLayout>
                  <c:x val="0.1335509227930903"/>
                  <c:y val="3.94296784902081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3BE058-B704-4CBC-9521-25530029540E}" type="CATEGORYNAME">
                      <a:rPr lang="en-US" sz="1400" b="1" smtClean="0">
                        <a:solidFill>
                          <a:schemeClr val="tx2"/>
                        </a:solidFill>
                        <a:latin typeface="+mn-lt"/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[NAZWA KATEGORII]</a:t>
                    </a:fld>
                    <a:r>
                      <a:rPr lang="en-US" sz="1400" b="1" baseline="0" dirty="0">
                        <a:solidFill>
                          <a:schemeClr val="tx2"/>
                        </a:solidFill>
                        <a:latin typeface="+mn-lt"/>
                      </a:rPr>
                      <a:t>
</a:t>
                    </a:r>
                    <a:fld id="{533F08DF-1ED9-4D1F-BFAC-443D930E9EB2}" type="PERCENTAGE">
                      <a:rPr lang="en-US" sz="1400" b="1" baseline="0">
                        <a:solidFill>
                          <a:schemeClr val="tx2"/>
                        </a:solidFill>
                        <a:latin typeface="+mn-lt"/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[PROCENTOWE]</a:t>
                    </a:fld>
                    <a:endParaRPr lang="en-US" sz="1400" b="1" baseline="0" dirty="0">
                      <a:solidFill>
                        <a:schemeClr val="tx2"/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29071517306153"/>
                      <c:h val="0.180786206227568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6DF-4D55-A0D4-2D9DE1D23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2"/>
                <c:pt idx="0">
                  <c:v>PRIORYTET 8</c:v>
                </c:pt>
                <c:pt idx="1">
                  <c:v>PRIORYTET 15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3-4E11-8C6A-86C532763D6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>
                <a:ea typeface="Open Sans" panose="020B0606030504020204" pitchFamily="34" charset="0"/>
                <a:cs typeface="Open Sans" panose="020B0606030504020204" pitchFamily="34" charset="0"/>
              </a:rPr>
              <a:t>Alokacja</a:t>
            </a:r>
            <a:r>
              <a:rPr lang="pl-PL" sz="2000" b="1" baseline="0" dirty="0">
                <a:ea typeface="Open Sans" panose="020B0606030504020204" pitchFamily="34" charset="0"/>
                <a:cs typeface="Open Sans" panose="020B0606030504020204" pitchFamily="34" charset="0"/>
              </a:rPr>
              <a:t> – priorytet 8,</a:t>
            </a:r>
          </a:p>
          <a:p>
            <a:pPr>
              <a:defRPr/>
            </a:pPr>
            <a:r>
              <a:rPr lang="pl-PL" sz="2000" b="1" baseline="0" dirty="0">
                <a:ea typeface="Open Sans" panose="020B0606030504020204" pitchFamily="34" charset="0"/>
                <a:cs typeface="Open Sans" panose="020B0606030504020204" pitchFamily="34" charset="0"/>
              </a:rPr>
              <a:t>Priorytet 15</a:t>
            </a:r>
            <a:r>
              <a:rPr lang="pl-PL" sz="2000" b="1" dirty="0">
                <a:ea typeface="Open Sans" panose="020B0606030504020204" pitchFamily="34" charset="0"/>
                <a:cs typeface="Open Sans" panose="020B0606030504020204" pitchFamily="34" charset="0"/>
              </a:rPr>
              <a:t> (mln EUR)</a:t>
            </a:r>
          </a:p>
        </c:rich>
      </c:tx>
      <c:layout>
        <c:manualLayout>
          <c:xMode val="edge"/>
          <c:yMode val="edge"/>
          <c:x val="0.30866309488826577"/>
          <c:y val="4.7068793880285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21250558619147988"/>
                  <c:y val="-3.45636762166520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4373A5-6598-487F-AA14-DF5C156ACB73}" type="VALU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[WARTOŚĆ]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F2-4235-AFFF-A83E752E20AB}"/>
                </c:ext>
              </c:extLst>
            </c:dLbl>
            <c:dLbl>
              <c:idx val="1"/>
              <c:layout>
                <c:manualLayout>
                  <c:x val="2.5241971159929301E-2"/>
                  <c:y val="-1.4129410046107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F2-4235-AFFF-A83E752E20AB}"/>
                </c:ext>
              </c:extLst>
            </c:dLbl>
            <c:dLbl>
              <c:idx val="2"/>
              <c:layout>
                <c:manualLayout>
                  <c:x val="1.8078861513025485E-2"/>
                  <c:y val="-1.2141761348204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F2-4235-AFFF-A83E752E20AB}"/>
                </c:ext>
              </c:extLst>
            </c:dLbl>
            <c:dLbl>
              <c:idx val="3"/>
              <c:layout>
                <c:manualLayout>
                  <c:x val="9.2864734356736776E-3"/>
                  <c:y val="-1.6606807507816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F2-4235-AFFF-A83E752E20AB}"/>
                </c:ext>
              </c:extLst>
            </c:dLbl>
            <c:dLbl>
              <c:idx val="4"/>
              <c:layout>
                <c:manualLayout>
                  <c:x val="-5.5732565207328784E-2"/>
                  <c:y val="-1.1339107774787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46749029267039"/>
                      <c:h val="6.09619432162149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BF2-4235-AFFF-A83E752E20AB}"/>
                </c:ext>
              </c:extLst>
            </c:dLbl>
            <c:dLbl>
              <c:idx val="5"/>
              <c:layout>
                <c:manualLayout>
                  <c:x val="-4.832457497472701E-2"/>
                  <c:y val="-9.13242571015768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81046212957668"/>
                      <c:h val="8.18116135113193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BF2-4235-AFFF-A83E752E20AB}"/>
                </c:ext>
              </c:extLst>
            </c:dLbl>
            <c:dLbl>
              <c:idx val="6"/>
              <c:layout>
                <c:manualLayout>
                  <c:x val="1.6713922509442238E-2"/>
                  <c:y val="-1.11626153990301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8B2BC5-6B6C-4CD9-BBD5-40551A43D2C5}" type="VALUE">
                      <a:rPr lang="en-US" sz="140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[WARTOŚĆ]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BF2-4235-AFFF-A83E752E20AB}"/>
                </c:ext>
              </c:extLst>
            </c:dLbl>
            <c:dLbl>
              <c:idx val="7"/>
              <c:layout>
                <c:manualLayout>
                  <c:x val="-0.14326219293807632"/>
                  <c:y val="-2.23252307980606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F2-4235-AFFF-A83E752E2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Działanie 15.2</c:v>
                </c:pt>
                <c:pt idx="1">
                  <c:v>Działanie 15.1</c:v>
                </c:pt>
                <c:pt idx="2">
                  <c:v>Działanie 8.6</c:v>
                </c:pt>
                <c:pt idx="3">
                  <c:v>Działanie 8.5</c:v>
                </c:pt>
                <c:pt idx="4">
                  <c:v>Działanie 8.4</c:v>
                </c:pt>
                <c:pt idx="5">
                  <c:v>Działanie 8.3</c:v>
                </c:pt>
                <c:pt idx="6">
                  <c:v>Działanie 8.2</c:v>
                </c:pt>
                <c:pt idx="7">
                  <c:v>Działanie 8.1</c:v>
                </c:pt>
              </c:strCache>
            </c:strRef>
          </c:cat>
          <c:val>
            <c:numRef>
              <c:f>Arkusz1!$B$2:$B$9</c:f>
              <c:numCache>
                <c:formatCode>#,##0.00</c:formatCode>
                <c:ptCount val="8"/>
                <c:pt idx="0">
                  <c:v>8028179</c:v>
                </c:pt>
                <c:pt idx="1">
                  <c:v>2327558</c:v>
                </c:pt>
                <c:pt idx="2">
                  <c:v>265304</c:v>
                </c:pt>
                <c:pt idx="3">
                  <c:v>1888394</c:v>
                </c:pt>
                <c:pt idx="4">
                  <c:v>256817</c:v>
                </c:pt>
                <c:pt idx="5">
                  <c:v>2687690</c:v>
                </c:pt>
                <c:pt idx="6">
                  <c:v>5550000</c:v>
                </c:pt>
                <c:pt idx="7">
                  <c:v>8996058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F2-4235-AFFF-A83E752E20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Działanie 15.2</c:v>
                </c:pt>
                <c:pt idx="1">
                  <c:v>Działanie 15.1</c:v>
                </c:pt>
                <c:pt idx="2">
                  <c:v>Działanie 8.6</c:v>
                </c:pt>
                <c:pt idx="3">
                  <c:v>Działanie 8.5</c:v>
                </c:pt>
                <c:pt idx="4">
                  <c:v>Działanie 8.4</c:v>
                </c:pt>
                <c:pt idx="5">
                  <c:v>Działanie 8.3</c:v>
                </c:pt>
                <c:pt idx="6">
                  <c:v>Działanie 8.2</c:v>
                </c:pt>
                <c:pt idx="7">
                  <c:v>Działanie 8.1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7-8BF2-4235-AFFF-A83E752E20A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Działanie 15.2</c:v>
                </c:pt>
                <c:pt idx="1">
                  <c:v>Działanie 15.1</c:v>
                </c:pt>
                <c:pt idx="2">
                  <c:v>Działanie 8.6</c:v>
                </c:pt>
                <c:pt idx="3">
                  <c:v>Działanie 8.5</c:v>
                </c:pt>
                <c:pt idx="4">
                  <c:v>Działanie 8.4</c:v>
                </c:pt>
                <c:pt idx="5">
                  <c:v>Działanie 8.3</c:v>
                </c:pt>
                <c:pt idx="6">
                  <c:v>Działanie 8.2</c:v>
                </c:pt>
                <c:pt idx="7">
                  <c:v>Działanie 8.1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8-8BF2-4235-AFFF-A83E752E2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114928"/>
        <c:axId val="6767456"/>
        <c:axId val="0"/>
      </c:bar3DChart>
      <c:catAx>
        <c:axId val="711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67456"/>
        <c:crosses val="autoZero"/>
        <c:auto val="1"/>
        <c:lblAlgn val="ctr"/>
        <c:lblOffset val="100"/>
        <c:noMultiLvlLbl val="0"/>
      </c:catAx>
      <c:valAx>
        <c:axId val="676745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711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D2E85-9393-4370-BED2-F2D565E8D7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45AE523-E9CF-4835-97E8-7FCD38862E77}">
      <dgm:prSet phldrT="[Tekst]"/>
      <dgm:spPr/>
      <dgm:t>
        <a:bodyPr/>
        <a:lstStyle/>
        <a:p>
          <a:pPr>
            <a:spcAft>
              <a:spcPts val="600"/>
            </a:spcAft>
          </a:pPr>
          <a:r>
            <a:rPr lang="pl-PL" b="1" dirty="0"/>
            <a:t>Działanie 0</a:t>
          </a:r>
          <a:r>
            <a:rPr lang="pl-PL" b="1" dirty="0">
              <a:solidFill>
                <a:schemeClr val="bg1"/>
              </a:solidFill>
            </a:rPr>
            <a:t>8.01 </a:t>
          </a:r>
        </a:p>
        <a:p>
          <a:pPr>
            <a:spcAft>
              <a:spcPts val="600"/>
            </a:spcAft>
          </a:pPr>
          <a:r>
            <a:rPr lang="pl-PL" b="1" dirty="0">
              <a:solidFill>
                <a:schemeClr val="bg1"/>
              </a:solidFill>
            </a:rPr>
            <a:t>Rozwój zdolności uczniów poza edukacją formalną</a:t>
          </a:r>
        </a:p>
      </dgm:t>
    </dgm:pt>
    <dgm:pt modelId="{9F2342FB-81D7-4BB6-A29E-C4B7F0EFA8AC}" type="parTrans" cxnId="{D5279D7B-620D-4863-81D2-CD75B603F4C4}">
      <dgm:prSet/>
      <dgm:spPr/>
      <dgm:t>
        <a:bodyPr/>
        <a:lstStyle/>
        <a:p>
          <a:endParaRPr lang="pl-PL"/>
        </a:p>
      </dgm:t>
    </dgm:pt>
    <dgm:pt modelId="{74CD4061-50A5-46E4-BA50-7B1757DF10A9}" type="sibTrans" cxnId="{D5279D7B-620D-4863-81D2-CD75B603F4C4}">
      <dgm:prSet/>
      <dgm:spPr/>
      <dgm:t>
        <a:bodyPr/>
        <a:lstStyle/>
        <a:p>
          <a:endParaRPr lang="pl-PL"/>
        </a:p>
      </dgm:t>
    </dgm:pt>
    <dgm:pt modelId="{C8A0D8E7-E435-4AC4-88AE-02D979694A8C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Działanie 08.03 </a:t>
          </a:r>
        </a:p>
        <a:p>
          <a:r>
            <a:rPr lang="pl-PL" b="1" dirty="0">
              <a:solidFill>
                <a:schemeClr val="bg1"/>
              </a:solidFill>
            </a:rPr>
            <a:t>Wsparcie jakości edukacji</a:t>
          </a:r>
        </a:p>
      </dgm:t>
    </dgm:pt>
    <dgm:pt modelId="{2FE4B47A-6A2B-44A2-8D19-1AB93484158D}" type="parTrans" cxnId="{40D7A527-C4C9-4DB1-9A2E-A870FAD0F9B2}">
      <dgm:prSet/>
      <dgm:spPr/>
      <dgm:t>
        <a:bodyPr/>
        <a:lstStyle/>
        <a:p>
          <a:endParaRPr lang="pl-PL"/>
        </a:p>
      </dgm:t>
    </dgm:pt>
    <dgm:pt modelId="{88B9A971-253C-47DB-8558-9716612C7F46}" type="sibTrans" cxnId="{40D7A527-C4C9-4DB1-9A2E-A870FAD0F9B2}">
      <dgm:prSet/>
      <dgm:spPr/>
      <dgm:t>
        <a:bodyPr/>
        <a:lstStyle/>
        <a:p>
          <a:endParaRPr lang="pl-PL"/>
        </a:p>
      </dgm:t>
    </dgm:pt>
    <dgm:pt modelId="{CDC06CED-3168-4628-9CBA-0688E11FA361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Działanie 08.04 </a:t>
          </a:r>
        </a:p>
        <a:p>
          <a:r>
            <a:rPr lang="pl-PL" b="1" dirty="0">
              <a:solidFill>
                <a:schemeClr val="bg1"/>
              </a:solidFill>
            </a:rPr>
            <a:t>Wsparcie osób dorosłych </a:t>
          </a:r>
          <a:br>
            <a:rPr lang="pl-PL" b="1" dirty="0">
              <a:solidFill>
                <a:schemeClr val="bg1"/>
              </a:solidFill>
            </a:rPr>
          </a:br>
          <a:r>
            <a:rPr lang="pl-PL" b="1" dirty="0">
              <a:solidFill>
                <a:schemeClr val="bg1"/>
              </a:solidFill>
            </a:rPr>
            <a:t>w zdobywaniu kompetencji</a:t>
          </a:r>
        </a:p>
      </dgm:t>
    </dgm:pt>
    <dgm:pt modelId="{F80039B0-0C8F-4F65-B1B6-8856CEAE4F34}" type="parTrans" cxnId="{2579D07E-A988-4FC7-B09C-923C9B5D1593}">
      <dgm:prSet/>
      <dgm:spPr/>
      <dgm:t>
        <a:bodyPr/>
        <a:lstStyle/>
        <a:p>
          <a:endParaRPr lang="pl-PL"/>
        </a:p>
      </dgm:t>
    </dgm:pt>
    <dgm:pt modelId="{64449466-0F85-4C1E-988D-6338C1350ECD}" type="sibTrans" cxnId="{2579D07E-A988-4FC7-B09C-923C9B5D1593}">
      <dgm:prSet/>
      <dgm:spPr/>
      <dgm:t>
        <a:bodyPr/>
        <a:lstStyle/>
        <a:p>
          <a:endParaRPr lang="pl-PL"/>
        </a:p>
      </dgm:t>
    </dgm:pt>
    <dgm:pt modelId="{56FE44B4-BA43-4AC9-A3BC-5E9FF864517C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Działanie 08.05 </a:t>
          </a:r>
        </a:p>
        <a:p>
          <a:r>
            <a:rPr lang="pl-PL" b="1" dirty="0">
              <a:solidFill>
                <a:schemeClr val="bg1"/>
              </a:solidFill>
            </a:rPr>
            <a:t>Usługi społeczne świadczone w społeczności lokalnej</a:t>
          </a:r>
        </a:p>
      </dgm:t>
    </dgm:pt>
    <dgm:pt modelId="{CC5FEE62-89E6-4EDD-8F10-7050A9B06350}" type="parTrans" cxnId="{ABCC14E5-80F7-4B8D-B5D2-1C2CC26E12BF}">
      <dgm:prSet/>
      <dgm:spPr/>
      <dgm:t>
        <a:bodyPr/>
        <a:lstStyle/>
        <a:p>
          <a:endParaRPr lang="pl-PL"/>
        </a:p>
      </dgm:t>
    </dgm:pt>
    <dgm:pt modelId="{659F2B6E-C528-40F1-B5CD-ABC8E1C98F77}" type="sibTrans" cxnId="{ABCC14E5-80F7-4B8D-B5D2-1C2CC26E12BF}">
      <dgm:prSet/>
      <dgm:spPr/>
      <dgm:t>
        <a:bodyPr/>
        <a:lstStyle/>
        <a:p>
          <a:endParaRPr lang="pl-PL"/>
        </a:p>
      </dgm:t>
    </dgm:pt>
    <dgm:pt modelId="{88A9B589-E347-412A-A1F3-11C08FE2C640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Działanie 08.06 </a:t>
          </a:r>
        </a:p>
        <a:p>
          <a:r>
            <a:rPr lang="pl-PL" b="1" dirty="0">
              <a:solidFill>
                <a:schemeClr val="bg1"/>
              </a:solidFill>
            </a:rPr>
            <a:t>Integracja społeczna</a:t>
          </a:r>
        </a:p>
      </dgm:t>
    </dgm:pt>
    <dgm:pt modelId="{6F76EEF4-78F1-482C-A539-1CCD2506C0F7}" type="parTrans" cxnId="{E1636429-4DC9-4EA2-BADB-EA2659B6332C}">
      <dgm:prSet/>
      <dgm:spPr/>
      <dgm:t>
        <a:bodyPr/>
        <a:lstStyle/>
        <a:p>
          <a:endParaRPr lang="pl-PL"/>
        </a:p>
      </dgm:t>
    </dgm:pt>
    <dgm:pt modelId="{2026FF5E-1CE9-4983-8549-55ACC3DA83D7}" type="sibTrans" cxnId="{E1636429-4DC9-4EA2-BADB-EA2659B6332C}">
      <dgm:prSet/>
      <dgm:spPr/>
      <dgm:t>
        <a:bodyPr/>
        <a:lstStyle/>
        <a:p>
          <a:endParaRPr lang="pl-PL"/>
        </a:p>
      </dgm:t>
    </dgm:pt>
    <dgm:pt modelId="{BDB215C2-F603-4985-A605-CC899EB35684}">
      <dgm:prSet phldrT="[Tekst]" custT="1"/>
      <dgm:spPr/>
      <dgm:t>
        <a:bodyPr/>
        <a:lstStyle/>
        <a:p>
          <a:pPr marL="182563" indent="-179388">
            <a:spcAft>
              <a:spcPts val="600"/>
            </a:spcAft>
            <a:buFont typeface="Wingdings" panose="05000000000000000000" pitchFamily="2" charset="2"/>
            <a:buNone/>
          </a:pPr>
          <a:endParaRPr lang="pl-PL" sz="1400" dirty="0">
            <a:solidFill>
              <a:schemeClr val="tx2"/>
            </a:solidFill>
          </a:endParaRPr>
        </a:p>
      </dgm:t>
    </dgm:pt>
    <dgm:pt modelId="{419ADCE4-E4B6-49C4-945F-A5A6613BB7C0}" type="sibTrans" cxnId="{2CB9529E-992F-4D33-9693-26CE1173C04A}">
      <dgm:prSet/>
      <dgm:spPr/>
      <dgm:t>
        <a:bodyPr/>
        <a:lstStyle/>
        <a:p>
          <a:endParaRPr lang="pl-PL"/>
        </a:p>
      </dgm:t>
    </dgm:pt>
    <dgm:pt modelId="{2B642463-AC10-4BE2-8469-F6C85BAB96F2}" type="parTrans" cxnId="{2CB9529E-992F-4D33-9693-26CE1173C04A}">
      <dgm:prSet/>
      <dgm:spPr/>
      <dgm:t>
        <a:bodyPr/>
        <a:lstStyle/>
        <a:p>
          <a:endParaRPr lang="pl-PL"/>
        </a:p>
      </dgm:t>
    </dgm:pt>
    <dgm:pt modelId="{8BC93D1A-43F7-4F24-9FB3-A8D803F3EE25}" type="pres">
      <dgm:prSet presAssocID="{7A8D2E85-9393-4370-BED2-F2D565E8D70B}" presName="Name0" presStyleCnt="0">
        <dgm:presLayoutVars>
          <dgm:dir/>
          <dgm:animLvl val="lvl"/>
          <dgm:resizeHandles val="exact"/>
        </dgm:presLayoutVars>
      </dgm:prSet>
      <dgm:spPr/>
    </dgm:pt>
    <dgm:pt modelId="{2B2358B2-0585-4E40-BE16-C13DA4589C17}" type="pres">
      <dgm:prSet presAssocID="{245AE523-E9CF-4835-97E8-7FCD38862E77}" presName="linNode" presStyleCnt="0"/>
      <dgm:spPr/>
    </dgm:pt>
    <dgm:pt modelId="{5AAF61F5-19D9-4C1E-A046-3D1062D692BF}" type="pres">
      <dgm:prSet presAssocID="{245AE523-E9CF-4835-97E8-7FCD38862E77}" presName="parentText" presStyleLbl="node1" presStyleIdx="0" presStyleCnt="5" custScaleX="87172" custScaleY="41692" custLinFactNeighborX="-25105" custLinFactNeighborY="-2897">
        <dgm:presLayoutVars>
          <dgm:chMax val="1"/>
          <dgm:bulletEnabled val="1"/>
        </dgm:presLayoutVars>
      </dgm:prSet>
      <dgm:spPr/>
    </dgm:pt>
    <dgm:pt modelId="{9CC9DB65-8134-4E59-AB08-07619B33A00E}" type="pres">
      <dgm:prSet presAssocID="{245AE523-E9CF-4835-97E8-7FCD38862E77}" presName="descendantText" presStyleLbl="alignAccFollowNode1" presStyleIdx="0" presStyleCnt="1" custScaleX="102950" custScaleY="43448" custLinFactNeighborX="-696" custLinFactNeighborY="-1054">
        <dgm:presLayoutVars>
          <dgm:bulletEnabled val="1"/>
        </dgm:presLayoutVars>
      </dgm:prSet>
      <dgm:spPr/>
    </dgm:pt>
    <dgm:pt modelId="{A6A07B6D-F663-4B9A-AD84-B7B6792E9005}" type="pres">
      <dgm:prSet presAssocID="{74CD4061-50A5-46E4-BA50-7B1757DF10A9}" presName="sp" presStyleCnt="0"/>
      <dgm:spPr/>
    </dgm:pt>
    <dgm:pt modelId="{4F390E9C-A245-4AE1-B44B-F7FECB9CB936}" type="pres">
      <dgm:prSet presAssocID="{C8A0D8E7-E435-4AC4-88AE-02D979694A8C}" presName="linNode" presStyleCnt="0"/>
      <dgm:spPr/>
    </dgm:pt>
    <dgm:pt modelId="{F74254C3-1497-4D1D-88AE-8DE0D066F767}" type="pres">
      <dgm:prSet presAssocID="{C8A0D8E7-E435-4AC4-88AE-02D979694A8C}" presName="parentText" presStyleLbl="node1" presStyleIdx="1" presStyleCnt="5" custScaleX="87172" custScaleY="41692" custLinFactNeighborX="-25105" custLinFactNeighborY="-2897">
        <dgm:presLayoutVars>
          <dgm:chMax val="1"/>
          <dgm:bulletEnabled val="1"/>
        </dgm:presLayoutVars>
      </dgm:prSet>
      <dgm:spPr/>
    </dgm:pt>
    <dgm:pt modelId="{98F9445E-39B0-4D39-9310-B5C3257F5A28}" type="pres">
      <dgm:prSet presAssocID="{88B9A971-253C-47DB-8558-9716612C7F46}" presName="sp" presStyleCnt="0"/>
      <dgm:spPr/>
    </dgm:pt>
    <dgm:pt modelId="{CC39B1B0-E593-47FC-9437-619F0D1FB934}" type="pres">
      <dgm:prSet presAssocID="{CDC06CED-3168-4628-9CBA-0688E11FA361}" presName="linNode" presStyleCnt="0"/>
      <dgm:spPr/>
    </dgm:pt>
    <dgm:pt modelId="{8346CE85-ADB9-48E9-97C3-8927D655D14E}" type="pres">
      <dgm:prSet presAssocID="{CDC06CED-3168-4628-9CBA-0688E11FA361}" presName="parentText" presStyleLbl="node1" presStyleIdx="2" presStyleCnt="5" custScaleX="87172" custScaleY="41692" custLinFactNeighborX="-25105" custLinFactNeighborY="-2897">
        <dgm:presLayoutVars>
          <dgm:chMax val="1"/>
          <dgm:bulletEnabled val="1"/>
        </dgm:presLayoutVars>
      </dgm:prSet>
      <dgm:spPr/>
    </dgm:pt>
    <dgm:pt modelId="{31A6134A-596E-42CC-B052-85682B9A415F}" type="pres">
      <dgm:prSet presAssocID="{64449466-0F85-4C1E-988D-6338C1350ECD}" presName="sp" presStyleCnt="0"/>
      <dgm:spPr/>
    </dgm:pt>
    <dgm:pt modelId="{98CD71CD-ECE1-4303-9A82-4D1420C954D0}" type="pres">
      <dgm:prSet presAssocID="{56FE44B4-BA43-4AC9-A3BC-5E9FF864517C}" presName="linNode" presStyleCnt="0"/>
      <dgm:spPr/>
    </dgm:pt>
    <dgm:pt modelId="{E046AB4B-CAA0-472E-BCF7-C2E61C4DCA46}" type="pres">
      <dgm:prSet presAssocID="{56FE44B4-BA43-4AC9-A3BC-5E9FF864517C}" presName="parentText" presStyleLbl="node1" presStyleIdx="3" presStyleCnt="5" custScaleX="87172" custScaleY="41692" custLinFactNeighborX="-25105" custLinFactNeighborY="-2897">
        <dgm:presLayoutVars>
          <dgm:chMax val="1"/>
          <dgm:bulletEnabled val="1"/>
        </dgm:presLayoutVars>
      </dgm:prSet>
      <dgm:spPr/>
    </dgm:pt>
    <dgm:pt modelId="{CD1044FC-DFCF-49F4-8338-1C6EFDCD6E96}" type="pres">
      <dgm:prSet presAssocID="{659F2B6E-C528-40F1-B5CD-ABC8E1C98F77}" presName="sp" presStyleCnt="0"/>
      <dgm:spPr/>
    </dgm:pt>
    <dgm:pt modelId="{2631D527-6E5E-423B-B9DC-EB410D5DD9BC}" type="pres">
      <dgm:prSet presAssocID="{88A9B589-E347-412A-A1F3-11C08FE2C640}" presName="linNode" presStyleCnt="0"/>
      <dgm:spPr/>
    </dgm:pt>
    <dgm:pt modelId="{5E1A92A2-BC13-43D8-BE5B-B7D1772B2064}" type="pres">
      <dgm:prSet presAssocID="{88A9B589-E347-412A-A1F3-11C08FE2C640}" presName="parentText" presStyleLbl="node1" presStyleIdx="4" presStyleCnt="5" custScaleX="87172" custScaleY="41692" custLinFactNeighborX="-25105" custLinFactNeighborY="-2897">
        <dgm:presLayoutVars>
          <dgm:chMax val="1"/>
          <dgm:bulletEnabled val="1"/>
        </dgm:presLayoutVars>
      </dgm:prSet>
      <dgm:spPr/>
    </dgm:pt>
  </dgm:ptLst>
  <dgm:cxnLst>
    <dgm:cxn modelId="{40D7A527-C4C9-4DB1-9A2E-A870FAD0F9B2}" srcId="{7A8D2E85-9393-4370-BED2-F2D565E8D70B}" destId="{C8A0D8E7-E435-4AC4-88AE-02D979694A8C}" srcOrd="1" destOrd="0" parTransId="{2FE4B47A-6A2B-44A2-8D19-1AB93484158D}" sibTransId="{88B9A971-253C-47DB-8558-9716612C7F46}"/>
    <dgm:cxn modelId="{E1636429-4DC9-4EA2-BADB-EA2659B6332C}" srcId="{7A8D2E85-9393-4370-BED2-F2D565E8D70B}" destId="{88A9B589-E347-412A-A1F3-11C08FE2C640}" srcOrd="4" destOrd="0" parTransId="{6F76EEF4-78F1-482C-A539-1CCD2506C0F7}" sibTransId="{2026FF5E-1CE9-4983-8549-55ACC3DA83D7}"/>
    <dgm:cxn modelId="{F034B135-4DAA-4C5F-8689-0969C5FFF89F}" type="presOf" srcId="{245AE523-E9CF-4835-97E8-7FCD38862E77}" destId="{5AAF61F5-19D9-4C1E-A046-3D1062D692BF}" srcOrd="0" destOrd="0" presId="urn:microsoft.com/office/officeart/2005/8/layout/vList5"/>
    <dgm:cxn modelId="{FEE57A3A-8AEF-4FA5-ADD5-11DBBD4C3105}" type="presOf" srcId="{CDC06CED-3168-4628-9CBA-0688E11FA361}" destId="{8346CE85-ADB9-48E9-97C3-8927D655D14E}" srcOrd="0" destOrd="0" presId="urn:microsoft.com/office/officeart/2005/8/layout/vList5"/>
    <dgm:cxn modelId="{71451C63-198A-4255-B4BB-66CB10CD3065}" type="presOf" srcId="{88A9B589-E347-412A-A1F3-11C08FE2C640}" destId="{5E1A92A2-BC13-43D8-BE5B-B7D1772B2064}" srcOrd="0" destOrd="0" presId="urn:microsoft.com/office/officeart/2005/8/layout/vList5"/>
    <dgm:cxn modelId="{D5279D7B-620D-4863-81D2-CD75B603F4C4}" srcId="{7A8D2E85-9393-4370-BED2-F2D565E8D70B}" destId="{245AE523-E9CF-4835-97E8-7FCD38862E77}" srcOrd="0" destOrd="0" parTransId="{9F2342FB-81D7-4BB6-A29E-C4B7F0EFA8AC}" sibTransId="{74CD4061-50A5-46E4-BA50-7B1757DF10A9}"/>
    <dgm:cxn modelId="{552AC17E-8315-45A7-9907-89D17A3F9D1D}" type="presOf" srcId="{C8A0D8E7-E435-4AC4-88AE-02D979694A8C}" destId="{F74254C3-1497-4D1D-88AE-8DE0D066F767}" srcOrd="0" destOrd="0" presId="urn:microsoft.com/office/officeart/2005/8/layout/vList5"/>
    <dgm:cxn modelId="{2579D07E-A988-4FC7-B09C-923C9B5D1593}" srcId="{7A8D2E85-9393-4370-BED2-F2D565E8D70B}" destId="{CDC06CED-3168-4628-9CBA-0688E11FA361}" srcOrd="2" destOrd="0" parTransId="{F80039B0-0C8F-4F65-B1B6-8856CEAE4F34}" sibTransId="{64449466-0F85-4C1E-988D-6338C1350ECD}"/>
    <dgm:cxn modelId="{5DD9B890-B0FA-4783-A413-8B994D5D6A36}" type="presOf" srcId="{7A8D2E85-9393-4370-BED2-F2D565E8D70B}" destId="{8BC93D1A-43F7-4F24-9FB3-A8D803F3EE25}" srcOrd="0" destOrd="0" presId="urn:microsoft.com/office/officeart/2005/8/layout/vList5"/>
    <dgm:cxn modelId="{A645199D-7931-4CC8-AD89-FE8033E71E4C}" type="presOf" srcId="{BDB215C2-F603-4985-A605-CC899EB35684}" destId="{9CC9DB65-8134-4E59-AB08-07619B33A00E}" srcOrd="0" destOrd="0" presId="urn:microsoft.com/office/officeart/2005/8/layout/vList5"/>
    <dgm:cxn modelId="{2CB9529E-992F-4D33-9693-26CE1173C04A}" srcId="{245AE523-E9CF-4835-97E8-7FCD38862E77}" destId="{BDB215C2-F603-4985-A605-CC899EB35684}" srcOrd="0" destOrd="0" parTransId="{2B642463-AC10-4BE2-8469-F6C85BAB96F2}" sibTransId="{419ADCE4-E4B6-49C4-945F-A5A6613BB7C0}"/>
    <dgm:cxn modelId="{7D7DD3D5-5C8E-4041-81D1-3E10679DD99B}" type="presOf" srcId="{56FE44B4-BA43-4AC9-A3BC-5E9FF864517C}" destId="{E046AB4B-CAA0-472E-BCF7-C2E61C4DCA46}" srcOrd="0" destOrd="0" presId="urn:microsoft.com/office/officeart/2005/8/layout/vList5"/>
    <dgm:cxn modelId="{ABCC14E5-80F7-4B8D-B5D2-1C2CC26E12BF}" srcId="{7A8D2E85-9393-4370-BED2-F2D565E8D70B}" destId="{56FE44B4-BA43-4AC9-A3BC-5E9FF864517C}" srcOrd="3" destOrd="0" parTransId="{CC5FEE62-89E6-4EDD-8F10-7050A9B06350}" sibTransId="{659F2B6E-C528-40F1-B5CD-ABC8E1C98F77}"/>
    <dgm:cxn modelId="{10EDEABA-5917-47E1-9A54-B24DD9F999E8}" type="presParOf" srcId="{8BC93D1A-43F7-4F24-9FB3-A8D803F3EE25}" destId="{2B2358B2-0585-4E40-BE16-C13DA4589C17}" srcOrd="0" destOrd="0" presId="urn:microsoft.com/office/officeart/2005/8/layout/vList5"/>
    <dgm:cxn modelId="{2237B436-983D-4C96-A7A5-CF9E391B0727}" type="presParOf" srcId="{2B2358B2-0585-4E40-BE16-C13DA4589C17}" destId="{5AAF61F5-19D9-4C1E-A046-3D1062D692BF}" srcOrd="0" destOrd="0" presId="urn:microsoft.com/office/officeart/2005/8/layout/vList5"/>
    <dgm:cxn modelId="{A6E4A80A-3491-49D8-AC69-161DE1A26089}" type="presParOf" srcId="{2B2358B2-0585-4E40-BE16-C13DA4589C17}" destId="{9CC9DB65-8134-4E59-AB08-07619B33A00E}" srcOrd="1" destOrd="0" presId="urn:microsoft.com/office/officeart/2005/8/layout/vList5"/>
    <dgm:cxn modelId="{BA816320-3292-4D5E-93C5-9722AFDA2DA8}" type="presParOf" srcId="{8BC93D1A-43F7-4F24-9FB3-A8D803F3EE25}" destId="{A6A07B6D-F663-4B9A-AD84-B7B6792E9005}" srcOrd="1" destOrd="0" presId="urn:microsoft.com/office/officeart/2005/8/layout/vList5"/>
    <dgm:cxn modelId="{CB958CAD-3104-42B8-B655-2F4CC0E188D3}" type="presParOf" srcId="{8BC93D1A-43F7-4F24-9FB3-A8D803F3EE25}" destId="{4F390E9C-A245-4AE1-B44B-F7FECB9CB936}" srcOrd="2" destOrd="0" presId="urn:microsoft.com/office/officeart/2005/8/layout/vList5"/>
    <dgm:cxn modelId="{8D668C6D-4D40-42B9-9621-B4983C550451}" type="presParOf" srcId="{4F390E9C-A245-4AE1-B44B-F7FECB9CB936}" destId="{F74254C3-1497-4D1D-88AE-8DE0D066F767}" srcOrd="0" destOrd="0" presId="urn:microsoft.com/office/officeart/2005/8/layout/vList5"/>
    <dgm:cxn modelId="{EFB008E5-A1C2-4CA8-B639-D40D9D7786F2}" type="presParOf" srcId="{8BC93D1A-43F7-4F24-9FB3-A8D803F3EE25}" destId="{98F9445E-39B0-4D39-9310-B5C3257F5A28}" srcOrd="3" destOrd="0" presId="urn:microsoft.com/office/officeart/2005/8/layout/vList5"/>
    <dgm:cxn modelId="{CFF592D3-101B-4FE0-90D1-2EE7A969BDA4}" type="presParOf" srcId="{8BC93D1A-43F7-4F24-9FB3-A8D803F3EE25}" destId="{CC39B1B0-E593-47FC-9437-619F0D1FB934}" srcOrd="4" destOrd="0" presId="urn:microsoft.com/office/officeart/2005/8/layout/vList5"/>
    <dgm:cxn modelId="{7CBDC5A7-872B-4FD8-B636-7F4285588642}" type="presParOf" srcId="{CC39B1B0-E593-47FC-9437-619F0D1FB934}" destId="{8346CE85-ADB9-48E9-97C3-8927D655D14E}" srcOrd="0" destOrd="0" presId="urn:microsoft.com/office/officeart/2005/8/layout/vList5"/>
    <dgm:cxn modelId="{661877D3-BAFD-443F-AFDE-65B605913531}" type="presParOf" srcId="{8BC93D1A-43F7-4F24-9FB3-A8D803F3EE25}" destId="{31A6134A-596E-42CC-B052-85682B9A415F}" srcOrd="5" destOrd="0" presId="urn:microsoft.com/office/officeart/2005/8/layout/vList5"/>
    <dgm:cxn modelId="{0C8AD62B-F3F8-45AF-A692-40711597EFD6}" type="presParOf" srcId="{8BC93D1A-43F7-4F24-9FB3-A8D803F3EE25}" destId="{98CD71CD-ECE1-4303-9A82-4D1420C954D0}" srcOrd="6" destOrd="0" presId="urn:microsoft.com/office/officeart/2005/8/layout/vList5"/>
    <dgm:cxn modelId="{CCE4E341-4724-43FA-BE9B-AD58D28C1BAD}" type="presParOf" srcId="{98CD71CD-ECE1-4303-9A82-4D1420C954D0}" destId="{E046AB4B-CAA0-472E-BCF7-C2E61C4DCA46}" srcOrd="0" destOrd="0" presId="urn:microsoft.com/office/officeart/2005/8/layout/vList5"/>
    <dgm:cxn modelId="{91A68A1F-2D49-47C0-8E6F-381EBD2CE98F}" type="presParOf" srcId="{8BC93D1A-43F7-4F24-9FB3-A8D803F3EE25}" destId="{CD1044FC-DFCF-49F4-8338-1C6EFDCD6E96}" srcOrd="7" destOrd="0" presId="urn:microsoft.com/office/officeart/2005/8/layout/vList5"/>
    <dgm:cxn modelId="{CB977855-458C-4C33-AD1B-96F1CD991106}" type="presParOf" srcId="{8BC93D1A-43F7-4F24-9FB3-A8D803F3EE25}" destId="{2631D527-6E5E-423B-B9DC-EB410D5DD9BC}" srcOrd="8" destOrd="0" presId="urn:microsoft.com/office/officeart/2005/8/layout/vList5"/>
    <dgm:cxn modelId="{120EEA3B-83BE-44F1-BF55-CF186A94DC88}" type="presParOf" srcId="{2631D527-6E5E-423B-B9DC-EB410D5DD9BC}" destId="{5E1A92A2-BC13-43D8-BE5B-B7D1772B2064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F4DEF-E829-4385-B39D-41404193C9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3F2519-CAA3-46DD-9CB0-DD9744D3A5D3}">
      <dgm:prSet phldrT="[Tekst]" custT="1"/>
      <dgm:spPr>
        <a:solidFill>
          <a:schemeClr val="accent2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800" b="1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MID-TERM REVIEW (MTR I)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800" b="1" i="0" dirty="0">
            <a:solidFill>
              <a:schemeClr val="accent1">
                <a:lumMod val="75000"/>
              </a:schemeClr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i="0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Przegląd śródokresowy programów wspieranych z EFRR, EFS+, Funduszu Spójności i FST wprowadzony został art. 18 rozporządzenia ogólnego.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i="0" u="none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Głównym celem było ostateczne potwierdzenie zaprogramowanej w Priorytetach kwoty elastyczności lub wprowadzenie do programów zmian mających na celu przyspieszenie wdrażania </a:t>
          </a:r>
          <a:endParaRPr lang="pl-PL" sz="1400" u="none" dirty="0"/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dirty="0"/>
        </a:p>
      </dgm:t>
    </dgm:pt>
    <dgm:pt modelId="{3CD4FD00-9F58-41C8-B0F7-0111B7E2110B}" type="parTrans" cxnId="{B8524F1E-35B1-4F4A-BFED-3997AAFD4038}">
      <dgm:prSet/>
      <dgm:spPr/>
      <dgm:t>
        <a:bodyPr/>
        <a:lstStyle/>
        <a:p>
          <a:endParaRPr lang="pl-PL"/>
        </a:p>
      </dgm:t>
    </dgm:pt>
    <dgm:pt modelId="{75A30466-AA62-42E5-87D1-DBD475D0D444}" type="sibTrans" cxnId="{B8524F1E-35B1-4F4A-BFED-3997AAFD4038}">
      <dgm:prSet/>
      <dgm:spPr/>
      <dgm:t>
        <a:bodyPr/>
        <a:lstStyle/>
        <a:p>
          <a:endParaRPr lang="pl-PL"/>
        </a:p>
      </dgm:t>
    </dgm:pt>
    <dgm:pt modelId="{8F3C3A11-E2BA-4746-8669-C6BB6EBABB14}">
      <dgm:prSet phldrT="[Tekst]" custT="1"/>
      <dgm:spPr/>
      <dgm:t>
        <a:bodyPr/>
        <a:lstStyle/>
        <a:p>
          <a:endParaRPr lang="pl-PL" sz="1400" dirty="0"/>
        </a:p>
        <a:p>
          <a:r>
            <a:rPr lang="pl-PL" sz="1400" dirty="0"/>
            <a:t>W oparciu o ocenę stanu wdrażania FEP 2021-2027 </a:t>
          </a:r>
          <a:r>
            <a:rPr lang="pl-PL" sz="1600" b="1" dirty="0"/>
            <a:t>utrzymano</a:t>
          </a:r>
          <a:r>
            <a:rPr lang="pl-PL" sz="1400" dirty="0"/>
            <a:t> </a:t>
          </a:r>
          <a:r>
            <a:rPr lang="pl-PL" sz="1600" b="1" dirty="0"/>
            <a:t>na niezmienionym poziomie </a:t>
          </a:r>
          <a:br>
            <a:rPr lang="pl-PL" sz="1600" b="1" dirty="0"/>
          </a:br>
          <a:r>
            <a:rPr lang="pl-PL" sz="1600" b="1" dirty="0"/>
            <a:t>kwotę elastyczności </a:t>
          </a:r>
          <a:r>
            <a:rPr lang="pl-PL" sz="1400" dirty="0"/>
            <a:t>przydzieloną dla </a:t>
          </a:r>
          <a:br>
            <a:rPr lang="pl-PL" sz="1400" dirty="0"/>
          </a:br>
          <a:r>
            <a:rPr lang="pl-PL" sz="1400" dirty="0"/>
            <a:t>każdego Priorytetu </a:t>
          </a:r>
          <a:br>
            <a:rPr lang="pl-PL" sz="1400" dirty="0"/>
          </a:br>
          <a:r>
            <a:rPr lang="pl-PL" sz="1400" b="0" dirty="0"/>
            <a:t>- łączna wartość kwoty elastyczności dla Programu to </a:t>
          </a:r>
          <a:r>
            <a:rPr lang="pl-PL" sz="1600" b="1" dirty="0"/>
            <a:t>364 930 347 euro</a:t>
          </a:r>
        </a:p>
        <a:p>
          <a:endParaRPr lang="pl-PL" sz="1400" dirty="0"/>
        </a:p>
      </dgm:t>
    </dgm:pt>
    <dgm:pt modelId="{E5110705-529B-4548-AE65-CD1BA0DC57C2}" type="parTrans" cxnId="{43CDFE7B-5B22-4C80-9792-5BD36384373F}">
      <dgm:prSet/>
      <dgm:spPr>
        <a:solidFill>
          <a:schemeClr val="accent1">
            <a:lumMod val="20000"/>
            <a:lumOff val="80000"/>
          </a:schemeClr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67BE60BE-9305-4D50-87F1-7B785459557B}" type="sibTrans" cxnId="{43CDFE7B-5B22-4C80-9792-5BD36384373F}">
      <dgm:prSet/>
      <dgm:spPr/>
      <dgm:t>
        <a:bodyPr/>
        <a:lstStyle/>
        <a:p>
          <a:endParaRPr lang="pl-PL"/>
        </a:p>
      </dgm:t>
    </dgm:pt>
    <dgm:pt modelId="{1695307B-AF4F-44EF-B8E0-1344387F724E}">
      <dgm:prSet phldrT="[Tekst]" custT="1"/>
      <dgm:spPr/>
      <dgm:t>
        <a:bodyPr/>
        <a:lstStyle/>
        <a:p>
          <a:r>
            <a:rPr lang="pl-PL" sz="1600" dirty="0">
              <a:solidFill>
                <a:schemeClr val="bg1"/>
              </a:solidFill>
            </a:rPr>
            <a:t>Celem przyspieszenie wdrażania </a:t>
          </a:r>
          <a:r>
            <a:rPr lang="pl-PL" sz="1600" b="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programu</a:t>
          </a:r>
          <a:r>
            <a:rPr lang="pl-PL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pl-PL" sz="1600" dirty="0">
              <a:solidFill>
                <a:schemeClr val="bg1"/>
              </a:solidFill>
            </a:rPr>
            <a:t>zidentyfikowano obszary wymagające wprowadzenia korekt wdrożeniowych – modyfikacje te zawarto </a:t>
          </a:r>
          <a:br>
            <a:rPr lang="pl-PL" sz="1600" dirty="0">
              <a:solidFill>
                <a:schemeClr val="bg1"/>
              </a:solidFill>
            </a:rPr>
          </a:br>
          <a:r>
            <a:rPr lang="pl-PL" sz="1600" dirty="0">
              <a:solidFill>
                <a:schemeClr val="bg1"/>
              </a:solidFill>
            </a:rPr>
            <a:t>w</a:t>
          </a:r>
          <a:r>
            <a:rPr lang="pl-PL" sz="1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propozycji zmian FEP 2021-2027</a:t>
          </a:r>
        </a:p>
        <a:p>
          <a:r>
            <a:rPr lang="pl-PL" sz="1800" b="1" u="sng" dirty="0"/>
            <a:t>W ramach Priorytetu 8 dokonano aktualizacji alokacji poszczególnych celów szczegółowych.</a:t>
          </a:r>
          <a:endParaRPr lang="pl-PL" sz="1800" b="1" u="sng" dirty="0">
            <a:solidFill>
              <a:schemeClr val="bg1"/>
            </a:solidFill>
          </a:endParaRPr>
        </a:p>
      </dgm:t>
    </dgm:pt>
    <dgm:pt modelId="{244B0AC3-7218-4ABA-B709-8B242FC26874}" type="parTrans" cxnId="{ED4DC9B6-797B-4D9D-A2A7-EC8737B67A56}">
      <dgm:prSet/>
      <dgm:spPr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ADA6C092-1611-4776-8DC6-26F2B7D0F9C6}" type="sibTrans" cxnId="{ED4DC9B6-797B-4D9D-A2A7-EC8737B67A56}">
      <dgm:prSet/>
      <dgm:spPr/>
      <dgm:t>
        <a:bodyPr/>
        <a:lstStyle/>
        <a:p>
          <a:endParaRPr lang="pl-PL"/>
        </a:p>
      </dgm:t>
    </dgm:pt>
    <dgm:pt modelId="{47F85724-EFD1-49AA-9558-2DA3AF4CCC16}" type="pres">
      <dgm:prSet presAssocID="{BBDF4DEF-E829-4385-B39D-41404193C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47C64F-1FCD-49B9-A48A-0C08AA58BE63}" type="pres">
      <dgm:prSet presAssocID="{453F2519-CAA3-46DD-9CB0-DD9744D3A5D3}" presName="hierRoot1" presStyleCnt="0">
        <dgm:presLayoutVars>
          <dgm:hierBranch val="init"/>
        </dgm:presLayoutVars>
      </dgm:prSet>
      <dgm:spPr/>
    </dgm:pt>
    <dgm:pt modelId="{5D6A7B7F-961C-4772-B366-C41F87AA4EA4}" type="pres">
      <dgm:prSet presAssocID="{453F2519-CAA3-46DD-9CB0-DD9744D3A5D3}" presName="rootComposite1" presStyleCnt="0"/>
      <dgm:spPr/>
    </dgm:pt>
    <dgm:pt modelId="{A5E0E258-A515-43C4-BA6A-B30165A5BBE7}" type="pres">
      <dgm:prSet presAssocID="{453F2519-CAA3-46DD-9CB0-DD9744D3A5D3}" presName="rootText1" presStyleLbl="node0" presStyleIdx="0" presStyleCnt="1" custScaleX="183965" custScaleY="109428" custLinFactNeighborX="4309" custLinFactNeighborY="-939">
        <dgm:presLayoutVars>
          <dgm:chPref val="3"/>
        </dgm:presLayoutVars>
      </dgm:prSet>
      <dgm:spPr>
        <a:prstGeom prst="roundRect">
          <a:avLst/>
        </a:prstGeom>
      </dgm:spPr>
    </dgm:pt>
    <dgm:pt modelId="{950359DD-28A4-4CF6-A18D-24295CE3CF28}" type="pres">
      <dgm:prSet presAssocID="{453F2519-CAA3-46DD-9CB0-DD9744D3A5D3}" presName="rootConnector1" presStyleLbl="node1" presStyleIdx="0" presStyleCnt="0"/>
      <dgm:spPr/>
    </dgm:pt>
    <dgm:pt modelId="{FCCE3B59-B552-4043-A973-94ACB024264A}" type="pres">
      <dgm:prSet presAssocID="{453F2519-CAA3-46DD-9CB0-DD9744D3A5D3}" presName="hierChild2" presStyleCnt="0"/>
      <dgm:spPr/>
    </dgm:pt>
    <dgm:pt modelId="{ACFE131D-D96C-4DE5-85B0-6152FCB260C7}" type="pres">
      <dgm:prSet presAssocID="{E5110705-529B-4548-AE65-CD1BA0DC57C2}" presName="Name37" presStyleLbl="parChTrans1D2" presStyleIdx="0" presStyleCnt="2"/>
      <dgm:spPr/>
    </dgm:pt>
    <dgm:pt modelId="{E8D98060-8642-4464-ACD4-9355388A1481}" type="pres">
      <dgm:prSet presAssocID="{8F3C3A11-E2BA-4746-8669-C6BB6EBABB14}" presName="hierRoot2" presStyleCnt="0">
        <dgm:presLayoutVars>
          <dgm:hierBranch val="init"/>
        </dgm:presLayoutVars>
      </dgm:prSet>
      <dgm:spPr/>
    </dgm:pt>
    <dgm:pt modelId="{F51C172A-1D7C-48BF-BA75-D07987CD3CBC}" type="pres">
      <dgm:prSet presAssocID="{8F3C3A11-E2BA-4746-8669-C6BB6EBABB14}" presName="rootComposite" presStyleCnt="0"/>
      <dgm:spPr/>
    </dgm:pt>
    <dgm:pt modelId="{CE492BB8-462C-499F-8491-7B438B2C434A}" type="pres">
      <dgm:prSet presAssocID="{8F3C3A11-E2BA-4746-8669-C6BB6EBABB14}" presName="rootText" presStyleLbl="node2" presStyleIdx="0" presStyleCnt="2" custScaleX="102525" custScaleY="99737" custLinFactNeighborX="8893" custLinFactNeighborY="-582">
        <dgm:presLayoutVars>
          <dgm:chPref val="3"/>
        </dgm:presLayoutVars>
      </dgm:prSet>
      <dgm:spPr>
        <a:prstGeom prst="roundRect">
          <a:avLst/>
        </a:prstGeom>
      </dgm:spPr>
    </dgm:pt>
    <dgm:pt modelId="{05375DB6-FB2F-4D28-9C11-E8B6792DE771}" type="pres">
      <dgm:prSet presAssocID="{8F3C3A11-E2BA-4746-8669-C6BB6EBABB14}" presName="rootConnector" presStyleLbl="node2" presStyleIdx="0" presStyleCnt="2"/>
      <dgm:spPr/>
    </dgm:pt>
    <dgm:pt modelId="{A125EF25-E1BC-4483-82AF-CFF51ADB3392}" type="pres">
      <dgm:prSet presAssocID="{8F3C3A11-E2BA-4746-8669-C6BB6EBABB14}" presName="hierChild4" presStyleCnt="0"/>
      <dgm:spPr/>
    </dgm:pt>
    <dgm:pt modelId="{95A3BCBF-F208-48BA-90A4-CBD43DA15F0F}" type="pres">
      <dgm:prSet presAssocID="{8F3C3A11-E2BA-4746-8669-C6BB6EBABB14}" presName="hierChild5" presStyleCnt="0"/>
      <dgm:spPr/>
    </dgm:pt>
    <dgm:pt modelId="{E08700A2-7A70-424E-85DD-2EE18044891F}" type="pres">
      <dgm:prSet presAssocID="{244B0AC3-7218-4ABA-B709-8B242FC26874}" presName="Name37" presStyleLbl="parChTrans1D2" presStyleIdx="1" presStyleCnt="2"/>
      <dgm:spPr/>
    </dgm:pt>
    <dgm:pt modelId="{E2D46AAA-C039-47B2-8AB0-CB417A289C9D}" type="pres">
      <dgm:prSet presAssocID="{1695307B-AF4F-44EF-B8E0-1344387F724E}" presName="hierRoot2" presStyleCnt="0">
        <dgm:presLayoutVars>
          <dgm:hierBranch val="init"/>
        </dgm:presLayoutVars>
      </dgm:prSet>
      <dgm:spPr/>
    </dgm:pt>
    <dgm:pt modelId="{8706F352-C3D0-41E9-B96D-C12D5819E172}" type="pres">
      <dgm:prSet presAssocID="{1695307B-AF4F-44EF-B8E0-1344387F724E}" presName="rootComposite" presStyleCnt="0"/>
      <dgm:spPr/>
    </dgm:pt>
    <dgm:pt modelId="{70D73BB8-B9AD-45B3-A5EC-B9E2D76C70C1}" type="pres">
      <dgm:prSet presAssocID="{1695307B-AF4F-44EF-B8E0-1344387F724E}" presName="rootText" presStyleLbl="node2" presStyleIdx="1" presStyleCnt="2" custScaleX="121210" custScaleY="131704" custLinFactNeighborX="-3611" custLinFactNeighborY="-582">
        <dgm:presLayoutVars>
          <dgm:chPref val="3"/>
        </dgm:presLayoutVars>
      </dgm:prSet>
      <dgm:spPr>
        <a:prstGeom prst="roundRect">
          <a:avLst/>
        </a:prstGeom>
      </dgm:spPr>
    </dgm:pt>
    <dgm:pt modelId="{DB454D1F-9181-4EBF-AFBE-2E6A1247CE58}" type="pres">
      <dgm:prSet presAssocID="{1695307B-AF4F-44EF-B8E0-1344387F724E}" presName="rootConnector" presStyleLbl="node2" presStyleIdx="1" presStyleCnt="2"/>
      <dgm:spPr/>
    </dgm:pt>
    <dgm:pt modelId="{382B34F9-0335-4881-96E7-C70CFFD708AC}" type="pres">
      <dgm:prSet presAssocID="{1695307B-AF4F-44EF-B8E0-1344387F724E}" presName="hierChild4" presStyleCnt="0"/>
      <dgm:spPr/>
    </dgm:pt>
    <dgm:pt modelId="{823E92DB-A55B-4E09-B16F-AC4F0242D3E7}" type="pres">
      <dgm:prSet presAssocID="{1695307B-AF4F-44EF-B8E0-1344387F724E}" presName="hierChild5" presStyleCnt="0"/>
      <dgm:spPr/>
    </dgm:pt>
    <dgm:pt modelId="{93491027-8F70-4758-AE07-D0F588D4D92B}" type="pres">
      <dgm:prSet presAssocID="{453F2519-CAA3-46DD-9CB0-DD9744D3A5D3}" presName="hierChild3" presStyleCnt="0"/>
      <dgm:spPr/>
    </dgm:pt>
  </dgm:ptLst>
  <dgm:cxnLst>
    <dgm:cxn modelId="{B8524F1E-35B1-4F4A-BFED-3997AAFD4038}" srcId="{BBDF4DEF-E829-4385-B39D-41404193C982}" destId="{453F2519-CAA3-46DD-9CB0-DD9744D3A5D3}" srcOrd="0" destOrd="0" parTransId="{3CD4FD00-9F58-41C8-B0F7-0111B7E2110B}" sibTransId="{75A30466-AA62-42E5-87D1-DBD475D0D444}"/>
    <dgm:cxn modelId="{EB5CBE1F-C2B0-44C6-AB47-C1703F0CEF17}" type="presOf" srcId="{1695307B-AF4F-44EF-B8E0-1344387F724E}" destId="{DB454D1F-9181-4EBF-AFBE-2E6A1247CE58}" srcOrd="1" destOrd="0" presId="urn:microsoft.com/office/officeart/2005/8/layout/orgChart1"/>
    <dgm:cxn modelId="{BD86FE39-E252-46E5-855A-4D2A8FE5718D}" type="presOf" srcId="{BBDF4DEF-E829-4385-B39D-41404193C982}" destId="{47F85724-EFD1-49AA-9558-2DA3AF4CCC16}" srcOrd="0" destOrd="0" presId="urn:microsoft.com/office/officeart/2005/8/layout/orgChart1"/>
    <dgm:cxn modelId="{C0551051-03A5-449E-9D93-84C864FA8EA1}" type="presOf" srcId="{453F2519-CAA3-46DD-9CB0-DD9744D3A5D3}" destId="{A5E0E258-A515-43C4-BA6A-B30165A5BBE7}" srcOrd="0" destOrd="0" presId="urn:microsoft.com/office/officeart/2005/8/layout/orgChart1"/>
    <dgm:cxn modelId="{DA722652-76D3-4B54-91A1-33D174DE6B81}" type="presOf" srcId="{8F3C3A11-E2BA-4746-8669-C6BB6EBABB14}" destId="{05375DB6-FB2F-4D28-9C11-E8B6792DE771}" srcOrd="1" destOrd="0" presId="urn:microsoft.com/office/officeart/2005/8/layout/orgChart1"/>
    <dgm:cxn modelId="{807DA453-844C-4990-833D-0D34EAC1C1D7}" type="presOf" srcId="{8F3C3A11-E2BA-4746-8669-C6BB6EBABB14}" destId="{CE492BB8-462C-499F-8491-7B438B2C434A}" srcOrd="0" destOrd="0" presId="urn:microsoft.com/office/officeart/2005/8/layout/orgChart1"/>
    <dgm:cxn modelId="{43CDFE7B-5B22-4C80-9792-5BD36384373F}" srcId="{453F2519-CAA3-46DD-9CB0-DD9744D3A5D3}" destId="{8F3C3A11-E2BA-4746-8669-C6BB6EBABB14}" srcOrd="0" destOrd="0" parTransId="{E5110705-529B-4548-AE65-CD1BA0DC57C2}" sibTransId="{67BE60BE-9305-4D50-87F1-7B785459557B}"/>
    <dgm:cxn modelId="{ED4DC9B6-797B-4D9D-A2A7-EC8737B67A56}" srcId="{453F2519-CAA3-46DD-9CB0-DD9744D3A5D3}" destId="{1695307B-AF4F-44EF-B8E0-1344387F724E}" srcOrd="1" destOrd="0" parTransId="{244B0AC3-7218-4ABA-B709-8B242FC26874}" sibTransId="{ADA6C092-1611-4776-8DC6-26F2B7D0F9C6}"/>
    <dgm:cxn modelId="{6BF0DBBC-B46A-4C0A-A2C7-B54693D79E6F}" type="presOf" srcId="{244B0AC3-7218-4ABA-B709-8B242FC26874}" destId="{E08700A2-7A70-424E-85DD-2EE18044891F}" srcOrd="0" destOrd="0" presId="urn:microsoft.com/office/officeart/2005/8/layout/orgChart1"/>
    <dgm:cxn modelId="{BD9F83C5-E963-4C51-B2D8-1343A48A6EDC}" type="presOf" srcId="{E5110705-529B-4548-AE65-CD1BA0DC57C2}" destId="{ACFE131D-D96C-4DE5-85B0-6152FCB260C7}" srcOrd="0" destOrd="0" presId="urn:microsoft.com/office/officeart/2005/8/layout/orgChart1"/>
    <dgm:cxn modelId="{0BF09EDF-0FF3-4DDC-A9DD-6E6E7AFA8FAF}" type="presOf" srcId="{453F2519-CAA3-46DD-9CB0-DD9744D3A5D3}" destId="{950359DD-28A4-4CF6-A18D-24295CE3CF28}" srcOrd="1" destOrd="0" presId="urn:microsoft.com/office/officeart/2005/8/layout/orgChart1"/>
    <dgm:cxn modelId="{2B6980FC-8B16-42D5-8FAD-18ACBFE36DB1}" type="presOf" srcId="{1695307B-AF4F-44EF-B8E0-1344387F724E}" destId="{70D73BB8-B9AD-45B3-A5EC-B9E2D76C70C1}" srcOrd="0" destOrd="0" presId="urn:microsoft.com/office/officeart/2005/8/layout/orgChart1"/>
    <dgm:cxn modelId="{27152316-4A99-4993-A3D9-225FFF79C7C7}" type="presParOf" srcId="{47F85724-EFD1-49AA-9558-2DA3AF4CCC16}" destId="{0147C64F-1FCD-49B9-A48A-0C08AA58BE63}" srcOrd="0" destOrd="0" presId="urn:microsoft.com/office/officeart/2005/8/layout/orgChart1"/>
    <dgm:cxn modelId="{3AFD6A79-04B2-4531-9464-7B6964088BA1}" type="presParOf" srcId="{0147C64F-1FCD-49B9-A48A-0C08AA58BE63}" destId="{5D6A7B7F-961C-4772-B366-C41F87AA4EA4}" srcOrd="0" destOrd="0" presId="urn:microsoft.com/office/officeart/2005/8/layout/orgChart1"/>
    <dgm:cxn modelId="{93FAF619-DCE8-417A-8E80-93DF971C31B1}" type="presParOf" srcId="{5D6A7B7F-961C-4772-B366-C41F87AA4EA4}" destId="{A5E0E258-A515-43C4-BA6A-B30165A5BBE7}" srcOrd="0" destOrd="0" presId="urn:microsoft.com/office/officeart/2005/8/layout/orgChart1"/>
    <dgm:cxn modelId="{22A3DA93-8C51-45DA-BBDC-0D680A74BBE3}" type="presParOf" srcId="{5D6A7B7F-961C-4772-B366-C41F87AA4EA4}" destId="{950359DD-28A4-4CF6-A18D-24295CE3CF28}" srcOrd="1" destOrd="0" presId="urn:microsoft.com/office/officeart/2005/8/layout/orgChart1"/>
    <dgm:cxn modelId="{86D0E9ED-C5E0-48C7-B8B8-5EF32B6147B9}" type="presParOf" srcId="{0147C64F-1FCD-49B9-A48A-0C08AA58BE63}" destId="{FCCE3B59-B552-4043-A973-94ACB024264A}" srcOrd="1" destOrd="0" presId="urn:microsoft.com/office/officeart/2005/8/layout/orgChart1"/>
    <dgm:cxn modelId="{42C62018-C942-4759-8B64-CCB5E0B890A3}" type="presParOf" srcId="{FCCE3B59-B552-4043-A973-94ACB024264A}" destId="{ACFE131D-D96C-4DE5-85B0-6152FCB260C7}" srcOrd="0" destOrd="0" presId="urn:microsoft.com/office/officeart/2005/8/layout/orgChart1"/>
    <dgm:cxn modelId="{E021E296-E75E-4E9A-AD28-8902E6FD00EA}" type="presParOf" srcId="{FCCE3B59-B552-4043-A973-94ACB024264A}" destId="{E8D98060-8642-4464-ACD4-9355388A1481}" srcOrd="1" destOrd="0" presId="urn:microsoft.com/office/officeart/2005/8/layout/orgChart1"/>
    <dgm:cxn modelId="{98A322A8-C18E-49E5-B3BE-C5CCE86239C5}" type="presParOf" srcId="{E8D98060-8642-4464-ACD4-9355388A1481}" destId="{F51C172A-1D7C-48BF-BA75-D07987CD3CBC}" srcOrd="0" destOrd="0" presId="urn:microsoft.com/office/officeart/2005/8/layout/orgChart1"/>
    <dgm:cxn modelId="{9256AF4A-D423-485A-8E82-BBC85FE7C9EE}" type="presParOf" srcId="{F51C172A-1D7C-48BF-BA75-D07987CD3CBC}" destId="{CE492BB8-462C-499F-8491-7B438B2C434A}" srcOrd="0" destOrd="0" presId="urn:microsoft.com/office/officeart/2005/8/layout/orgChart1"/>
    <dgm:cxn modelId="{00858829-A4AF-4AEC-92B6-CD3D504F3C98}" type="presParOf" srcId="{F51C172A-1D7C-48BF-BA75-D07987CD3CBC}" destId="{05375DB6-FB2F-4D28-9C11-E8B6792DE771}" srcOrd="1" destOrd="0" presId="urn:microsoft.com/office/officeart/2005/8/layout/orgChart1"/>
    <dgm:cxn modelId="{832D6FD0-CDD9-4AD8-AB69-B94DC93F7286}" type="presParOf" srcId="{E8D98060-8642-4464-ACD4-9355388A1481}" destId="{A125EF25-E1BC-4483-82AF-CFF51ADB3392}" srcOrd="1" destOrd="0" presId="urn:microsoft.com/office/officeart/2005/8/layout/orgChart1"/>
    <dgm:cxn modelId="{28397E59-A31F-4874-A048-BDA994224384}" type="presParOf" srcId="{E8D98060-8642-4464-ACD4-9355388A1481}" destId="{95A3BCBF-F208-48BA-90A4-CBD43DA15F0F}" srcOrd="2" destOrd="0" presId="urn:microsoft.com/office/officeart/2005/8/layout/orgChart1"/>
    <dgm:cxn modelId="{2ECA2E70-6778-408F-8FE1-EA7E822F598B}" type="presParOf" srcId="{FCCE3B59-B552-4043-A973-94ACB024264A}" destId="{E08700A2-7A70-424E-85DD-2EE18044891F}" srcOrd="2" destOrd="0" presId="urn:microsoft.com/office/officeart/2005/8/layout/orgChart1"/>
    <dgm:cxn modelId="{96C3D6E0-0DEB-4424-8BA0-F0E908676181}" type="presParOf" srcId="{FCCE3B59-B552-4043-A973-94ACB024264A}" destId="{E2D46AAA-C039-47B2-8AB0-CB417A289C9D}" srcOrd="3" destOrd="0" presId="urn:microsoft.com/office/officeart/2005/8/layout/orgChart1"/>
    <dgm:cxn modelId="{D8D6B8E4-3909-4D0C-98C3-9C00623E1292}" type="presParOf" srcId="{E2D46AAA-C039-47B2-8AB0-CB417A289C9D}" destId="{8706F352-C3D0-41E9-B96D-C12D5819E172}" srcOrd="0" destOrd="0" presId="urn:microsoft.com/office/officeart/2005/8/layout/orgChart1"/>
    <dgm:cxn modelId="{1EEAD588-5857-435C-8F44-662641622D2A}" type="presParOf" srcId="{8706F352-C3D0-41E9-B96D-C12D5819E172}" destId="{70D73BB8-B9AD-45B3-A5EC-B9E2D76C70C1}" srcOrd="0" destOrd="0" presId="urn:microsoft.com/office/officeart/2005/8/layout/orgChart1"/>
    <dgm:cxn modelId="{8FA57231-ED79-42C1-9AA4-2D19AF229A0F}" type="presParOf" srcId="{8706F352-C3D0-41E9-B96D-C12D5819E172}" destId="{DB454D1F-9181-4EBF-AFBE-2E6A1247CE58}" srcOrd="1" destOrd="0" presId="urn:microsoft.com/office/officeart/2005/8/layout/orgChart1"/>
    <dgm:cxn modelId="{6D9B2BDC-B944-4662-94E9-9CD526F6CC44}" type="presParOf" srcId="{E2D46AAA-C039-47B2-8AB0-CB417A289C9D}" destId="{382B34F9-0335-4881-96E7-C70CFFD708AC}" srcOrd="1" destOrd="0" presId="urn:microsoft.com/office/officeart/2005/8/layout/orgChart1"/>
    <dgm:cxn modelId="{539497EA-09A4-48F4-8F3C-0F2E1A8AB6BA}" type="presParOf" srcId="{E2D46AAA-C039-47B2-8AB0-CB417A289C9D}" destId="{823E92DB-A55B-4E09-B16F-AC4F0242D3E7}" srcOrd="2" destOrd="0" presId="urn:microsoft.com/office/officeart/2005/8/layout/orgChart1"/>
    <dgm:cxn modelId="{C36C795B-01AF-43EC-B134-DD91F00DC513}" type="presParOf" srcId="{0147C64F-1FCD-49B9-A48A-0C08AA58BE63}" destId="{93491027-8F70-4758-AE07-D0F588D4D9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F4DEF-E829-4385-B39D-41404193C9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3F2519-CAA3-46DD-9CB0-DD9744D3A5D3}">
      <dgm:prSet phldrT="[Tekst]" custT="1"/>
      <dgm:spPr>
        <a:solidFill>
          <a:schemeClr val="accent2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800" b="1" i="0" kern="1200" dirty="0">
            <a:solidFill>
              <a:srgbClr val="002060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marR="0" lvl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2400" b="1" i="0" kern="1200" dirty="0">
              <a:solidFill>
                <a:srgbClr val="00206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MID-TERM REVIEW (MTR II)</a:t>
          </a:r>
        </a:p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+mn-lt"/>
            </a:rPr>
            <a:t>1 kwietnia 2025 r.</a:t>
          </a:r>
          <a:r>
            <a:rPr lang="pl-PL" sz="1400" kern="1200" dirty="0">
              <a:solidFill>
                <a:schemeClr val="tx1"/>
              </a:solidFill>
              <a:latin typeface="+mn-lt"/>
            </a:rPr>
            <a:t> – publikacja 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Komunikatu Komisji do Parlamentu Europejskiego i Rady „A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modernised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Cohesion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 Policy: The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mid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-term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review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”</a:t>
          </a:r>
          <a:r>
            <a:rPr lang="pl-PL" sz="1400" kern="1200" dirty="0">
              <a:solidFill>
                <a:schemeClr val="tx1"/>
              </a:solidFill>
              <a:latin typeface="+mn-lt"/>
            </a:rPr>
            <a:t> wraz z 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projektami zmian legislacyjnych w rozporządzeniach regulujących fundusze Polityki Spójności 2021-2027</a:t>
          </a:r>
          <a:br>
            <a:rPr lang="pl-PL" sz="1400" b="1" kern="1200" dirty="0">
              <a:solidFill>
                <a:schemeClr val="tx1"/>
              </a:solidFill>
              <a:latin typeface="+mn-lt"/>
            </a:rPr>
          </a:br>
          <a:r>
            <a:rPr lang="pl-PL" sz="1400" b="0" kern="1200" dirty="0">
              <a:solidFill>
                <a:schemeClr val="tx1"/>
              </a:solidFill>
              <a:latin typeface="+mn-lt"/>
            </a:rPr>
            <a:t>(z</a:t>
          </a:r>
          <a:r>
            <a:rPr lang="pl-PL" sz="1400" b="0" kern="1200" dirty="0">
              <a:solidFill>
                <a:schemeClr val="tx1"/>
              </a:solidFill>
            </a:rPr>
            <a:t>miany </a:t>
          </a:r>
          <a:r>
            <a:rPr lang="pl-PL" sz="1400" kern="1200" dirty="0">
              <a:solidFill>
                <a:schemeClr val="tx1"/>
              </a:solidFill>
            </a:rPr>
            <a:t>w kierunku zwiększenia odporności cywilnej dla lepszej i bezpiecznej przyszłości - nowe podejście Komisji Europejskiej kładące nacisk na odporność, gotowość i bezpieczeństwo oraz potrzebę dostosowania programów do nowej rzeczywistości) </a:t>
          </a:r>
          <a:br>
            <a:rPr lang="pl-PL" sz="1200" b="1" kern="1200" dirty="0">
              <a:solidFill>
                <a:schemeClr val="tx1"/>
              </a:solidFill>
              <a:latin typeface="+mn-lt"/>
            </a:rPr>
          </a:br>
          <a:endParaRPr lang="pl-PL" sz="1600" b="1" kern="1200" dirty="0">
            <a:solidFill>
              <a:schemeClr val="tx1"/>
            </a:solidFill>
            <a:latin typeface="+mn-lt"/>
          </a:endParaRPr>
        </a:p>
      </dgm:t>
    </dgm:pt>
    <dgm:pt modelId="{3CD4FD00-9F58-41C8-B0F7-0111B7E2110B}" type="parTrans" cxnId="{B8524F1E-35B1-4F4A-BFED-3997AAFD4038}">
      <dgm:prSet/>
      <dgm:spPr/>
      <dgm:t>
        <a:bodyPr/>
        <a:lstStyle/>
        <a:p>
          <a:endParaRPr lang="pl-PL"/>
        </a:p>
      </dgm:t>
    </dgm:pt>
    <dgm:pt modelId="{75A30466-AA62-42E5-87D1-DBD475D0D444}" type="sibTrans" cxnId="{B8524F1E-35B1-4F4A-BFED-3997AAFD4038}">
      <dgm:prSet/>
      <dgm:spPr/>
      <dgm:t>
        <a:bodyPr/>
        <a:lstStyle/>
        <a:p>
          <a:endParaRPr lang="pl-PL"/>
        </a:p>
      </dgm:t>
    </dgm:pt>
    <dgm:pt modelId="{8F3C3A11-E2BA-4746-8669-C6BB6EBABB14}">
      <dgm:prSet phldrT="[Tekst]" custT="1"/>
      <dgm:spPr/>
      <dgm:t>
        <a:bodyPr/>
        <a:lstStyle/>
        <a:p>
          <a:r>
            <a:rPr lang="pl-PL" sz="14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EFRR/FS/FST </a:t>
          </a:r>
          <a:r>
            <a:rPr lang="pl-PL" sz="1400" b="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- Rozporządzenie Parlamentu Europejskiego i Rady (UE) 2025/1914 z dnia 18 września 2025 r. w sprawie zmiany rozporządzeń (UE) 2021/1058 i (UE) 2021/1056 w odniesieniu do środków szczególnych mających na celu sprostanie strategicznym wyzwaniom w kontekście przeglądu śródokresowego</a:t>
          </a:r>
          <a:br>
            <a:rPr lang="pl-PL" sz="1400" b="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pl-PL" sz="1400" b="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pl-PL" sz="14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EFS+ </a:t>
          </a:r>
          <a:r>
            <a:rPr lang="pl-PL" sz="1400" b="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- Rozporządzenie Parlamentu Europejskiego i Rady (UE) 2025/1913 z dnia 18 września 2025 r. w sprawie zmiany rozporządzenia (UE) 2021/1057 ustanawiającego Europejski Fundusz Społeczny Plus (EFS+) w odniesieniu do środków szczególnych mających na celu sprostanie wyzwaniom strategicznym</a:t>
          </a:r>
          <a:endParaRPr lang="pl-PL" sz="1400" b="1" dirty="0">
            <a:solidFill>
              <a:schemeClr val="bg1"/>
            </a:solidFill>
            <a:latin typeface="+mn-lt"/>
            <a:ea typeface="Calibri" panose="020F050202020403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pl-PL" sz="14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Rozporządzenia </a:t>
          </a:r>
          <a:r>
            <a:rPr lang="pl-PL" sz="1400" b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weszły w życie 20 września 2025 r.</a:t>
          </a:r>
          <a:endParaRPr lang="pl-PL" sz="1400" b="1" dirty="0">
            <a:solidFill>
              <a:schemeClr val="bg1"/>
            </a:solidFill>
          </a:endParaRPr>
        </a:p>
      </dgm:t>
    </dgm:pt>
    <dgm:pt modelId="{E5110705-529B-4548-AE65-CD1BA0DC57C2}" type="parTrans" cxnId="{43CDFE7B-5B22-4C80-9792-5BD36384373F}">
      <dgm:prSet/>
      <dgm:spPr>
        <a:solidFill>
          <a:schemeClr val="accent1">
            <a:lumMod val="20000"/>
            <a:lumOff val="80000"/>
          </a:schemeClr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67BE60BE-9305-4D50-87F1-7B785459557B}" type="sibTrans" cxnId="{43CDFE7B-5B22-4C80-9792-5BD36384373F}">
      <dgm:prSet/>
      <dgm:spPr/>
      <dgm:t>
        <a:bodyPr/>
        <a:lstStyle/>
        <a:p>
          <a:endParaRPr lang="pl-PL"/>
        </a:p>
      </dgm:t>
    </dgm:pt>
    <dgm:pt modelId="{1695307B-AF4F-44EF-B8E0-1344387F724E}">
      <dgm:prSet phldrT="[Tekst]" custT="1"/>
      <dgm:spPr/>
      <dgm:t>
        <a:bodyPr/>
        <a:lstStyle/>
        <a:p>
          <a:pPr algn="ctr">
            <a:spcBef>
              <a:spcPts val="600"/>
            </a:spcBef>
          </a:pPr>
          <a:r>
            <a:rPr lang="pl-PL" sz="1400" b="0" dirty="0"/>
            <a:t>W ramach II etapu przeglądu śródokresowego polityki spójności państwa członkowskie przeprogramowały część środków na lata 2021-2027 na nowe, priorytetowe dla Komisji obszary wsparcia (EFRR: obronność i bezpieczeństwo, dostępne mieszkalnictwo, bezpieczeństwo wodne, transformacja energetyczna; </a:t>
          </a:r>
          <a:r>
            <a:rPr lang="pl-PL" sz="1800" b="1" u="sng" dirty="0"/>
            <a:t>EFS+: przemysł obronny, dekarbonizacja produkcji</a:t>
          </a:r>
          <a:r>
            <a:rPr lang="pl-PL" sz="1800" b="0" dirty="0"/>
            <a:t>) </a:t>
          </a:r>
          <a:endParaRPr lang="pl-PL" sz="1400" dirty="0"/>
        </a:p>
        <a:p>
          <a:pPr algn="ctr">
            <a:spcBef>
              <a:spcPts val="600"/>
            </a:spcBef>
          </a:pPr>
          <a:r>
            <a:rPr lang="pl-PL" sz="1400" b="1" u="sng" dirty="0"/>
            <a:t>Realokacja co najmniej 10% środków Programu na nowe priorytety i wysyłka Programu do KE do </a:t>
          </a:r>
          <a:br>
            <a:rPr lang="pl-PL" sz="1400" b="1" u="sng" dirty="0"/>
          </a:br>
          <a:r>
            <a:rPr lang="pl-PL" sz="1400" b="1" u="sng" dirty="0"/>
            <a:t>31 grudnia 2025 r.!</a:t>
          </a:r>
          <a:endParaRPr lang="pl-PL" sz="1200" dirty="0">
            <a:solidFill>
              <a:srgbClr val="FF0000"/>
            </a:solidFill>
          </a:endParaRPr>
        </a:p>
      </dgm:t>
    </dgm:pt>
    <dgm:pt modelId="{ADA6C092-1611-4776-8DC6-26F2B7D0F9C6}" type="sibTrans" cxnId="{ED4DC9B6-797B-4D9D-A2A7-EC8737B67A56}">
      <dgm:prSet/>
      <dgm:spPr/>
      <dgm:t>
        <a:bodyPr/>
        <a:lstStyle/>
        <a:p>
          <a:endParaRPr lang="pl-PL"/>
        </a:p>
      </dgm:t>
    </dgm:pt>
    <dgm:pt modelId="{244B0AC3-7218-4ABA-B709-8B242FC26874}" type="parTrans" cxnId="{ED4DC9B6-797B-4D9D-A2A7-EC8737B67A56}">
      <dgm:prSet/>
      <dgm:spPr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47F85724-EFD1-49AA-9558-2DA3AF4CCC16}" type="pres">
      <dgm:prSet presAssocID="{BBDF4DEF-E829-4385-B39D-41404193C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47C64F-1FCD-49B9-A48A-0C08AA58BE63}" type="pres">
      <dgm:prSet presAssocID="{453F2519-CAA3-46DD-9CB0-DD9744D3A5D3}" presName="hierRoot1" presStyleCnt="0">
        <dgm:presLayoutVars>
          <dgm:hierBranch val="init"/>
        </dgm:presLayoutVars>
      </dgm:prSet>
      <dgm:spPr/>
    </dgm:pt>
    <dgm:pt modelId="{5D6A7B7F-961C-4772-B366-C41F87AA4EA4}" type="pres">
      <dgm:prSet presAssocID="{453F2519-CAA3-46DD-9CB0-DD9744D3A5D3}" presName="rootComposite1" presStyleCnt="0"/>
      <dgm:spPr/>
    </dgm:pt>
    <dgm:pt modelId="{A5E0E258-A515-43C4-BA6A-B30165A5BBE7}" type="pres">
      <dgm:prSet presAssocID="{453F2519-CAA3-46DD-9CB0-DD9744D3A5D3}" presName="rootText1" presStyleLbl="node0" presStyleIdx="0" presStyleCnt="1" custScaleX="286266" custScaleY="127562" custLinFactNeighborX="946" custLinFactNeighborY="-33833">
        <dgm:presLayoutVars>
          <dgm:chPref val="3"/>
        </dgm:presLayoutVars>
      </dgm:prSet>
      <dgm:spPr>
        <a:prstGeom prst="roundRect">
          <a:avLst/>
        </a:prstGeom>
      </dgm:spPr>
    </dgm:pt>
    <dgm:pt modelId="{950359DD-28A4-4CF6-A18D-24295CE3CF28}" type="pres">
      <dgm:prSet presAssocID="{453F2519-CAA3-46DD-9CB0-DD9744D3A5D3}" presName="rootConnector1" presStyleLbl="node1" presStyleIdx="0" presStyleCnt="0"/>
      <dgm:spPr/>
    </dgm:pt>
    <dgm:pt modelId="{FCCE3B59-B552-4043-A973-94ACB024264A}" type="pres">
      <dgm:prSet presAssocID="{453F2519-CAA3-46DD-9CB0-DD9744D3A5D3}" presName="hierChild2" presStyleCnt="0"/>
      <dgm:spPr/>
    </dgm:pt>
    <dgm:pt modelId="{ACFE131D-D96C-4DE5-85B0-6152FCB260C7}" type="pres">
      <dgm:prSet presAssocID="{E5110705-529B-4548-AE65-CD1BA0DC57C2}" presName="Name37" presStyleLbl="parChTrans1D2" presStyleIdx="0" presStyleCnt="2"/>
      <dgm:spPr/>
    </dgm:pt>
    <dgm:pt modelId="{E8D98060-8642-4464-ACD4-9355388A1481}" type="pres">
      <dgm:prSet presAssocID="{8F3C3A11-E2BA-4746-8669-C6BB6EBABB14}" presName="hierRoot2" presStyleCnt="0">
        <dgm:presLayoutVars>
          <dgm:hierBranch val="init"/>
        </dgm:presLayoutVars>
      </dgm:prSet>
      <dgm:spPr/>
    </dgm:pt>
    <dgm:pt modelId="{F51C172A-1D7C-48BF-BA75-D07987CD3CBC}" type="pres">
      <dgm:prSet presAssocID="{8F3C3A11-E2BA-4746-8669-C6BB6EBABB14}" presName="rootComposite" presStyleCnt="0"/>
      <dgm:spPr/>
    </dgm:pt>
    <dgm:pt modelId="{CE492BB8-462C-499F-8491-7B438B2C434A}" type="pres">
      <dgm:prSet presAssocID="{8F3C3A11-E2BA-4746-8669-C6BB6EBABB14}" presName="rootText" presStyleLbl="node2" presStyleIdx="0" presStyleCnt="2" custScaleX="144636" custScaleY="212968" custLinFactNeighborX="8893" custLinFactNeighborY="-582">
        <dgm:presLayoutVars>
          <dgm:chPref val="3"/>
        </dgm:presLayoutVars>
      </dgm:prSet>
      <dgm:spPr>
        <a:prstGeom prst="roundRect">
          <a:avLst/>
        </a:prstGeom>
      </dgm:spPr>
    </dgm:pt>
    <dgm:pt modelId="{05375DB6-FB2F-4D28-9C11-E8B6792DE771}" type="pres">
      <dgm:prSet presAssocID="{8F3C3A11-E2BA-4746-8669-C6BB6EBABB14}" presName="rootConnector" presStyleLbl="node2" presStyleIdx="0" presStyleCnt="2"/>
      <dgm:spPr/>
    </dgm:pt>
    <dgm:pt modelId="{A125EF25-E1BC-4483-82AF-CFF51ADB3392}" type="pres">
      <dgm:prSet presAssocID="{8F3C3A11-E2BA-4746-8669-C6BB6EBABB14}" presName="hierChild4" presStyleCnt="0"/>
      <dgm:spPr/>
    </dgm:pt>
    <dgm:pt modelId="{95A3BCBF-F208-48BA-90A4-CBD43DA15F0F}" type="pres">
      <dgm:prSet presAssocID="{8F3C3A11-E2BA-4746-8669-C6BB6EBABB14}" presName="hierChild5" presStyleCnt="0"/>
      <dgm:spPr/>
    </dgm:pt>
    <dgm:pt modelId="{E08700A2-7A70-424E-85DD-2EE18044891F}" type="pres">
      <dgm:prSet presAssocID="{244B0AC3-7218-4ABA-B709-8B242FC26874}" presName="Name37" presStyleLbl="parChTrans1D2" presStyleIdx="1" presStyleCnt="2"/>
      <dgm:spPr/>
    </dgm:pt>
    <dgm:pt modelId="{E2D46AAA-C039-47B2-8AB0-CB417A289C9D}" type="pres">
      <dgm:prSet presAssocID="{1695307B-AF4F-44EF-B8E0-1344387F724E}" presName="hierRoot2" presStyleCnt="0">
        <dgm:presLayoutVars>
          <dgm:hierBranch val="init"/>
        </dgm:presLayoutVars>
      </dgm:prSet>
      <dgm:spPr/>
    </dgm:pt>
    <dgm:pt modelId="{8706F352-C3D0-41E9-B96D-C12D5819E172}" type="pres">
      <dgm:prSet presAssocID="{1695307B-AF4F-44EF-B8E0-1344387F724E}" presName="rootComposite" presStyleCnt="0"/>
      <dgm:spPr/>
    </dgm:pt>
    <dgm:pt modelId="{70D73BB8-B9AD-45B3-A5EC-B9E2D76C70C1}" type="pres">
      <dgm:prSet presAssocID="{1695307B-AF4F-44EF-B8E0-1344387F724E}" presName="rootText" presStyleLbl="node2" presStyleIdx="1" presStyleCnt="2" custScaleX="138337" custScaleY="212968" custLinFactNeighborX="-3611" custLinFactNeighborY="-582">
        <dgm:presLayoutVars>
          <dgm:chPref val="3"/>
        </dgm:presLayoutVars>
      </dgm:prSet>
      <dgm:spPr>
        <a:prstGeom prst="roundRect">
          <a:avLst/>
        </a:prstGeom>
      </dgm:spPr>
    </dgm:pt>
    <dgm:pt modelId="{DB454D1F-9181-4EBF-AFBE-2E6A1247CE58}" type="pres">
      <dgm:prSet presAssocID="{1695307B-AF4F-44EF-B8E0-1344387F724E}" presName="rootConnector" presStyleLbl="node2" presStyleIdx="1" presStyleCnt="2"/>
      <dgm:spPr/>
    </dgm:pt>
    <dgm:pt modelId="{382B34F9-0335-4881-96E7-C70CFFD708AC}" type="pres">
      <dgm:prSet presAssocID="{1695307B-AF4F-44EF-B8E0-1344387F724E}" presName="hierChild4" presStyleCnt="0"/>
      <dgm:spPr/>
    </dgm:pt>
    <dgm:pt modelId="{823E92DB-A55B-4E09-B16F-AC4F0242D3E7}" type="pres">
      <dgm:prSet presAssocID="{1695307B-AF4F-44EF-B8E0-1344387F724E}" presName="hierChild5" presStyleCnt="0"/>
      <dgm:spPr/>
    </dgm:pt>
    <dgm:pt modelId="{93491027-8F70-4758-AE07-D0F588D4D92B}" type="pres">
      <dgm:prSet presAssocID="{453F2519-CAA3-46DD-9CB0-DD9744D3A5D3}" presName="hierChild3" presStyleCnt="0"/>
      <dgm:spPr/>
    </dgm:pt>
  </dgm:ptLst>
  <dgm:cxnLst>
    <dgm:cxn modelId="{B8524F1E-35B1-4F4A-BFED-3997AAFD4038}" srcId="{BBDF4DEF-E829-4385-B39D-41404193C982}" destId="{453F2519-CAA3-46DD-9CB0-DD9744D3A5D3}" srcOrd="0" destOrd="0" parTransId="{3CD4FD00-9F58-41C8-B0F7-0111B7E2110B}" sibTransId="{75A30466-AA62-42E5-87D1-DBD475D0D444}"/>
    <dgm:cxn modelId="{EB5CBE1F-C2B0-44C6-AB47-C1703F0CEF17}" type="presOf" srcId="{1695307B-AF4F-44EF-B8E0-1344387F724E}" destId="{DB454D1F-9181-4EBF-AFBE-2E6A1247CE58}" srcOrd="1" destOrd="0" presId="urn:microsoft.com/office/officeart/2005/8/layout/orgChart1"/>
    <dgm:cxn modelId="{BD86FE39-E252-46E5-855A-4D2A8FE5718D}" type="presOf" srcId="{BBDF4DEF-E829-4385-B39D-41404193C982}" destId="{47F85724-EFD1-49AA-9558-2DA3AF4CCC16}" srcOrd="0" destOrd="0" presId="urn:microsoft.com/office/officeart/2005/8/layout/orgChart1"/>
    <dgm:cxn modelId="{C0551051-03A5-449E-9D93-84C864FA8EA1}" type="presOf" srcId="{453F2519-CAA3-46DD-9CB0-DD9744D3A5D3}" destId="{A5E0E258-A515-43C4-BA6A-B30165A5BBE7}" srcOrd="0" destOrd="0" presId="urn:microsoft.com/office/officeart/2005/8/layout/orgChart1"/>
    <dgm:cxn modelId="{DA722652-76D3-4B54-91A1-33D174DE6B81}" type="presOf" srcId="{8F3C3A11-E2BA-4746-8669-C6BB6EBABB14}" destId="{05375DB6-FB2F-4D28-9C11-E8B6792DE771}" srcOrd="1" destOrd="0" presId="urn:microsoft.com/office/officeart/2005/8/layout/orgChart1"/>
    <dgm:cxn modelId="{807DA453-844C-4990-833D-0D34EAC1C1D7}" type="presOf" srcId="{8F3C3A11-E2BA-4746-8669-C6BB6EBABB14}" destId="{CE492BB8-462C-499F-8491-7B438B2C434A}" srcOrd="0" destOrd="0" presId="urn:microsoft.com/office/officeart/2005/8/layout/orgChart1"/>
    <dgm:cxn modelId="{43CDFE7B-5B22-4C80-9792-5BD36384373F}" srcId="{453F2519-CAA3-46DD-9CB0-DD9744D3A5D3}" destId="{8F3C3A11-E2BA-4746-8669-C6BB6EBABB14}" srcOrd="0" destOrd="0" parTransId="{E5110705-529B-4548-AE65-CD1BA0DC57C2}" sibTransId="{67BE60BE-9305-4D50-87F1-7B785459557B}"/>
    <dgm:cxn modelId="{ED4DC9B6-797B-4D9D-A2A7-EC8737B67A56}" srcId="{453F2519-CAA3-46DD-9CB0-DD9744D3A5D3}" destId="{1695307B-AF4F-44EF-B8E0-1344387F724E}" srcOrd="1" destOrd="0" parTransId="{244B0AC3-7218-4ABA-B709-8B242FC26874}" sibTransId="{ADA6C092-1611-4776-8DC6-26F2B7D0F9C6}"/>
    <dgm:cxn modelId="{6BF0DBBC-B46A-4C0A-A2C7-B54693D79E6F}" type="presOf" srcId="{244B0AC3-7218-4ABA-B709-8B242FC26874}" destId="{E08700A2-7A70-424E-85DD-2EE18044891F}" srcOrd="0" destOrd="0" presId="urn:microsoft.com/office/officeart/2005/8/layout/orgChart1"/>
    <dgm:cxn modelId="{BD9F83C5-E963-4C51-B2D8-1343A48A6EDC}" type="presOf" srcId="{E5110705-529B-4548-AE65-CD1BA0DC57C2}" destId="{ACFE131D-D96C-4DE5-85B0-6152FCB260C7}" srcOrd="0" destOrd="0" presId="urn:microsoft.com/office/officeart/2005/8/layout/orgChart1"/>
    <dgm:cxn modelId="{0BF09EDF-0FF3-4DDC-A9DD-6E6E7AFA8FAF}" type="presOf" srcId="{453F2519-CAA3-46DD-9CB0-DD9744D3A5D3}" destId="{950359DD-28A4-4CF6-A18D-24295CE3CF28}" srcOrd="1" destOrd="0" presId="urn:microsoft.com/office/officeart/2005/8/layout/orgChart1"/>
    <dgm:cxn modelId="{2B6980FC-8B16-42D5-8FAD-18ACBFE36DB1}" type="presOf" srcId="{1695307B-AF4F-44EF-B8E0-1344387F724E}" destId="{70D73BB8-B9AD-45B3-A5EC-B9E2D76C70C1}" srcOrd="0" destOrd="0" presId="urn:microsoft.com/office/officeart/2005/8/layout/orgChart1"/>
    <dgm:cxn modelId="{27152316-4A99-4993-A3D9-225FFF79C7C7}" type="presParOf" srcId="{47F85724-EFD1-49AA-9558-2DA3AF4CCC16}" destId="{0147C64F-1FCD-49B9-A48A-0C08AA58BE63}" srcOrd="0" destOrd="0" presId="urn:microsoft.com/office/officeart/2005/8/layout/orgChart1"/>
    <dgm:cxn modelId="{3AFD6A79-04B2-4531-9464-7B6964088BA1}" type="presParOf" srcId="{0147C64F-1FCD-49B9-A48A-0C08AA58BE63}" destId="{5D6A7B7F-961C-4772-B366-C41F87AA4EA4}" srcOrd="0" destOrd="0" presId="urn:microsoft.com/office/officeart/2005/8/layout/orgChart1"/>
    <dgm:cxn modelId="{93FAF619-DCE8-417A-8E80-93DF971C31B1}" type="presParOf" srcId="{5D6A7B7F-961C-4772-B366-C41F87AA4EA4}" destId="{A5E0E258-A515-43C4-BA6A-B30165A5BBE7}" srcOrd="0" destOrd="0" presId="urn:microsoft.com/office/officeart/2005/8/layout/orgChart1"/>
    <dgm:cxn modelId="{22A3DA93-8C51-45DA-BBDC-0D680A74BBE3}" type="presParOf" srcId="{5D6A7B7F-961C-4772-B366-C41F87AA4EA4}" destId="{950359DD-28A4-4CF6-A18D-24295CE3CF28}" srcOrd="1" destOrd="0" presId="urn:microsoft.com/office/officeart/2005/8/layout/orgChart1"/>
    <dgm:cxn modelId="{86D0E9ED-C5E0-48C7-B8B8-5EF32B6147B9}" type="presParOf" srcId="{0147C64F-1FCD-49B9-A48A-0C08AA58BE63}" destId="{FCCE3B59-B552-4043-A973-94ACB024264A}" srcOrd="1" destOrd="0" presId="urn:microsoft.com/office/officeart/2005/8/layout/orgChart1"/>
    <dgm:cxn modelId="{42C62018-C942-4759-8B64-CCB5E0B890A3}" type="presParOf" srcId="{FCCE3B59-B552-4043-A973-94ACB024264A}" destId="{ACFE131D-D96C-4DE5-85B0-6152FCB260C7}" srcOrd="0" destOrd="0" presId="urn:microsoft.com/office/officeart/2005/8/layout/orgChart1"/>
    <dgm:cxn modelId="{E021E296-E75E-4E9A-AD28-8902E6FD00EA}" type="presParOf" srcId="{FCCE3B59-B552-4043-A973-94ACB024264A}" destId="{E8D98060-8642-4464-ACD4-9355388A1481}" srcOrd="1" destOrd="0" presId="urn:microsoft.com/office/officeart/2005/8/layout/orgChart1"/>
    <dgm:cxn modelId="{98A322A8-C18E-49E5-B3BE-C5CCE86239C5}" type="presParOf" srcId="{E8D98060-8642-4464-ACD4-9355388A1481}" destId="{F51C172A-1D7C-48BF-BA75-D07987CD3CBC}" srcOrd="0" destOrd="0" presId="urn:microsoft.com/office/officeart/2005/8/layout/orgChart1"/>
    <dgm:cxn modelId="{9256AF4A-D423-485A-8E82-BBC85FE7C9EE}" type="presParOf" srcId="{F51C172A-1D7C-48BF-BA75-D07987CD3CBC}" destId="{CE492BB8-462C-499F-8491-7B438B2C434A}" srcOrd="0" destOrd="0" presId="urn:microsoft.com/office/officeart/2005/8/layout/orgChart1"/>
    <dgm:cxn modelId="{00858829-A4AF-4AEC-92B6-CD3D504F3C98}" type="presParOf" srcId="{F51C172A-1D7C-48BF-BA75-D07987CD3CBC}" destId="{05375DB6-FB2F-4D28-9C11-E8B6792DE771}" srcOrd="1" destOrd="0" presId="urn:microsoft.com/office/officeart/2005/8/layout/orgChart1"/>
    <dgm:cxn modelId="{832D6FD0-CDD9-4AD8-AB69-B94DC93F7286}" type="presParOf" srcId="{E8D98060-8642-4464-ACD4-9355388A1481}" destId="{A125EF25-E1BC-4483-82AF-CFF51ADB3392}" srcOrd="1" destOrd="0" presId="urn:microsoft.com/office/officeart/2005/8/layout/orgChart1"/>
    <dgm:cxn modelId="{28397E59-A31F-4874-A048-BDA994224384}" type="presParOf" srcId="{E8D98060-8642-4464-ACD4-9355388A1481}" destId="{95A3BCBF-F208-48BA-90A4-CBD43DA15F0F}" srcOrd="2" destOrd="0" presId="urn:microsoft.com/office/officeart/2005/8/layout/orgChart1"/>
    <dgm:cxn modelId="{2ECA2E70-6778-408F-8FE1-EA7E822F598B}" type="presParOf" srcId="{FCCE3B59-B552-4043-A973-94ACB024264A}" destId="{E08700A2-7A70-424E-85DD-2EE18044891F}" srcOrd="2" destOrd="0" presId="urn:microsoft.com/office/officeart/2005/8/layout/orgChart1"/>
    <dgm:cxn modelId="{96C3D6E0-0DEB-4424-8BA0-F0E908676181}" type="presParOf" srcId="{FCCE3B59-B552-4043-A973-94ACB024264A}" destId="{E2D46AAA-C039-47B2-8AB0-CB417A289C9D}" srcOrd="3" destOrd="0" presId="urn:microsoft.com/office/officeart/2005/8/layout/orgChart1"/>
    <dgm:cxn modelId="{D8D6B8E4-3909-4D0C-98C3-9C00623E1292}" type="presParOf" srcId="{E2D46AAA-C039-47B2-8AB0-CB417A289C9D}" destId="{8706F352-C3D0-41E9-B96D-C12D5819E172}" srcOrd="0" destOrd="0" presId="urn:microsoft.com/office/officeart/2005/8/layout/orgChart1"/>
    <dgm:cxn modelId="{1EEAD588-5857-435C-8F44-662641622D2A}" type="presParOf" srcId="{8706F352-C3D0-41E9-B96D-C12D5819E172}" destId="{70D73BB8-B9AD-45B3-A5EC-B9E2D76C70C1}" srcOrd="0" destOrd="0" presId="urn:microsoft.com/office/officeart/2005/8/layout/orgChart1"/>
    <dgm:cxn modelId="{8FA57231-ED79-42C1-9AA4-2D19AF229A0F}" type="presParOf" srcId="{8706F352-C3D0-41E9-B96D-C12D5819E172}" destId="{DB454D1F-9181-4EBF-AFBE-2E6A1247CE58}" srcOrd="1" destOrd="0" presId="urn:microsoft.com/office/officeart/2005/8/layout/orgChart1"/>
    <dgm:cxn modelId="{6D9B2BDC-B944-4662-94E9-9CD526F6CC44}" type="presParOf" srcId="{E2D46AAA-C039-47B2-8AB0-CB417A289C9D}" destId="{382B34F9-0335-4881-96E7-C70CFFD708AC}" srcOrd="1" destOrd="0" presId="urn:microsoft.com/office/officeart/2005/8/layout/orgChart1"/>
    <dgm:cxn modelId="{539497EA-09A4-48F4-8F3C-0F2E1A8AB6BA}" type="presParOf" srcId="{E2D46AAA-C039-47B2-8AB0-CB417A289C9D}" destId="{823E92DB-A55B-4E09-B16F-AC4F0242D3E7}" srcOrd="2" destOrd="0" presId="urn:microsoft.com/office/officeart/2005/8/layout/orgChart1"/>
    <dgm:cxn modelId="{C36C795B-01AF-43EC-B134-DD91F00DC513}" type="presParOf" srcId="{0147C64F-1FCD-49B9-A48A-0C08AA58BE63}" destId="{93491027-8F70-4758-AE07-D0F588D4D9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9DB65-8134-4E59-AB08-07619B33A00E}">
      <dsp:nvSpPr>
        <dsp:cNvPr id="0" name=""/>
        <dsp:cNvSpPr/>
      </dsp:nvSpPr>
      <dsp:spPr>
        <a:xfrm rot="5400000">
          <a:off x="6094728" y="-2775257"/>
          <a:ext cx="900351" cy="65896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82563" lvl="1" indent="-179388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None/>
          </a:pPr>
          <a:endParaRPr lang="pl-PL" sz="1400" kern="1200" dirty="0">
            <a:solidFill>
              <a:schemeClr val="tx2"/>
            </a:solidFill>
          </a:endParaRPr>
        </a:p>
      </dsp:txBody>
      <dsp:txXfrm rot="-5400000">
        <a:off x="3250069" y="113354"/>
        <a:ext cx="6545718" cy="812447"/>
      </dsp:txXfrm>
    </dsp:sp>
    <dsp:sp modelId="{5AAF61F5-19D9-4C1E-A046-3D1062D692BF}">
      <dsp:nvSpPr>
        <dsp:cNvPr id="0" name=""/>
        <dsp:cNvSpPr/>
      </dsp:nvSpPr>
      <dsp:spPr>
        <a:xfrm>
          <a:off x="0" y="0"/>
          <a:ext cx="3138606" cy="1079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1900" b="1" kern="1200" dirty="0"/>
            <a:t>Działanie 0</a:t>
          </a:r>
          <a:r>
            <a:rPr lang="pl-PL" sz="1900" b="1" kern="1200" dirty="0">
              <a:solidFill>
                <a:schemeClr val="bg1"/>
              </a:solidFill>
            </a:rPr>
            <a:t>8.01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Rozwój zdolności uczniów poza edukacją formalną</a:t>
          </a:r>
        </a:p>
      </dsp:txBody>
      <dsp:txXfrm>
        <a:off x="52719" y="52719"/>
        <a:ext cx="3033168" cy="974515"/>
      </dsp:txXfrm>
    </dsp:sp>
    <dsp:sp modelId="{F74254C3-1497-4D1D-88AE-8DE0D066F767}">
      <dsp:nvSpPr>
        <dsp:cNvPr id="0" name=""/>
        <dsp:cNvSpPr/>
      </dsp:nvSpPr>
      <dsp:spPr>
        <a:xfrm>
          <a:off x="0" y="1135870"/>
          <a:ext cx="3138606" cy="1079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Działanie 08.03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Wsparcie jakości edukacji</a:t>
          </a:r>
        </a:p>
      </dsp:txBody>
      <dsp:txXfrm>
        <a:off x="52719" y="1188589"/>
        <a:ext cx="3033168" cy="974515"/>
      </dsp:txXfrm>
    </dsp:sp>
    <dsp:sp modelId="{8346CE85-ADB9-48E9-97C3-8927D655D14E}">
      <dsp:nvSpPr>
        <dsp:cNvPr id="0" name=""/>
        <dsp:cNvSpPr/>
      </dsp:nvSpPr>
      <dsp:spPr>
        <a:xfrm>
          <a:off x="0" y="2345339"/>
          <a:ext cx="3138606" cy="1079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Działanie 08.04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Wsparcie osób dorosłych </a:t>
          </a:r>
          <a:br>
            <a:rPr lang="pl-PL" sz="1900" b="1" kern="1200" dirty="0">
              <a:solidFill>
                <a:schemeClr val="bg1"/>
              </a:solidFill>
            </a:rPr>
          </a:br>
          <a:r>
            <a:rPr lang="pl-PL" sz="1900" b="1" kern="1200" dirty="0">
              <a:solidFill>
                <a:schemeClr val="bg1"/>
              </a:solidFill>
            </a:rPr>
            <a:t>w zdobywaniu kompetencji</a:t>
          </a:r>
        </a:p>
      </dsp:txBody>
      <dsp:txXfrm>
        <a:off x="52719" y="2398058"/>
        <a:ext cx="3033168" cy="974515"/>
      </dsp:txXfrm>
    </dsp:sp>
    <dsp:sp modelId="{E046AB4B-CAA0-472E-BCF7-C2E61C4DCA46}">
      <dsp:nvSpPr>
        <dsp:cNvPr id="0" name=""/>
        <dsp:cNvSpPr/>
      </dsp:nvSpPr>
      <dsp:spPr>
        <a:xfrm>
          <a:off x="0" y="3554807"/>
          <a:ext cx="3138606" cy="1079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Działanie 08.05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Usługi społeczne świadczone w społeczności lokalnej</a:t>
          </a:r>
        </a:p>
      </dsp:txBody>
      <dsp:txXfrm>
        <a:off x="52719" y="3607526"/>
        <a:ext cx="3033168" cy="974515"/>
      </dsp:txXfrm>
    </dsp:sp>
    <dsp:sp modelId="{5E1A92A2-BC13-43D8-BE5B-B7D1772B2064}">
      <dsp:nvSpPr>
        <dsp:cNvPr id="0" name=""/>
        <dsp:cNvSpPr/>
      </dsp:nvSpPr>
      <dsp:spPr>
        <a:xfrm>
          <a:off x="0" y="4764276"/>
          <a:ext cx="3138606" cy="1079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Działanie 08.06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Integracja społeczna</a:t>
          </a:r>
        </a:p>
      </dsp:txBody>
      <dsp:txXfrm>
        <a:off x="52719" y="4816995"/>
        <a:ext cx="3033168" cy="974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700A2-7A70-424E-85DD-2EE18044891F}">
      <dsp:nvSpPr>
        <dsp:cNvPr id="0" name=""/>
        <dsp:cNvSpPr/>
      </dsp:nvSpPr>
      <dsp:spPr>
        <a:xfrm>
          <a:off x="4826597" y="2047198"/>
          <a:ext cx="2014590" cy="777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382"/>
              </a:lnTo>
              <a:lnTo>
                <a:pt x="2014590" y="384382"/>
              </a:lnTo>
              <a:lnTo>
                <a:pt x="2014590" y="777254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E131D-D96C-4DE5-85B0-6152FCB260C7}">
      <dsp:nvSpPr>
        <dsp:cNvPr id="0" name=""/>
        <dsp:cNvSpPr/>
      </dsp:nvSpPr>
      <dsp:spPr>
        <a:xfrm>
          <a:off x="2337623" y="2047198"/>
          <a:ext cx="2488973" cy="777254"/>
        </a:xfrm>
        <a:custGeom>
          <a:avLst/>
          <a:gdLst/>
          <a:ahLst/>
          <a:cxnLst/>
          <a:rect l="0" t="0" r="0" b="0"/>
          <a:pathLst>
            <a:path>
              <a:moveTo>
                <a:pt x="2488973" y="0"/>
              </a:moveTo>
              <a:lnTo>
                <a:pt x="2488973" y="384382"/>
              </a:lnTo>
              <a:lnTo>
                <a:pt x="0" y="384382"/>
              </a:lnTo>
              <a:lnTo>
                <a:pt x="0" y="777254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0E258-A515-43C4-BA6A-B30165A5BBE7}">
      <dsp:nvSpPr>
        <dsp:cNvPr id="0" name=""/>
        <dsp:cNvSpPr/>
      </dsp:nvSpPr>
      <dsp:spPr>
        <a:xfrm>
          <a:off x="1384947" y="0"/>
          <a:ext cx="6883301" cy="2047198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800" b="1" i="0" kern="120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MID-TERM REVIEW (MTR I)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800" b="1" i="0" kern="1200" dirty="0">
            <a:solidFill>
              <a:schemeClr val="accent1">
                <a:lumMod val="75000"/>
              </a:schemeClr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i="0" kern="1200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Przegląd śródokresowy programów wspieranych z EFRR, EFS+, Funduszu Spójności i FST wprowadzony został art. 18 rozporządzenia ogólnego.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i="0" u="none" kern="1200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Głównym celem było ostateczne potwierdzenie zaprogramowanej w Priorytetach kwoty elastyczności lub wprowadzenie do programów zmian mających na celu przyspieszenie wdrażania </a:t>
          </a:r>
          <a:endParaRPr lang="pl-PL" sz="1400" u="none" kern="1200" dirty="0"/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/>
        </a:p>
      </dsp:txBody>
      <dsp:txXfrm>
        <a:off x="1484883" y="99936"/>
        <a:ext cx="6683429" cy="1847326"/>
      </dsp:txXfrm>
    </dsp:sp>
    <dsp:sp modelId="{CE492BB8-462C-499F-8491-7B438B2C434A}">
      <dsp:nvSpPr>
        <dsp:cNvPr id="0" name=""/>
        <dsp:cNvSpPr/>
      </dsp:nvSpPr>
      <dsp:spPr>
        <a:xfrm>
          <a:off x="419567" y="2824453"/>
          <a:ext cx="3836112" cy="1865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 oparciu o ocenę stanu wdrażania FEP 2021-2027 </a:t>
          </a:r>
          <a:r>
            <a:rPr lang="pl-PL" sz="1600" b="1" kern="1200" dirty="0"/>
            <a:t>utrzymano</a:t>
          </a:r>
          <a:r>
            <a:rPr lang="pl-PL" sz="1400" kern="1200" dirty="0"/>
            <a:t> </a:t>
          </a:r>
          <a:r>
            <a:rPr lang="pl-PL" sz="1600" b="1" kern="1200" dirty="0"/>
            <a:t>na niezmienionym poziomie </a:t>
          </a:r>
          <a:br>
            <a:rPr lang="pl-PL" sz="1600" b="1" kern="1200" dirty="0"/>
          </a:br>
          <a:r>
            <a:rPr lang="pl-PL" sz="1600" b="1" kern="1200" dirty="0"/>
            <a:t>kwotę elastyczności </a:t>
          </a:r>
          <a:r>
            <a:rPr lang="pl-PL" sz="1400" kern="1200" dirty="0"/>
            <a:t>przydzieloną dla </a:t>
          </a:r>
          <a:br>
            <a:rPr lang="pl-PL" sz="1400" kern="1200" dirty="0"/>
          </a:br>
          <a:r>
            <a:rPr lang="pl-PL" sz="1400" kern="1200" dirty="0"/>
            <a:t>każdego Priorytetu </a:t>
          </a:r>
          <a:br>
            <a:rPr lang="pl-PL" sz="1400" kern="1200" dirty="0"/>
          </a:br>
          <a:r>
            <a:rPr lang="pl-PL" sz="1400" b="0" kern="1200" dirty="0"/>
            <a:t>- łączna wartość kwoty elastyczności dla Programu to </a:t>
          </a:r>
          <a:r>
            <a:rPr lang="pl-PL" sz="1600" b="1" kern="1200" dirty="0"/>
            <a:t>364 930 347 euro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510653" y="2915539"/>
        <a:ext cx="3653940" cy="1683725"/>
      </dsp:txXfrm>
    </dsp:sp>
    <dsp:sp modelId="{70D73BB8-B9AD-45B3-A5EC-B9E2D76C70C1}">
      <dsp:nvSpPr>
        <dsp:cNvPr id="0" name=""/>
        <dsp:cNvSpPr/>
      </dsp:nvSpPr>
      <dsp:spPr>
        <a:xfrm>
          <a:off x="4573569" y="2824453"/>
          <a:ext cx="4535237" cy="246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Celem przyspieszenie wdrażania </a:t>
          </a:r>
          <a:r>
            <a:rPr lang="pl-PL" sz="1600" b="0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programu</a:t>
          </a:r>
          <a:r>
            <a:rPr lang="pl-PL" sz="1600" b="1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pl-PL" sz="1600" kern="1200" dirty="0">
              <a:solidFill>
                <a:schemeClr val="bg1"/>
              </a:solidFill>
            </a:rPr>
            <a:t>zidentyfikowano obszary wymagające wprowadzenia korekt wdrożeniowych – modyfikacje te zawarto </a:t>
          </a:r>
          <a:br>
            <a:rPr lang="pl-PL" sz="1600" kern="1200" dirty="0">
              <a:solidFill>
                <a:schemeClr val="bg1"/>
              </a:solidFill>
            </a:rPr>
          </a:br>
          <a:r>
            <a:rPr lang="pl-PL" sz="1600" kern="1200" dirty="0">
              <a:solidFill>
                <a:schemeClr val="bg1"/>
              </a:solidFill>
            </a:rPr>
            <a:t>w</a:t>
          </a:r>
          <a:r>
            <a:rPr lang="pl-PL" sz="1800" b="1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propozycji zmian FEP 2021-2027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u="sng" kern="1200" dirty="0"/>
            <a:t>W ramach Priorytetu 8 dokonano aktualizacji alokacji poszczególnych celów szczegółowych.</a:t>
          </a:r>
          <a:endParaRPr lang="pl-PL" sz="1800" b="1" u="sng" kern="1200" dirty="0">
            <a:solidFill>
              <a:schemeClr val="bg1"/>
            </a:solidFill>
          </a:endParaRPr>
        </a:p>
      </dsp:txBody>
      <dsp:txXfrm>
        <a:off x="4693849" y="2944733"/>
        <a:ext cx="4294677" cy="2223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700A2-7A70-424E-85DD-2EE18044891F}">
      <dsp:nvSpPr>
        <dsp:cNvPr id="0" name=""/>
        <dsp:cNvSpPr/>
      </dsp:nvSpPr>
      <dsp:spPr>
        <a:xfrm>
          <a:off x="4694355" y="1954203"/>
          <a:ext cx="2397860" cy="80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319"/>
              </a:lnTo>
              <a:lnTo>
                <a:pt x="2397860" y="483319"/>
              </a:lnTo>
              <a:lnTo>
                <a:pt x="2397860" y="805031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E131D-D96C-4DE5-85B0-6152FCB260C7}">
      <dsp:nvSpPr>
        <dsp:cNvPr id="0" name=""/>
        <dsp:cNvSpPr/>
      </dsp:nvSpPr>
      <dsp:spPr>
        <a:xfrm>
          <a:off x="2496860" y="1954203"/>
          <a:ext cx="2197494" cy="805031"/>
        </a:xfrm>
        <a:custGeom>
          <a:avLst/>
          <a:gdLst/>
          <a:ahLst/>
          <a:cxnLst/>
          <a:rect l="0" t="0" r="0" b="0"/>
          <a:pathLst>
            <a:path>
              <a:moveTo>
                <a:pt x="2197494" y="0"/>
              </a:moveTo>
              <a:lnTo>
                <a:pt x="2197494" y="483319"/>
              </a:lnTo>
              <a:lnTo>
                <a:pt x="0" y="483319"/>
              </a:lnTo>
              <a:lnTo>
                <a:pt x="0" y="805031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0E258-A515-43C4-BA6A-B30165A5BBE7}">
      <dsp:nvSpPr>
        <dsp:cNvPr id="0" name=""/>
        <dsp:cNvSpPr/>
      </dsp:nvSpPr>
      <dsp:spPr>
        <a:xfrm>
          <a:off x="308864" y="0"/>
          <a:ext cx="8770982" cy="1954203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800" b="1" i="0" kern="1200" dirty="0">
            <a:solidFill>
              <a:srgbClr val="002060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2400" b="1" i="0" kern="1200" dirty="0">
              <a:solidFill>
                <a:srgbClr val="00206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MID-TERM REVIEW (MTR II)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+mn-lt"/>
            </a:rPr>
            <a:t>1 kwietnia 2025 r.</a:t>
          </a:r>
          <a:r>
            <a:rPr lang="pl-PL" sz="1400" kern="1200" dirty="0">
              <a:solidFill>
                <a:schemeClr val="tx1"/>
              </a:solidFill>
              <a:latin typeface="+mn-lt"/>
            </a:rPr>
            <a:t> – publikacja 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Komunikatu Komisji do Parlamentu Europejskiego i Rady „A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modernised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Cohesion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 Policy: The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mid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-term </a:t>
          </a:r>
          <a:r>
            <a:rPr lang="pl-PL" sz="1400" b="1" kern="1200" dirty="0" err="1">
              <a:solidFill>
                <a:schemeClr val="tx1"/>
              </a:solidFill>
              <a:latin typeface="+mn-lt"/>
            </a:rPr>
            <a:t>review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”</a:t>
          </a:r>
          <a:r>
            <a:rPr lang="pl-PL" sz="1400" kern="1200" dirty="0">
              <a:solidFill>
                <a:schemeClr val="tx1"/>
              </a:solidFill>
              <a:latin typeface="+mn-lt"/>
            </a:rPr>
            <a:t> wraz z </a:t>
          </a:r>
          <a:r>
            <a:rPr lang="pl-PL" sz="1400" b="1" kern="1200" dirty="0">
              <a:solidFill>
                <a:schemeClr val="tx1"/>
              </a:solidFill>
              <a:latin typeface="+mn-lt"/>
            </a:rPr>
            <a:t>projektami zmian legislacyjnych w rozporządzeniach regulujących fundusze Polityki Spójności 2021-2027</a:t>
          </a:r>
          <a:br>
            <a:rPr lang="pl-PL" sz="1400" b="1" kern="1200" dirty="0">
              <a:solidFill>
                <a:schemeClr val="tx1"/>
              </a:solidFill>
              <a:latin typeface="+mn-lt"/>
            </a:rPr>
          </a:br>
          <a:r>
            <a:rPr lang="pl-PL" sz="1400" b="0" kern="1200" dirty="0">
              <a:solidFill>
                <a:schemeClr val="tx1"/>
              </a:solidFill>
              <a:latin typeface="+mn-lt"/>
            </a:rPr>
            <a:t>(z</a:t>
          </a:r>
          <a:r>
            <a:rPr lang="pl-PL" sz="1400" b="0" kern="1200" dirty="0">
              <a:solidFill>
                <a:schemeClr val="tx1"/>
              </a:solidFill>
            </a:rPr>
            <a:t>miany </a:t>
          </a:r>
          <a:r>
            <a:rPr lang="pl-PL" sz="1400" kern="1200" dirty="0">
              <a:solidFill>
                <a:schemeClr val="tx1"/>
              </a:solidFill>
            </a:rPr>
            <a:t>w kierunku zwiększenia odporności cywilnej dla lepszej i bezpiecznej przyszłości - nowe podejście Komisji Europejskiej kładące nacisk na odporność, gotowość i bezpieczeństwo oraz potrzebę dostosowania programów do nowej rzeczywistości) </a:t>
          </a:r>
          <a:br>
            <a:rPr lang="pl-PL" sz="1200" b="1" kern="1200" dirty="0">
              <a:solidFill>
                <a:schemeClr val="tx1"/>
              </a:solidFill>
              <a:latin typeface="+mn-lt"/>
            </a:rPr>
          </a:b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404260" y="95396"/>
        <a:ext cx="8580190" cy="1763411"/>
      </dsp:txXfrm>
    </dsp:sp>
    <dsp:sp modelId="{CE492BB8-462C-499F-8491-7B438B2C434A}">
      <dsp:nvSpPr>
        <dsp:cNvPr id="0" name=""/>
        <dsp:cNvSpPr/>
      </dsp:nvSpPr>
      <dsp:spPr>
        <a:xfrm>
          <a:off x="281089" y="2759235"/>
          <a:ext cx="4431542" cy="3262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EFRR/FS/FST </a:t>
          </a:r>
          <a:r>
            <a:rPr lang="pl-PL" sz="1400" b="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- Rozporządzenie Parlamentu Europejskiego i Rady (UE) 2025/1914 z dnia 18 września 2025 r. w sprawie zmiany rozporządzeń (UE) 2021/1058 i (UE) 2021/1056 w odniesieniu do środków szczególnych mających na celu sprostanie strategicznym wyzwaniom w kontekście przeglądu śródokresowego</a:t>
          </a:r>
          <a:br>
            <a:rPr lang="pl-PL" sz="1400" b="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</a:br>
          <a:br>
            <a:rPr lang="pl-PL" sz="1400" b="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pl-PL" sz="1400" b="1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EFS+ </a:t>
          </a:r>
          <a:r>
            <a:rPr lang="pl-PL" sz="1400" b="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- Rozporządzenie Parlamentu Europejskiego i Rady (UE) 2025/1913 z dnia 18 września 2025 r. w sprawie zmiany rozporządzenia (UE) 2021/1057 ustanawiającego Europejski Fundusz Społeczny Plus (EFS+) w odniesieniu do środków szczególnych mających na celu sprostanie wyzwaniom strategicznym</a:t>
          </a:r>
          <a:endParaRPr lang="pl-PL" sz="1400" b="1" kern="1200" dirty="0">
            <a:solidFill>
              <a:schemeClr val="bg1"/>
            </a:solidFill>
            <a:latin typeface="+mn-lt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Rozporządzenia </a:t>
          </a:r>
          <a:r>
            <a:rPr lang="pl-PL" sz="1400" b="1" u="sng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weszły w życie 20 września 2025 r.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440356" y="2918502"/>
        <a:ext cx="4113008" cy="2944058"/>
      </dsp:txXfrm>
    </dsp:sp>
    <dsp:sp modelId="{70D73BB8-B9AD-45B3-A5EC-B9E2D76C70C1}">
      <dsp:nvSpPr>
        <dsp:cNvPr id="0" name=""/>
        <dsp:cNvSpPr/>
      </dsp:nvSpPr>
      <dsp:spPr>
        <a:xfrm>
          <a:off x="4972942" y="2759235"/>
          <a:ext cx="4238545" cy="3262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/>
            <a:t>W ramach II etapu przeglądu śródokresowego polityki spójności państwa członkowskie przeprogramowały część środków na lata 2021-2027 na nowe, priorytetowe dla Komisji obszary wsparcia (EFRR: obronność i bezpieczeństwo, dostępne mieszkalnictwo, bezpieczeństwo wodne, transformacja energetyczna; </a:t>
          </a:r>
          <a:r>
            <a:rPr lang="pl-PL" sz="1800" b="1" u="sng" kern="1200" dirty="0"/>
            <a:t>EFS+: przemysł obronny, dekarbonizacja produkcji</a:t>
          </a:r>
          <a:r>
            <a:rPr lang="pl-PL" sz="1800" b="0" kern="1200" dirty="0"/>
            <a:t>) </a:t>
          </a:r>
          <a:endParaRPr lang="pl-P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/>
            <a:t>Realokacja co najmniej 10% środków Programu na nowe priorytety i wysyłka Programu do KE do </a:t>
          </a:r>
          <a:br>
            <a:rPr lang="pl-PL" sz="1400" b="1" u="sng" kern="1200" dirty="0"/>
          </a:br>
          <a:r>
            <a:rPr lang="pl-PL" sz="1400" b="1" u="sng" kern="1200" dirty="0"/>
            <a:t>31 grudnia 2025 r.!</a:t>
          </a:r>
          <a:endParaRPr lang="pl-PL" sz="1200" kern="1200" dirty="0">
            <a:solidFill>
              <a:srgbClr val="FF0000"/>
            </a:solidFill>
          </a:endParaRPr>
        </a:p>
      </dsp:txBody>
      <dsp:txXfrm>
        <a:off x="5132209" y="2918502"/>
        <a:ext cx="3920011" cy="2944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pPr/>
              <a:t>2026-05-05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B5F19-687F-FCB7-9539-F0B58182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AE469FF-B348-3564-C578-F375777FF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A269CC5-1083-AB9D-6674-16781E085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ramach priorytetu 14 </a:t>
            </a:r>
            <a:r>
              <a:rPr lang="pl-PL" dirty="0"/>
              <a:t>interwencja realizowana będzie poprzez działania w ramach dwóch celów szczegółowych f i g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l-PL" dirty="0"/>
              <a:t>rzybliżę teraz 3 obszary wsparcia realizowane w ramach celu szczegółowego (f) dla którego przewidziana alokacja wynosi prawie </a:t>
            </a:r>
            <a:r>
              <a:rPr lang="pl-PL" b="1" dirty="0"/>
              <a:t>17,5 mln euro.  </a:t>
            </a:r>
            <a:r>
              <a:rPr lang="pl-PL" dirty="0"/>
              <a:t>Obszarami wsparcia w ramach </a:t>
            </a:r>
            <a:r>
              <a:rPr lang="pl-PL" dirty="0" err="1"/>
              <a:t>cs</a:t>
            </a:r>
            <a:r>
              <a:rPr lang="pl-PL" dirty="0"/>
              <a:t> (f) są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bezpieczeństwo cywilne,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cyberbezpieczeństwo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akademia dronów. Odbiorcami wsparcia będą szkoły podstawowe i ponadpodstawowe, ich uczniowie oraz nauczyciele. Projekty z zakresu bezpieczeństwa i cyberbezpieczeństwa realizowane będą w sposób konkurencyjny, natomiast akademia dronów – jako projekt niekonkurencyjny.</a:t>
            </a:r>
            <a:r>
              <a:rPr lang="pl-PL" dirty="0"/>
              <a:t> Pierwszy obszar wsparcia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Bezpieczeństwo cywilne w szkołach podstawowych i ponadpodstawowych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Wsparcie obejmuje przedsięwzięcia mające na celu podniesienie świadomości w zakresie odporności cywilnej, kształtowanie postaw sprzyjających bezpieczeństwu oraz rozwijanie kompetencji przygotowujących do właściwego reagowania w sytuacjach kryzysowych. Celem zapewnienia kompleksowego podejścia do tematyki bezpieczeństwa cywilnego wsparcie będzie skierowane do szkół podstawowych i ponadpodstawowych, obejmując zarówno uczniów, jak i kadrę pedagogiczną oraz niepedagogiczną.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Cyberbezpieczeństwo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szkołach podstawowych i ponadpodstawowych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Celem wsparcia jest podniesienie świadomości oraz rozwój kompetencji w zakresie cyberbezpieczeństwa, z uwzględnieniem rosnącego znaczenia bezpieczeństwa cyfrowego w edukacji i życiu codziennym. Priorytetem działań jest kształtowanie bezpiecznych nawyków w środowisku cyfrowym oraz rozwijanie praktycznych umiejętności uczniów i nauczycieli w zakresie rozpoznawania i przeciwdziałania zagrożeniom w sieci.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Akademia dronów w szkołach ponadpodstawowych prowadzących kształcenie zawodowe na kierunkach technicznych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Wspierane będą różnorodne formy edukacyjne i szkoleniowe, umożliwiające nauczycielom i uczniom zdobycie praktycznych umiejętności oraz przygotowanie do pracy z nowoczesnymi technologiami. Uczniowie kształcący się na kierunkach technicznych będą rozwijać umiejętności w zakresie obsługi, pilotażu, serwisowania oraz programowania dronów.</a:t>
            </a:r>
          </a:p>
          <a:p>
            <a:pPr marL="0" lvl="0" indent="0">
              <a:buFontTx/>
              <a:buNone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Alokacja UE w ramach CS 4g (P14) w podziale na typy wsparcia: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Nabywanie lub podnoszenie umiejętności poprzez szkolenia dla pracowników i pracodawców – 10 000 000 euro – projekt WUP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Wzmocnienie roli organizacji pozarządowych jako lokalnych liderów w zakresie budowania odporności społecznej i gotowości cywilnej – 5 000 000 euro.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Nabywanie umiejętności poprzez szkolenia z zakresu bezpieczeństwa/ obronności cywilnej dla mieszkańców województwa  – 7 500 000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Nabycie kwalifikacji i kompetencji niezbędnych na potrzeby przemysłu obronnego oraz technologii podwójnego zastosowania - realizowane poza BUR – 17 500 000 euro.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u="sng" dirty="0"/>
              <a:t>Przesunięcie środków z: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7.4 Poprawa sytuacji na rynku pracy osób ubogich pracujących oraz odchodzących z rolnictwa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3 307 605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7.6 Wsparcie Publicznych Służb Zatrudnienia praz innych instytucji rynku pracy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2 700 000 euro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7.7 Aktywizacja zdrowotna pracowników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5 000 000 euro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7.8 Wsparcie procesów adaptacyjnych i modernizacyjnych pracowników oraz przedsiębiorców –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1 644 946 euro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7.14 Wsparcie osób dorosłych w zdobywaniu i uzupełnianiu kwalifikacji i kompetencji –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15 000 000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7.15 Aktywna integracja-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2 850 000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7.17 Integracja społeczno-gospodarczej obywateli państw trzecich -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4 820 266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7.18 Usługi społeczne i zdrowotne świadczone w społeczności lokalnej -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1 177 183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7.19 Integracja społeczna -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3 500 000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lvl="0" indent="0">
              <a:buFontTx/>
              <a:buNone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PRIORYTET 15:</a:t>
            </a:r>
          </a:p>
          <a:p>
            <a:r>
              <a:rPr lang="pl-PL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Przesunięcie środków z:</a:t>
            </a:r>
          </a:p>
          <a:p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8.3 Wsparcie jakości edukacji -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2 190 658 euro</a:t>
            </a:r>
          </a:p>
          <a:p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8.5 Usługi społeczne świadczone w społeczności lokalnej -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136 900 euro</a:t>
            </a:r>
          </a:p>
          <a:p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Razem: 2 327 558 euro (CS 4f)</a:t>
            </a:r>
          </a:p>
          <a:p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Przesunięcie środków z: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8.4 Wsparcie osób dorosłych w zdobywaniu kompetencji -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1 185 769 euro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8.5 Usługi społeczne świadczone w społeczności lokalnej -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4 961 230 euro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Działanie 8.6 Integracja społeczna -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1 881 180 euro</a:t>
            </a: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Razem: 8 028 179 euro (CS 4g)</a:t>
            </a:r>
          </a:p>
          <a:p>
            <a:endParaRPr lang="pl-P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7B5D63-BFB1-9F2A-E601-DEFD9D18D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7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29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1DF1-8298-9601-7F94-2E5AF125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DCE284-9059-18BA-73AE-9F8A071C1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EF37A04-F16C-72DA-960A-F42E3A192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D07F7A-AA94-9714-1001-6CE49F3B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39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48569-2B2A-8FC9-EE8B-52A93E4C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0B5A6FA-C1A3-E298-EDB4-9097E364C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B4A0766-A487-56B5-E9E0-906CFCD9D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l-PL" b="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AA8B1C-068F-8B0F-1282-20C22CDFB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2F79-9B56-4FE1-926A-B130E688C2AB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399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pPr/>
              <a:t>2026-05-05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FD2182-404B-48E3-9FB3-3A77692BFD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9" y="6541555"/>
            <a:ext cx="10225136" cy="8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B3CE51F-C77E-4588-A1A4-57F836659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72D-2F83-41B9-86A6-4582BCE67940}" type="datetimeFigureOut">
              <a:rPr lang="pl-PL" smtClean="0"/>
              <a:t>2026-05-05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D673-DAB1-4960-9DA9-FD3FF93F76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853" y="2986418"/>
            <a:ext cx="7920115" cy="1087764"/>
          </a:xfrm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pPr/>
              <a:t>2026-05-05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9F6810-1E0E-45F0-842F-B6332551BA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pPr/>
              <a:t>2026-05-05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998D4DD-B4CE-4481-A6F1-A2528B6F7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6575390"/>
            <a:ext cx="9865096" cy="7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Wspieranie gotowości cywilnej </a:t>
            </a:r>
            <a:br>
              <a:rPr lang="pl-PL" dirty="0"/>
            </a:br>
            <a:r>
              <a:rPr lang="pl-PL" dirty="0"/>
              <a:t>w Województwie Podkarpackim – </a:t>
            </a:r>
            <a:br>
              <a:rPr lang="pl-PL" dirty="0"/>
            </a:br>
            <a:r>
              <a:rPr lang="pl-PL" dirty="0"/>
              <a:t>Nowa rola Lokalnych Grup Działania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853" y="5508029"/>
            <a:ext cx="7920037" cy="431928"/>
          </a:xfrm>
        </p:spPr>
        <p:txBody>
          <a:bodyPr>
            <a:normAutofit/>
          </a:bodyPr>
          <a:lstStyle/>
          <a:p>
            <a:r>
              <a:rPr lang="pl-PL" sz="1400" b="0" dirty="0"/>
              <a:t>Polańczyk, 5 maja 2026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65E0-F36B-6E89-30E4-956C7D294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25942F-6C89-864F-E32F-CA753430D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203451"/>
            <a:ext cx="7920498" cy="2880642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Zmiany programu regionalnego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Fundusze Europejskie dla Podkarpacia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2021-2027 </a:t>
            </a:r>
            <a:br>
              <a:rPr lang="pl-PL" sz="3200" dirty="0">
                <a:latin typeface="+mn-lt"/>
              </a:rPr>
            </a:br>
            <a:r>
              <a:rPr lang="pl-PL" sz="2800" dirty="0">
                <a:latin typeface="+mn-lt"/>
              </a:rPr>
              <a:t>Priorytet 15 „</a:t>
            </a:r>
            <a:r>
              <a:rPr lang="pl-PL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Rozwój umiejętności dla bezpieczeństwa  społeczności lokalnej”</a:t>
            </a:r>
            <a:endParaRPr lang="pl-PL" sz="2800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CCA8640-D9B3-ED0E-7D77-996FBDDE3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5866" y="1979637"/>
            <a:ext cx="2592288" cy="648072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2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11B20-0797-6F6E-81E9-8267F9354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Łącznik prosty 3">
            <a:extLst>
              <a:ext uri="{FF2B5EF4-FFF2-40B4-BE49-F238E27FC236}">
                <a16:creationId xmlns:a16="http://schemas.microsoft.com/office/drawing/2014/main" id="{57C59E6E-BCB8-3C2E-967B-4760438BACF4}"/>
              </a:ext>
            </a:extLst>
          </p:cNvPr>
          <p:cNvSpPr/>
          <p:nvPr/>
        </p:nvSpPr>
        <p:spPr>
          <a:xfrm>
            <a:off x="3328731" y="2286417"/>
            <a:ext cx="2197494" cy="8050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97494" y="0"/>
                </a:moveTo>
                <a:lnTo>
                  <a:pt x="2197494" y="483319"/>
                </a:lnTo>
                <a:lnTo>
                  <a:pt x="0" y="483319"/>
                </a:lnTo>
                <a:lnTo>
                  <a:pt x="0" y="805031"/>
                </a:lnTo>
              </a:path>
            </a:pathLst>
          </a:custGeom>
          <a:noFill/>
          <a:ln w="28575">
            <a:solidFill>
              <a:srgbClr val="0000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Łącznik prosty 3">
            <a:extLst>
              <a:ext uri="{FF2B5EF4-FFF2-40B4-BE49-F238E27FC236}">
                <a16:creationId xmlns:a16="http://schemas.microsoft.com/office/drawing/2014/main" id="{3B2E67B9-0653-21CB-E0F6-62C9C835FA3B}"/>
              </a:ext>
            </a:extLst>
          </p:cNvPr>
          <p:cNvSpPr/>
          <p:nvPr/>
        </p:nvSpPr>
        <p:spPr>
          <a:xfrm>
            <a:off x="5530157" y="2284843"/>
            <a:ext cx="2397860" cy="6452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83319"/>
                </a:lnTo>
                <a:lnTo>
                  <a:pt x="2397860" y="483319"/>
                </a:lnTo>
                <a:lnTo>
                  <a:pt x="2397860" y="805031"/>
                </a:lnTo>
              </a:path>
            </a:pathLst>
          </a:custGeom>
          <a:noFill/>
          <a:ln w="28575">
            <a:solidFill>
              <a:srgbClr val="0000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FE70DC07-2975-A42E-9F7A-0A62F90CF24B}"/>
              </a:ext>
            </a:extLst>
          </p:cNvPr>
          <p:cNvGrpSpPr/>
          <p:nvPr/>
        </p:nvGrpSpPr>
        <p:grpSpPr>
          <a:xfrm>
            <a:off x="460187" y="1564306"/>
            <a:ext cx="10002342" cy="1032864"/>
            <a:chOff x="533948" y="56833"/>
            <a:chExt cx="8262843" cy="1208440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CCBDAB61-DCAA-41B3-5324-B0D69D6A825F}"/>
                </a:ext>
              </a:extLst>
            </p:cNvPr>
            <p:cNvSpPr/>
            <p:nvPr/>
          </p:nvSpPr>
          <p:spPr>
            <a:xfrm>
              <a:off x="533948" y="56833"/>
              <a:ext cx="8262843" cy="120844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E7D4C59C-FDFC-73B4-CD52-E4CB86B0782E}"/>
                </a:ext>
              </a:extLst>
            </p:cNvPr>
            <p:cNvSpPr txBox="1"/>
            <p:nvPr/>
          </p:nvSpPr>
          <p:spPr>
            <a:xfrm>
              <a:off x="592939" y="166537"/>
              <a:ext cx="8144861" cy="1023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pl-PL" sz="1700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 celu utworzenia Priorytetu, który uwzględnia </a:t>
              </a:r>
              <a:r>
                <a:rPr lang="pl-PL" sz="1700" dirty="0">
                  <a:solidFill>
                    <a:schemeClr val="tx2"/>
                  </a:solidFill>
                </a:rPr>
                <a:t>nowe, priorytetowe dla Komisji Europejskiej obszary wsparcia, dokonano relokacji środków finansowych z Priorytetu 8 do Priorytetu 15. W ramach zmian Programu dopuszczono także możliwość transferu środków pomiędzy poszczególnymi działaniami w ramach Priorytetu 8. </a:t>
              </a:r>
              <a:endParaRPr lang="pl-PL" sz="1700" b="1" i="0" kern="12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l-PL" sz="800" b="1" i="0" kern="12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4CF14A1C-A7AF-0AC6-D18B-4B9B32032C65}"/>
              </a:ext>
            </a:extLst>
          </p:cNvPr>
          <p:cNvGrpSpPr/>
          <p:nvPr/>
        </p:nvGrpSpPr>
        <p:grpSpPr>
          <a:xfrm>
            <a:off x="357538" y="2925833"/>
            <a:ext cx="9976737" cy="2178477"/>
            <a:chOff x="2032514" y="2702174"/>
            <a:chExt cx="7232185" cy="2314732"/>
          </a:xfrm>
        </p:grpSpPr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944A80F1-0582-8315-B27C-006CE4D882AB}"/>
                </a:ext>
              </a:extLst>
            </p:cNvPr>
            <p:cNvSpPr/>
            <p:nvPr/>
          </p:nvSpPr>
          <p:spPr>
            <a:xfrm>
              <a:off x="2032514" y="2702174"/>
              <a:ext cx="3577450" cy="792000"/>
            </a:xfrm>
            <a:custGeom>
              <a:avLst/>
              <a:gdLst>
                <a:gd name="connsiteX0" fmla="*/ 0 w 2711142"/>
                <a:gd name="connsiteY0" fmla="*/ 135557 h 1355571"/>
                <a:gd name="connsiteX1" fmla="*/ 135557 w 2711142"/>
                <a:gd name="connsiteY1" fmla="*/ 0 h 1355571"/>
                <a:gd name="connsiteX2" fmla="*/ 2575585 w 2711142"/>
                <a:gd name="connsiteY2" fmla="*/ 0 h 1355571"/>
                <a:gd name="connsiteX3" fmla="*/ 2711142 w 2711142"/>
                <a:gd name="connsiteY3" fmla="*/ 135557 h 1355571"/>
                <a:gd name="connsiteX4" fmla="*/ 2711142 w 2711142"/>
                <a:gd name="connsiteY4" fmla="*/ 1220014 h 1355571"/>
                <a:gd name="connsiteX5" fmla="*/ 2575585 w 2711142"/>
                <a:gd name="connsiteY5" fmla="*/ 1355571 h 1355571"/>
                <a:gd name="connsiteX6" fmla="*/ 135557 w 2711142"/>
                <a:gd name="connsiteY6" fmla="*/ 1355571 h 1355571"/>
                <a:gd name="connsiteX7" fmla="*/ 0 w 2711142"/>
                <a:gd name="connsiteY7" fmla="*/ 1220014 h 1355571"/>
                <a:gd name="connsiteX8" fmla="*/ 0 w 2711142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142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575585" y="0"/>
                  </a:lnTo>
                  <a:cubicBezTo>
                    <a:pt x="2650451" y="0"/>
                    <a:pt x="2711142" y="60691"/>
                    <a:pt x="2711142" y="135557"/>
                  </a:cubicBezTo>
                  <a:lnTo>
                    <a:pt x="2711142" y="1220014"/>
                  </a:lnTo>
                  <a:cubicBezTo>
                    <a:pt x="2711142" y="1294880"/>
                    <a:pt x="2650451" y="1355571"/>
                    <a:pt x="2575585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68" tIns="81613" rIns="102568" bIns="81613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2000" b="1" kern="1200" dirty="0">
                  <a:latin typeface="+mn-lt"/>
                  <a:cs typeface="Arial" panose="020B0604020202020204" pitchFamily="34" charset="0"/>
                </a:rPr>
                <a:t>Priorytet 8 „Rozwój lokalny </a:t>
              </a:r>
              <a:r>
                <a:rPr lang="pl-PL" sz="2000" b="1" dirty="0">
                  <a:cs typeface="Arial" panose="020B0604020202020204" pitchFamily="34" charset="0"/>
                </a:rPr>
                <a:t>k</a:t>
              </a:r>
              <a:r>
                <a:rPr lang="pl-PL" sz="2000" b="1" kern="1200" dirty="0">
                  <a:latin typeface="+mn-lt"/>
                  <a:cs typeface="Arial" panose="020B0604020202020204" pitchFamily="34" charset="0"/>
                </a:rPr>
                <a:t>ierowany </a:t>
              </a:r>
              <a:br>
                <a:rPr lang="pl-PL" sz="2000" b="1" kern="1200" dirty="0">
                  <a:latin typeface="+mn-lt"/>
                  <a:cs typeface="Arial" panose="020B0604020202020204" pitchFamily="34" charset="0"/>
                </a:rPr>
              </a:br>
              <a:r>
                <a:rPr lang="pl-PL" sz="2000" b="1" kern="1200" dirty="0">
                  <a:latin typeface="+mn-lt"/>
                  <a:cs typeface="Arial" panose="020B0604020202020204" pitchFamily="34" charset="0"/>
                </a:rPr>
                <a:t>przez społeczność”</a:t>
              </a:r>
              <a:endParaRPr lang="pl-PL" sz="2000" kern="1200" dirty="0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3039F9F0-1272-D036-4762-746BF8CA61C3}"/>
                </a:ext>
              </a:extLst>
            </p:cNvPr>
            <p:cNvSpPr/>
            <p:nvPr/>
          </p:nvSpPr>
          <p:spPr>
            <a:xfrm>
              <a:off x="2192917" y="3553675"/>
              <a:ext cx="3387609" cy="718476"/>
            </a:xfrm>
            <a:custGeom>
              <a:avLst/>
              <a:gdLst>
                <a:gd name="connsiteX0" fmla="*/ 0 w 2168914"/>
                <a:gd name="connsiteY0" fmla="*/ 135557 h 1355571"/>
                <a:gd name="connsiteX1" fmla="*/ 135557 w 2168914"/>
                <a:gd name="connsiteY1" fmla="*/ 0 h 1355571"/>
                <a:gd name="connsiteX2" fmla="*/ 2033357 w 2168914"/>
                <a:gd name="connsiteY2" fmla="*/ 0 h 1355571"/>
                <a:gd name="connsiteX3" fmla="*/ 2168914 w 2168914"/>
                <a:gd name="connsiteY3" fmla="*/ 135557 h 1355571"/>
                <a:gd name="connsiteX4" fmla="*/ 2168914 w 2168914"/>
                <a:gd name="connsiteY4" fmla="*/ 1220014 h 1355571"/>
                <a:gd name="connsiteX5" fmla="*/ 2033357 w 2168914"/>
                <a:gd name="connsiteY5" fmla="*/ 1355571 h 1355571"/>
                <a:gd name="connsiteX6" fmla="*/ 135557 w 2168914"/>
                <a:gd name="connsiteY6" fmla="*/ 1355571 h 1355571"/>
                <a:gd name="connsiteX7" fmla="*/ 0 w 2168914"/>
                <a:gd name="connsiteY7" fmla="*/ 1220014 h 1355571"/>
                <a:gd name="connsiteX8" fmla="*/ 0 w 2168914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914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033357" y="0"/>
                  </a:lnTo>
                  <a:cubicBezTo>
                    <a:pt x="2108223" y="0"/>
                    <a:pt x="2168914" y="60691"/>
                    <a:pt x="2168914" y="135557"/>
                  </a:cubicBezTo>
                  <a:lnTo>
                    <a:pt x="2168914" y="1220014"/>
                  </a:lnTo>
                  <a:cubicBezTo>
                    <a:pt x="2168914" y="1294880"/>
                    <a:pt x="2108223" y="1355571"/>
                    <a:pt x="2033357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  <a:ln w="158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3" tIns="57483" rIns="66373" bIns="5748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dirty="0">
                  <a:cs typeface="Arial" panose="020B0604020202020204" pitchFamily="34" charset="0"/>
                </a:rPr>
                <a:t>Działanie 08.01</a:t>
              </a: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pl-PL" sz="1400" b="1" dirty="0">
                  <a:solidFill>
                    <a:schemeClr val="tx2"/>
                  </a:solidFill>
                </a:rPr>
                <a:t>Rozwój zdolności uczniów poza edukacją formalną</a:t>
              </a:r>
              <a:r>
                <a:rPr lang="pl-PL" sz="1400" b="1" dirty="0">
                  <a:solidFill>
                    <a:schemeClr val="tx2"/>
                  </a:solidFill>
                  <a:cs typeface="Arial" panose="020B0604020202020204" pitchFamily="34" charset="0"/>
                </a:rPr>
                <a:t> </a:t>
              </a: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(</a:t>
              </a:r>
              <a:r>
                <a:rPr lang="pl-PL" sz="1400" kern="1200" dirty="0" err="1">
                  <a:latin typeface="+mn-lt"/>
                  <a:cs typeface="Arial" panose="020B0604020202020204" pitchFamily="34" charset="0"/>
                </a:rPr>
                <a:t>cs</a:t>
              </a: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 4f) -  </a:t>
              </a:r>
              <a:r>
                <a:rPr lang="pl-PL" sz="1400" b="1" kern="1200" dirty="0">
                  <a:latin typeface="+mn-lt"/>
                  <a:cs typeface="Arial" panose="020B0604020202020204" pitchFamily="34" charset="0"/>
                </a:rPr>
                <a:t>8 996 058,00 euro </a:t>
              </a: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(zwiększenie alokacji)</a:t>
              </a:r>
              <a:endParaRPr lang="pl-PL" sz="1400" kern="1200" dirty="0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C00461AA-62AF-D785-3B32-1CFA67AF6E54}"/>
                </a:ext>
              </a:extLst>
            </p:cNvPr>
            <p:cNvSpPr/>
            <p:nvPr/>
          </p:nvSpPr>
          <p:spPr>
            <a:xfrm>
              <a:off x="2186405" y="4298433"/>
              <a:ext cx="3374536" cy="718473"/>
            </a:xfrm>
            <a:custGeom>
              <a:avLst/>
              <a:gdLst>
                <a:gd name="connsiteX0" fmla="*/ 0 w 2168914"/>
                <a:gd name="connsiteY0" fmla="*/ 135557 h 1355571"/>
                <a:gd name="connsiteX1" fmla="*/ 135557 w 2168914"/>
                <a:gd name="connsiteY1" fmla="*/ 0 h 1355571"/>
                <a:gd name="connsiteX2" fmla="*/ 2033357 w 2168914"/>
                <a:gd name="connsiteY2" fmla="*/ 0 h 1355571"/>
                <a:gd name="connsiteX3" fmla="*/ 2168914 w 2168914"/>
                <a:gd name="connsiteY3" fmla="*/ 135557 h 1355571"/>
                <a:gd name="connsiteX4" fmla="*/ 2168914 w 2168914"/>
                <a:gd name="connsiteY4" fmla="*/ 1220014 h 1355571"/>
                <a:gd name="connsiteX5" fmla="*/ 2033357 w 2168914"/>
                <a:gd name="connsiteY5" fmla="*/ 1355571 h 1355571"/>
                <a:gd name="connsiteX6" fmla="*/ 135557 w 2168914"/>
                <a:gd name="connsiteY6" fmla="*/ 1355571 h 1355571"/>
                <a:gd name="connsiteX7" fmla="*/ 0 w 2168914"/>
                <a:gd name="connsiteY7" fmla="*/ 1220014 h 1355571"/>
                <a:gd name="connsiteX8" fmla="*/ 0 w 2168914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914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033357" y="0"/>
                  </a:lnTo>
                  <a:cubicBezTo>
                    <a:pt x="2108223" y="0"/>
                    <a:pt x="2168914" y="60691"/>
                    <a:pt x="2168914" y="135557"/>
                  </a:cubicBezTo>
                  <a:lnTo>
                    <a:pt x="2168914" y="1220014"/>
                  </a:lnTo>
                  <a:cubicBezTo>
                    <a:pt x="2168914" y="1294880"/>
                    <a:pt x="2108223" y="1355571"/>
                    <a:pt x="2033357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  <a:ln w="158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3" tIns="57483" rIns="66373" bIns="5748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dirty="0">
                  <a:cs typeface="Arial" panose="020B0604020202020204" pitchFamily="34" charset="0"/>
                </a:rPr>
                <a:t>Działanie 08.03 </a:t>
              </a:r>
              <a:r>
                <a:rPr lang="pl-PL" sz="1400" b="1" dirty="0">
                  <a:solidFill>
                    <a:schemeClr val="tx2"/>
                  </a:solidFill>
                </a:rPr>
                <a:t>Wsparcie jakości edukacji</a:t>
              </a:r>
              <a:r>
                <a:rPr lang="pl-PL" sz="1400" b="1" dirty="0">
                  <a:solidFill>
                    <a:schemeClr val="tx2"/>
                  </a:solidFill>
                  <a:cs typeface="Arial" panose="020B0604020202020204" pitchFamily="34" charset="0"/>
                </a:rPr>
                <a:t> </a:t>
              </a:r>
              <a:r>
                <a:rPr lang="pl-PL" sz="1400" dirty="0">
                  <a:cs typeface="Arial" panose="020B0604020202020204" pitchFamily="34" charset="0"/>
                </a:rPr>
                <a:t>(</a:t>
              </a:r>
              <a:r>
                <a:rPr lang="pl-PL" sz="1400" dirty="0" err="1">
                  <a:cs typeface="Arial" panose="020B0604020202020204" pitchFamily="34" charset="0"/>
                </a:rPr>
                <a:t>cs</a:t>
              </a:r>
              <a:r>
                <a:rPr lang="pl-PL" sz="1400" dirty="0">
                  <a:cs typeface="Arial" panose="020B0604020202020204" pitchFamily="34" charset="0"/>
                </a:rPr>
                <a:t> 4f) </a:t>
              </a:r>
              <a:br>
                <a:rPr lang="pl-PL" sz="1400" dirty="0">
                  <a:cs typeface="Arial" panose="020B0604020202020204" pitchFamily="34" charset="0"/>
                </a:rPr>
              </a:br>
              <a:r>
                <a:rPr lang="pl-PL" sz="1400" dirty="0">
                  <a:cs typeface="Arial" panose="020B0604020202020204" pitchFamily="34" charset="0"/>
                </a:rPr>
                <a:t>-  </a:t>
              </a:r>
              <a:r>
                <a:rPr lang="pl-PL" sz="1400" b="1" dirty="0">
                  <a:cs typeface="Arial" panose="020B0604020202020204" pitchFamily="34" charset="0"/>
                </a:rPr>
                <a:t>2 687 690,00 euro </a:t>
              </a:r>
              <a:r>
                <a:rPr lang="pl-PL" sz="1400" dirty="0">
                  <a:cs typeface="Arial" panose="020B0604020202020204" pitchFamily="34" charset="0"/>
                </a:rPr>
                <a:t>(zmniejszenie alokacji)</a:t>
              </a:r>
              <a:endParaRPr lang="pl-PL" sz="1400" dirty="0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900795B0-77B7-D464-C863-ECAD67FCFA64}"/>
                </a:ext>
              </a:extLst>
            </p:cNvPr>
            <p:cNvSpPr/>
            <p:nvPr/>
          </p:nvSpPr>
          <p:spPr>
            <a:xfrm>
              <a:off x="5842790" y="2702174"/>
              <a:ext cx="3421909" cy="792000"/>
            </a:xfrm>
            <a:custGeom>
              <a:avLst/>
              <a:gdLst>
                <a:gd name="connsiteX0" fmla="*/ 0 w 2711142"/>
                <a:gd name="connsiteY0" fmla="*/ 135557 h 1355571"/>
                <a:gd name="connsiteX1" fmla="*/ 135557 w 2711142"/>
                <a:gd name="connsiteY1" fmla="*/ 0 h 1355571"/>
                <a:gd name="connsiteX2" fmla="*/ 2575585 w 2711142"/>
                <a:gd name="connsiteY2" fmla="*/ 0 h 1355571"/>
                <a:gd name="connsiteX3" fmla="*/ 2711142 w 2711142"/>
                <a:gd name="connsiteY3" fmla="*/ 135557 h 1355571"/>
                <a:gd name="connsiteX4" fmla="*/ 2711142 w 2711142"/>
                <a:gd name="connsiteY4" fmla="*/ 1220014 h 1355571"/>
                <a:gd name="connsiteX5" fmla="*/ 2575585 w 2711142"/>
                <a:gd name="connsiteY5" fmla="*/ 1355571 h 1355571"/>
                <a:gd name="connsiteX6" fmla="*/ 135557 w 2711142"/>
                <a:gd name="connsiteY6" fmla="*/ 1355571 h 1355571"/>
                <a:gd name="connsiteX7" fmla="*/ 0 w 2711142"/>
                <a:gd name="connsiteY7" fmla="*/ 1220014 h 1355571"/>
                <a:gd name="connsiteX8" fmla="*/ 0 w 2711142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142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575585" y="0"/>
                  </a:lnTo>
                  <a:cubicBezTo>
                    <a:pt x="2650451" y="0"/>
                    <a:pt x="2711142" y="60691"/>
                    <a:pt x="2711142" y="135557"/>
                  </a:cubicBezTo>
                  <a:lnTo>
                    <a:pt x="2711142" y="1220014"/>
                  </a:lnTo>
                  <a:cubicBezTo>
                    <a:pt x="2711142" y="1294880"/>
                    <a:pt x="2650451" y="1355571"/>
                    <a:pt x="2575585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68" tIns="81613" rIns="102568" bIns="81613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Priorytet 15 „Rozwój umiejętności dla bezpieczeństwa społeczności lokalnej”</a:t>
              </a:r>
              <a:endParaRPr lang="pl-PL" sz="2000" kern="1200" dirty="0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59F4C869-37D8-17FD-1613-BC2686985FA1}"/>
                </a:ext>
              </a:extLst>
            </p:cNvPr>
            <p:cNvSpPr/>
            <p:nvPr/>
          </p:nvSpPr>
          <p:spPr>
            <a:xfrm>
              <a:off x="6066196" y="3667558"/>
              <a:ext cx="3162675" cy="792001"/>
            </a:xfrm>
            <a:custGeom>
              <a:avLst/>
              <a:gdLst>
                <a:gd name="connsiteX0" fmla="*/ 0 w 2168914"/>
                <a:gd name="connsiteY0" fmla="*/ 135557 h 1355571"/>
                <a:gd name="connsiteX1" fmla="*/ 135557 w 2168914"/>
                <a:gd name="connsiteY1" fmla="*/ 0 h 1355571"/>
                <a:gd name="connsiteX2" fmla="*/ 2033357 w 2168914"/>
                <a:gd name="connsiteY2" fmla="*/ 0 h 1355571"/>
                <a:gd name="connsiteX3" fmla="*/ 2168914 w 2168914"/>
                <a:gd name="connsiteY3" fmla="*/ 135557 h 1355571"/>
                <a:gd name="connsiteX4" fmla="*/ 2168914 w 2168914"/>
                <a:gd name="connsiteY4" fmla="*/ 1220014 h 1355571"/>
                <a:gd name="connsiteX5" fmla="*/ 2033357 w 2168914"/>
                <a:gd name="connsiteY5" fmla="*/ 1355571 h 1355571"/>
                <a:gd name="connsiteX6" fmla="*/ 135557 w 2168914"/>
                <a:gd name="connsiteY6" fmla="*/ 1355571 h 1355571"/>
                <a:gd name="connsiteX7" fmla="*/ 0 w 2168914"/>
                <a:gd name="connsiteY7" fmla="*/ 1220014 h 1355571"/>
                <a:gd name="connsiteX8" fmla="*/ 0 w 2168914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914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033357" y="0"/>
                  </a:lnTo>
                  <a:cubicBezTo>
                    <a:pt x="2108223" y="0"/>
                    <a:pt x="2168914" y="60691"/>
                    <a:pt x="2168914" y="135557"/>
                  </a:cubicBezTo>
                  <a:lnTo>
                    <a:pt x="2168914" y="1220014"/>
                  </a:lnTo>
                  <a:cubicBezTo>
                    <a:pt x="2168914" y="1294880"/>
                    <a:pt x="2108223" y="1355571"/>
                    <a:pt x="2033357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  <a:ln w="158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3" tIns="57483" rIns="66373" bIns="5748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Działanie 15.01 </a:t>
              </a:r>
              <a:r>
                <a:rPr lang="pl-PL" sz="1400" b="1" kern="12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Wsparcie gotowości cywilnej uczniów </a:t>
              </a:r>
              <a:br>
                <a:rPr lang="pl-PL" sz="1400" b="1" kern="12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l-PL" sz="1400" b="1" kern="12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 szkół</a:t>
              </a:r>
              <a:r>
                <a:rPr lang="pl-PL" sz="1400" b="1" dirty="0">
                  <a:solidFill>
                    <a:schemeClr val="tx2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pl-PL" sz="1400" kern="1200" dirty="0" err="1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cs</a:t>
              </a: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4f) – </a:t>
              </a:r>
              <a:r>
                <a:rPr lang="pl-PL" sz="1400" b="1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2 327 558,00 euro </a:t>
              </a: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(nowe działanie)</a:t>
              </a:r>
              <a:endParaRPr lang="pl-PL" sz="1400" kern="1200" dirty="0"/>
            </a:p>
          </p:txBody>
        </p:sp>
      </p:grp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C76A3F1E-21FF-8D1E-3DEA-7284876240F4}"/>
              </a:ext>
            </a:extLst>
          </p:cNvPr>
          <p:cNvSpPr/>
          <p:nvPr/>
        </p:nvSpPr>
        <p:spPr>
          <a:xfrm>
            <a:off x="588176" y="5139212"/>
            <a:ext cx="4672480" cy="676180"/>
          </a:xfrm>
          <a:custGeom>
            <a:avLst/>
            <a:gdLst>
              <a:gd name="connsiteX0" fmla="*/ 0 w 2168914"/>
              <a:gd name="connsiteY0" fmla="*/ 135557 h 1355571"/>
              <a:gd name="connsiteX1" fmla="*/ 135557 w 2168914"/>
              <a:gd name="connsiteY1" fmla="*/ 0 h 1355571"/>
              <a:gd name="connsiteX2" fmla="*/ 2033357 w 2168914"/>
              <a:gd name="connsiteY2" fmla="*/ 0 h 1355571"/>
              <a:gd name="connsiteX3" fmla="*/ 2168914 w 2168914"/>
              <a:gd name="connsiteY3" fmla="*/ 135557 h 1355571"/>
              <a:gd name="connsiteX4" fmla="*/ 2168914 w 2168914"/>
              <a:gd name="connsiteY4" fmla="*/ 1220014 h 1355571"/>
              <a:gd name="connsiteX5" fmla="*/ 2033357 w 2168914"/>
              <a:gd name="connsiteY5" fmla="*/ 1355571 h 1355571"/>
              <a:gd name="connsiteX6" fmla="*/ 135557 w 2168914"/>
              <a:gd name="connsiteY6" fmla="*/ 1355571 h 1355571"/>
              <a:gd name="connsiteX7" fmla="*/ 0 w 2168914"/>
              <a:gd name="connsiteY7" fmla="*/ 1220014 h 1355571"/>
              <a:gd name="connsiteX8" fmla="*/ 0 w 2168914"/>
              <a:gd name="connsiteY8" fmla="*/ 135557 h 13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914" h="1355571">
                <a:moveTo>
                  <a:pt x="0" y="135557"/>
                </a:moveTo>
                <a:cubicBezTo>
                  <a:pt x="0" y="60691"/>
                  <a:pt x="60691" y="0"/>
                  <a:pt x="135557" y="0"/>
                </a:cubicBezTo>
                <a:lnTo>
                  <a:pt x="2033357" y="0"/>
                </a:lnTo>
                <a:cubicBezTo>
                  <a:pt x="2108223" y="0"/>
                  <a:pt x="2168914" y="60691"/>
                  <a:pt x="2168914" y="135557"/>
                </a:cubicBezTo>
                <a:lnTo>
                  <a:pt x="2168914" y="1220014"/>
                </a:lnTo>
                <a:cubicBezTo>
                  <a:pt x="2168914" y="1294880"/>
                  <a:pt x="2108223" y="1355571"/>
                  <a:pt x="2033357" y="1355571"/>
                </a:cubicBezTo>
                <a:lnTo>
                  <a:pt x="135557" y="1355571"/>
                </a:lnTo>
                <a:cubicBezTo>
                  <a:pt x="60691" y="1355571"/>
                  <a:pt x="0" y="1294880"/>
                  <a:pt x="0" y="1220014"/>
                </a:cubicBezTo>
                <a:lnTo>
                  <a:pt x="0" y="135557"/>
                </a:lnTo>
                <a:close/>
              </a:path>
            </a:pathLst>
          </a:custGeom>
          <a:ln w="158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3" tIns="57483" rIns="66373" bIns="574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cs typeface="Arial" panose="020B0604020202020204" pitchFamily="34" charset="0"/>
              </a:rPr>
              <a:t>Działanie 08.04 </a:t>
            </a:r>
            <a:r>
              <a:rPr lang="pl-PL" sz="1400" b="1" dirty="0">
                <a:solidFill>
                  <a:schemeClr val="tx2"/>
                </a:solidFill>
              </a:rPr>
              <a:t>Wsparcie osób dorosłych w zdobywaniu podstawowych kompetencji</a:t>
            </a:r>
            <a:r>
              <a:rPr lang="pl-PL" sz="1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pl-PL" sz="1400" dirty="0">
                <a:cs typeface="Arial" panose="020B0604020202020204" pitchFamily="34" charset="0"/>
              </a:rPr>
              <a:t>(</a:t>
            </a:r>
            <a:r>
              <a:rPr lang="pl-PL" sz="1400" dirty="0" err="1">
                <a:cs typeface="Arial" panose="020B0604020202020204" pitchFamily="34" charset="0"/>
              </a:rPr>
              <a:t>cs</a:t>
            </a:r>
            <a:r>
              <a:rPr lang="pl-PL" sz="1400" dirty="0">
                <a:cs typeface="Arial" panose="020B0604020202020204" pitchFamily="34" charset="0"/>
              </a:rPr>
              <a:t> 4g) -  </a:t>
            </a:r>
            <a:r>
              <a:rPr lang="pl-PL" sz="1400" b="1" dirty="0">
                <a:cs typeface="Arial" panose="020B0604020202020204" pitchFamily="34" charset="0"/>
              </a:rPr>
              <a:t>256 817,00 euro </a:t>
            </a:r>
            <a:r>
              <a:rPr lang="pl-PL" sz="1400" dirty="0">
                <a:cs typeface="Arial" panose="020B0604020202020204" pitchFamily="34" charset="0"/>
              </a:rPr>
              <a:t>(zmniejszenie alokacji)</a:t>
            </a:r>
            <a:endParaRPr lang="pl-PL" sz="1400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18B1E9B2-6CA4-45E9-52A7-2E5017CB6CBA}"/>
              </a:ext>
            </a:extLst>
          </p:cNvPr>
          <p:cNvSpPr/>
          <p:nvPr/>
        </p:nvSpPr>
        <p:spPr>
          <a:xfrm>
            <a:off x="572042" y="5855659"/>
            <a:ext cx="4684881" cy="716654"/>
          </a:xfrm>
          <a:custGeom>
            <a:avLst/>
            <a:gdLst>
              <a:gd name="connsiteX0" fmla="*/ 0 w 2168914"/>
              <a:gd name="connsiteY0" fmla="*/ 135557 h 1355571"/>
              <a:gd name="connsiteX1" fmla="*/ 135557 w 2168914"/>
              <a:gd name="connsiteY1" fmla="*/ 0 h 1355571"/>
              <a:gd name="connsiteX2" fmla="*/ 2033357 w 2168914"/>
              <a:gd name="connsiteY2" fmla="*/ 0 h 1355571"/>
              <a:gd name="connsiteX3" fmla="*/ 2168914 w 2168914"/>
              <a:gd name="connsiteY3" fmla="*/ 135557 h 1355571"/>
              <a:gd name="connsiteX4" fmla="*/ 2168914 w 2168914"/>
              <a:gd name="connsiteY4" fmla="*/ 1220014 h 1355571"/>
              <a:gd name="connsiteX5" fmla="*/ 2033357 w 2168914"/>
              <a:gd name="connsiteY5" fmla="*/ 1355571 h 1355571"/>
              <a:gd name="connsiteX6" fmla="*/ 135557 w 2168914"/>
              <a:gd name="connsiteY6" fmla="*/ 1355571 h 1355571"/>
              <a:gd name="connsiteX7" fmla="*/ 0 w 2168914"/>
              <a:gd name="connsiteY7" fmla="*/ 1220014 h 1355571"/>
              <a:gd name="connsiteX8" fmla="*/ 0 w 2168914"/>
              <a:gd name="connsiteY8" fmla="*/ 135557 h 13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914" h="1355571">
                <a:moveTo>
                  <a:pt x="0" y="135557"/>
                </a:moveTo>
                <a:cubicBezTo>
                  <a:pt x="0" y="60691"/>
                  <a:pt x="60691" y="0"/>
                  <a:pt x="135557" y="0"/>
                </a:cubicBezTo>
                <a:lnTo>
                  <a:pt x="2033357" y="0"/>
                </a:lnTo>
                <a:cubicBezTo>
                  <a:pt x="2108223" y="0"/>
                  <a:pt x="2168914" y="60691"/>
                  <a:pt x="2168914" y="135557"/>
                </a:cubicBezTo>
                <a:lnTo>
                  <a:pt x="2168914" y="1220014"/>
                </a:lnTo>
                <a:cubicBezTo>
                  <a:pt x="2168914" y="1294880"/>
                  <a:pt x="2108223" y="1355571"/>
                  <a:pt x="2033357" y="1355571"/>
                </a:cubicBezTo>
                <a:lnTo>
                  <a:pt x="135557" y="1355571"/>
                </a:lnTo>
                <a:cubicBezTo>
                  <a:pt x="60691" y="1355571"/>
                  <a:pt x="0" y="1294880"/>
                  <a:pt x="0" y="1220014"/>
                </a:cubicBezTo>
                <a:lnTo>
                  <a:pt x="0" y="135557"/>
                </a:lnTo>
                <a:close/>
              </a:path>
            </a:pathLst>
          </a:custGeom>
          <a:ln w="158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3" tIns="57483" rIns="66373" bIns="574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cs typeface="Arial" panose="020B0604020202020204" pitchFamily="34" charset="0"/>
              </a:rPr>
              <a:t>Działanie 08.05 </a:t>
            </a:r>
            <a:r>
              <a:rPr lang="pl-PL" sz="1400" b="1" dirty="0">
                <a:solidFill>
                  <a:schemeClr val="tx2"/>
                </a:solidFill>
              </a:rPr>
              <a:t> Usługi społeczne świadczone w społeczności lokalnej </a:t>
            </a:r>
            <a:r>
              <a:rPr lang="pl-PL" sz="1400" dirty="0">
                <a:cs typeface="Arial" panose="020B0604020202020204" pitchFamily="34" charset="0"/>
              </a:rPr>
              <a:t>(</a:t>
            </a:r>
            <a:r>
              <a:rPr lang="pl-PL" sz="1400" dirty="0" err="1">
                <a:cs typeface="Arial" panose="020B0604020202020204" pitchFamily="34" charset="0"/>
              </a:rPr>
              <a:t>cs</a:t>
            </a:r>
            <a:r>
              <a:rPr lang="pl-PL" sz="1400" dirty="0">
                <a:cs typeface="Arial" panose="020B0604020202020204" pitchFamily="34" charset="0"/>
              </a:rPr>
              <a:t> 4k) -  </a:t>
            </a:r>
            <a:r>
              <a:rPr lang="pl-PL" sz="1400" b="1" dirty="0">
                <a:cs typeface="Arial" panose="020B0604020202020204" pitchFamily="34" charset="0"/>
              </a:rPr>
              <a:t>1 888 394,00 euro </a:t>
            </a:r>
            <a:r>
              <a:rPr lang="pl-PL" sz="1400" dirty="0">
                <a:cs typeface="Arial" panose="020B0604020202020204" pitchFamily="34" charset="0"/>
              </a:rPr>
              <a:t>(zmniejszenie alokacji)</a:t>
            </a:r>
            <a:endParaRPr lang="pl-PL" sz="1400" dirty="0"/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A5E75E3B-5575-4EB5-258B-B74469836795}"/>
              </a:ext>
            </a:extLst>
          </p:cNvPr>
          <p:cNvCxnSpPr>
            <a:cxnSpLocks/>
          </p:cNvCxnSpPr>
          <p:nvPr/>
        </p:nvCxnSpPr>
        <p:spPr>
          <a:xfrm flipH="1">
            <a:off x="421258" y="3635821"/>
            <a:ext cx="6770" cy="312730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7A2F678C-67CC-E241-3138-98E08E0A9335}"/>
              </a:ext>
            </a:extLst>
          </p:cNvPr>
          <p:cNvCxnSpPr>
            <a:cxnSpLocks/>
          </p:cNvCxnSpPr>
          <p:nvPr/>
        </p:nvCxnSpPr>
        <p:spPr>
          <a:xfrm>
            <a:off x="5633938" y="3411138"/>
            <a:ext cx="0" cy="16648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DD26764C-90CC-ADE5-747D-A74D7A4B0993}"/>
              </a:ext>
            </a:extLst>
          </p:cNvPr>
          <p:cNvCxnSpPr>
            <a:cxnSpLocks/>
          </p:cNvCxnSpPr>
          <p:nvPr/>
        </p:nvCxnSpPr>
        <p:spPr>
          <a:xfrm>
            <a:off x="428028" y="4044742"/>
            <a:ext cx="14401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B5CB24E2-515C-796A-76DE-0F50D86BCEF4}"/>
              </a:ext>
            </a:extLst>
          </p:cNvPr>
          <p:cNvCxnSpPr/>
          <p:nvPr/>
        </p:nvCxnSpPr>
        <p:spPr>
          <a:xfrm>
            <a:off x="5636242" y="4243559"/>
            <a:ext cx="2880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61DB6B4B-8BEA-96AA-DE80-6507169E816F}"/>
              </a:ext>
            </a:extLst>
          </p:cNvPr>
          <p:cNvCxnSpPr/>
          <p:nvPr/>
        </p:nvCxnSpPr>
        <p:spPr>
          <a:xfrm>
            <a:off x="5633938" y="5075981"/>
            <a:ext cx="2880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ytuł 4">
            <a:extLst>
              <a:ext uri="{FF2B5EF4-FFF2-40B4-BE49-F238E27FC236}">
                <a16:creationId xmlns:a16="http://schemas.microsoft.com/office/drawing/2014/main" id="{6F189C2C-C987-4130-DAC6-A80303C61D62}"/>
              </a:ext>
            </a:extLst>
          </p:cNvPr>
          <p:cNvSpPr txBox="1">
            <a:spLocks/>
          </p:cNvSpPr>
          <p:nvPr/>
        </p:nvSpPr>
        <p:spPr>
          <a:xfrm>
            <a:off x="1023051" y="564022"/>
            <a:ext cx="8640381" cy="9912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defRPr/>
            </a:pPr>
            <a:r>
              <a:rPr lang="pl-P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Transfer środków finansowych –</a:t>
            </a:r>
            <a:br>
              <a:rPr lang="pl-P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8 i 15 FEP 2021-2027</a:t>
            </a:r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173A2A97-5537-2D07-9E31-D9B65AD5A105}"/>
              </a:ext>
            </a:extLst>
          </p:cNvPr>
          <p:cNvSpPr/>
          <p:nvPr/>
        </p:nvSpPr>
        <p:spPr>
          <a:xfrm>
            <a:off x="572042" y="6612580"/>
            <a:ext cx="4684882" cy="716653"/>
          </a:xfrm>
          <a:custGeom>
            <a:avLst/>
            <a:gdLst>
              <a:gd name="connsiteX0" fmla="*/ 0 w 2168914"/>
              <a:gd name="connsiteY0" fmla="*/ 135557 h 1355571"/>
              <a:gd name="connsiteX1" fmla="*/ 135557 w 2168914"/>
              <a:gd name="connsiteY1" fmla="*/ 0 h 1355571"/>
              <a:gd name="connsiteX2" fmla="*/ 2033357 w 2168914"/>
              <a:gd name="connsiteY2" fmla="*/ 0 h 1355571"/>
              <a:gd name="connsiteX3" fmla="*/ 2168914 w 2168914"/>
              <a:gd name="connsiteY3" fmla="*/ 135557 h 1355571"/>
              <a:gd name="connsiteX4" fmla="*/ 2168914 w 2168914"/>
              <a:gd name="connsiteY4" fmla="*/ 1220014 h 1355571"/>
              <a:gd name="connsiteX5" fmla="*/ 2033357 w 2168914"/>
              <a:gd name="connsiteY5" fmla="*/ 1355571 h 1355571"/>
              <a:gd name="connsiteX6" fmla="*/ 135557 w 2168914"/>
              <a:gd name="connsiteY6" fmla="*/ 1355571 h 1355571"/>
              <a:gd name="connsiteX7" fmla="*/ 0 w 2168914"/>
              <a:gd name="connsiteY7" fmla="*/ 1220014 h 1355571"/>
              <a:gd name="connsiteX8" fmla="*/ 0 w 2168914"/>
              <a:gd name="connsiteY8" fmla="*/ 135557 h 13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914" h="1355571">
                <a:moveTo>
                  <a:pt x="0" y="135557"/>
                </a:moveTo>
                <a:cubicBezTo>
                  <a:pt x="0" y="60691"/>
                  <a:pt x="60691" y="0"/>
                  <a:pt x="135557" y="0"/>
                </a:cubicBezTo>
                <a:lnTo>
                  <a:pt x="2033357" y="0"/>
                </a:lnTo>
                <a:cubicBezTo>
                  <a:pt x="2108223" y="0"/>
                  <a:pt x="2168914" y="60691"/>
                  <a:pt x="2168914" y="135557"/>
                </a:cubicBezTo>
                <a:lnTo>
                  <a:pt x="2168914" y="1220014"/>
                </a:lnTo>
                <a:cubicBezTo>
                  <a:pt x="2168914" y="1294880"/>
                  <a:pt x="2108223" y="1355571"/>
                  <a:pt x="2033357" y="1355571"/>
                </a:cubicBezTo>
                <a:lnTo>
                  <a:pt x="135557" y="1355571"/>
                </a:lnTo>
                <a:cubicBezTo>
                  <a:pt x="60691" y="1355571"/>
                  <a:pt x="0" y="1294880"/>
                  <a:pt x="0" y="1220014"/>
                </a:cubicBezTo>
                <a:lnTo>
                  <a:pt x="0" y="135557"/>
                </a:lnTo>
                <a:close/>
              </a:path>
            </a:pathLst>
          </a:custGeom>
          <a:ln w="158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3" tIns="57483" rIns="66373" bIns="574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cs typeface="Arial" panose="020B0604020202020204" pitchFamily="34" charset="0"/>
              </a:rPr>
              <a:t>Działanie 08.06 </a:t>
            </a:r>
            <a:r>
              <a:rPr lang="pl-PL" sz="1400" b="1" dirty="0">
                <a:solidFill>
                  <a:schemeClr val="tx2"/>
                </a:solidFill>
                <a:cs typeface="Arial" panose="020B0604020202020204" pitchFamily="34" charset="0"/>
              </a:rPr>
              <a:t>I</a:t>
            </a:r>
            <a:r>
              <a:rPr lang="pl-PL" sz="1400" b="1" dirty="0">
                <a:solidFill>
                  <a:schemeClr val="tx2"/>
                </a:solidFill>
              </a:rPr>
              <a:t>ntegracja społeczna </a:t>
            </a:r>
            <a:r>
              <a:rPr lang="pl-PL" sz="1400" dirty="0">
                <a:cs typeface="Arial" panose="020B0604020202020204" pitchFamily="34" charset="0"/>
              </a:rPr>
              <a:t>(</a:t>
            </a:r>
            <a:r>
              <a:rPr lang="pl-PL" sz="1400" dirty="0" err="1">
                <a:cs typeface="Arial" panose="020B0604020202020204" pitchFamily="34" charset="0"/>
              </a:rPr>
              <a:t>cs</a:t>
            </a:r>
            <a:r>
              <a:rPr lang="pl-PL" sz="1400" dirty="0">
                <a:cs typeface="Arial" panose="020B0604020202020204" pitchFamily="34" charset="0"/>
              </a:rPr>
              <a:t> 4l) -  </a:t>
            </a:r>
            <a:r>
              <a:rPr lang="pl-PL" sz="1400" b="1" dirty="0">
                <a:cs typeface="Arial" panose="020B0604020202020204" pitchFamily="34" charset="0"/>
              </a:rPr>
              <a:t>265 304,00 euro </a:t>
            </a:r>
            <a:r>
              <a:rPr lang="pl-PL" sz="1400" dirty="0">
                <a:cs typeface="Arial" panose="020B0604020202020204" pitchFamily="34" charset="0"/>
              </a:rPr>
              <a:t>(zmniejszenie alokacji)</a:t>
            </a:r>
            <a:endParaRPr lang="pl-PL" sz="1400" dirty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83D4CB5-E3BD-B349-7F60-E43E0A389E42}"/>
              </a:ext>
            </a:extLst>
          </p:cNvPr>
          <p:cNvCxnSpPr>
            <a:cxnSpLocks/>
          </p:cNvCxnSpPr>
          <p:nvPr/>
        </p:nvCxnSpPr>
        <p:spPr>
          <a:xfrm>
            <a:off x="440429" y="4677632"/>
            <a:ext cx="14401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943DDD5-08D2-38CE-EDA6-9FA592AF7732}"/>
              </a:ext>
            </a:extLst>
          </p:cNvPr>
          <p:cNvCxnSpPr>
            <a:cxnSpLocks/>
          </p:cNvCxnSpPr>
          <p:nvPr/>
        </p:nvCxnSpPr>
        <p:spPr>
          <a:xfrm>
            <a:off x="440429" y="5333161"/>
            <a:ext cx="14401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B4906EF-EBA5-AEBE-AFB0-F445C159510E}"/>
              </a:ext>
            </a:extLst>
          </p:cNvPr>
          <p:cNvCxnSpPr>
            <a:cxnSpLocks/>
          </p:cNvCxnSpPr>
          <p:nvPr/>
        </p:nvCxnSpPr>
        <p:spPr>
          <a:xfrm>
            <a:off x="421259" y="6048237"/>
            <a:ext cx="14401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67897BA-7E41-952E-98BF-026953922F6C}"/>
              </a:ext>
            </a:extLst>
          </p:cNvPr>
          <p:cNvCxnSpPr>
            <a:cxnSpLocks/>
          </p:cNvCxnSpPr>
          <p:nvPr/>
        </p:nvCxnSpPr>
        <p:spPr>
          <a:xfrm>
            <a:off x="421259" y="6763127"/>
            <a:ext cx="14401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F18CBA70-3131-B5AD-5873-5D59E1DB0E89}"/>
              </a:ext>
            </a:extLst>
          </p:cNvPr>
          <p:cNvSpPr/>
          <p:nvPr/>
        </p:nvSpPr>
        <p:spPr>
          <a:xfrm>
            <a:off x="5921968" y="4742948"/>
            <a:ext cx="4362883" cy="745380"/>
          </a:xfrm>
          <a:custGeom>
            <a:avLst/>
            <a:gdLst>
              <a:gd name="connsiteX0" fmla="*/ 0 w 2168914"/>
              <a:gd name="connsiteY0" fmla="*/ 135557 h 1355571"/>
              <a:gd name="connsiteX1" fmla="*/ 135557 w 2168914"/>
              <a:gd name="connsiteY1" fmla="*/ 0 h 1355571"/>
              <a:gd name="connsiteX2" fmla="*/ 2033357 w 2168914"/>
              <a:gd name="connsiteY2" fmla="*/ 0 h 1355571"/>
              <a:gd name="connsiteX3" fmla="*/ 2168914 w 2168914"/>
              <a:gd name="connsiteY3" fmla="*/ 135557 h 1355571"/>
              <a:gd name="connsiteX4" fmla="*/ 2168914 w 2168914"/>
              <a:gd name="connsiteY4" fmla="*/ 1220014 h 1355571"/>
              <a:gd name="connsiteX5" fmla="*/ 2033357 w 2168914"/>
              <a:gd name="connsiteY5" fmla="*/ 1355571 h 1355571"/>
              <a:gd name="connsiteX6" fmla="*/ 135557 w 2168914"/>
              <a:gd name="connsiteY6" fmla="*/ 1355571 h 1355571"/>
              <a:gd name="connsiteX7" fmla="*/ 0 w 2168914"/>
              <a:gd name="connsiteY7" fmla="*/ 1220014 h 1355571"/>
              <a:gd name="connsiteX8" fmla="*/ 0 w 2168914"/>
              <a:gd name="connsiteY8" fmla="*/ 135557 h 13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914" h="1355571">
                <a:moveTo>
                  <a:pt x="0" y="135557"/>
                </a:moveTo>
                <a:cubicBezTo>
                  <a:pt x="0" y="60691"/>
                  <a:pt x="60691" y="0"/>
                  <a:pt x="135557" y="0"/>
                </a:cubicBezTo>
                <a:lnTo>
                  <a:pt x="2033357" y="0"/>
                </a:lnTo>
                <a:cubicBezTo>
                  <a:pt x="2108223" y="0"/>
                  <a:pt x="2168914" y="60691"/>
                  <a:pt x="2168914" y="135557"/>
                </a:cubicBezTo>
                <a:lnTo>
                  <a:pt x="2168914" y="1220014"/>
                </a:lnTo>
                <a:cubicBezTo>
                  <a:pt x="2168914" y="1294880"/>
                  <a:pt x="2108223" y="1355571"/>
                  <a:pt x="2033357" y="1355571"/>
                </a:cubicBezTo>
                <a:lnTo>
                  <a:pt x="135557" y="1355571"/>
                </a:lnTo>
                <a:cubicBezTo>
                  <a:pt x="60691" y="1355571"/>
                  <a:pt x="0" y="1294880"/>
                  <a:pt x="0" y="1220014"/>
                </a:cubicBezTo>
                <a:lnTo>
                  <a:pt x="0" y="135557"/>
                </a:lnTo>
                <a:close/>
              </a:path>
            </a:pathLst>
          </a:custGeom>
          <a:ln w="158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3" tIns="57483" rIns="66373" bIns="574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Działanie 15.02 </a:t>
            </a:r>
            <a:r>
              <a:rPr lang="pl-PL" sz="1400" b="1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Wsparcie gotowości cywilnej osób dorosłych 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1400" dirty="0" err="1">
                <a:ea typeface="Calibri" panose="020F0502020204030204" pitchFamily="34" charset="0"/>
                <a:cs typeface="Arial" panose="020B0604020202020204" pitchFamily="34" charset="0"/>
              </a:rPr>
              <a:t>cs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 4g) – </a:t>
            </a:r>
            <a:r>
              <a:rPr lang="pl-PL" sz="1400" b="1" dirty="0">
                <a:ea typeface="Calibri" panose="020F0502020204030204" pitchFamily="34" charset="0"/>
                <a:cs typeface="Arial" panose="020B0604020202020204" pitchFamily="34" charset="0"/>
              </a:rPr>
              <a:t>8 028 179,00 euro </a:t>
            </a:r>
            <a:r>
              <a:rPr lang="pl-PL" sz="1400" dirty="0">
                <a:ea typeface="Calibri" panose="020F0502020204030204" pitchFamily="34" charset="0"/>
                <a:cs typeface="Arial" panose="020B0604020202020204" pitchFamily="34" charset="0"/>
              </a:rPr>
              <a:t>(nowe działanie)</a:t>
            </a:r>
            <a:endParaRPr lang="pl-PL" sz="1400" kern="1200" dirty="0"/>
          </a:p>
        </p:txBody>
      </p:sp>
    </p:spTree>
    <p:extLst>
      <p:ext uri="{BB962C8B-B14F-4D97-AF65-F5344CB8AC3E}">
        <p14:creationId xmlns:p14="http://schemas.microsoft.com/office/powerpoint/2010/main" val="301434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7ABF6-D438-46E9-62AD-9E16E8145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B9E9DD2-A6BF-11DC-7E72-3075F572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10255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Budżet* LGD po zmianach </a:t>
            </a:r>
            <a:br>
              <a:rPr lang="pl-PL" sz="3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Programu FEP 2021-2027</a:t>
            </a:r>
          </a:p>
        </p:txBody>
      </p:sp>
      <p:grpSp>
        <p:nvGrpSpPr>
          <p:cNvPr id="10" name="Grupa 9" descr="Grafika prezentująca budżet programu regionalnego FEP 2021-2027 ogółem oraz w podziale na fundusze EFRR i EFS+ (w mld PLN).">
            <a:extLst>
              <a:ext uri="{FF2B5EF4-FFF2-40B4-BE49-F238E27FC236}">
                <a16:creationId xmlns:a16="http://schemas.microsoft.com/office/drawing/2014/main" id="{9E7BEFF5-3D72-5B56-308C-17314380D4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34044" y="1822603"/>
            <a:ext cx="4218991" cy="2533299"/>
            <a:chOff x="294045" y="1820579"/>
            <a:chExt cx="3552525" cy="2132357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F13E6512-7749-FA0B-5CCE-55BED10D1BC9}"/>
                </a:ext>
              </a:extLst>
            </p:cNvPr>
            <p:cNvSpPr txBox="1"/>
            <p:nvPr/>
          </p:nvSpPr>
          <p:spPr>
            <a:xfrm>
              <a:off x="483510" y="1820579"/>
              <a:ext cx="2165886" cy="69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BUDŻET  </a:t>
              </a:r>
            </a:p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PRIORYTET 8 </a:t>
              </a:r>
            </a:p>
            <a:p>
              <a:r>
                <a:rPr lang="pl-PL" sz="1400" b="1" dirty="0">
                  <a:ea typeface="Open Sans" panose="020B0606030504020204" pitchFamily="34" charset="0"/>
                  <a:cs typeface="Open Sans" panose="020B0606030504020204" pitchFamily="34" charset="0"/>
                </a:rPr>
                <a:t>(+Zarządzanie LSR)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3FC4EE1B-FBC9-BF54-D8C2-F7E624E85A46}"/>
                </a:ext>
              </a:extLst>
            </p:cNvPr>
            <p:cNvSpPr txBox="1"/>
            <p:nvPr/>
          </p:nvSpPr>
          <p:spPr>
            <a:xfrm>
              <a:off x="480658" y="2634421"/>
              <a:ext cx="2165886" cy="49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BUDŻET </a:t>
              </a:r>
            </a:p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PRIORYTET 15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C9D3DA4C-9FEB-6B24-1306-E2ED7A9ED7E1}"/>
                </a:ext>
              </a:extLst>
            </p:cNvPr>
            <p:cNvSpPr txBox="1"/>
            <p:nvPr/>
          </p:nvSpPr>
          <p:spPr>
            <a:xfrm>
              <a:off x="294045" y="3614382"/>
              <a:ext cx="2165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sz="1600" b="1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Nawias klamrowy zamykający 13">
              <a:extLst>
                <a:ext uri="{FF2B5EF4-FFF2-40B4-BE49-F238E27FC236}">
                  <a16:creationId xmlns:a16="http://schemas.microsoft.com/office/drawing/2014/main" id="{C97A37B4-6E3A-44DB-2CDC-F2A46F4C48CE}"/>
                </a:ext>
              </a:extLst>
            </p:cNvPr>
            <p:cNvSpPr/>
            <p:nvPr/>
          </p:nvSpPr>
          <p:spPr>
            <a:xfrm>
              <a:off x="1683536" y="1861578"/>
              <a:ext cx="216024" cy="65673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Nawias klamrowy zamykający 14">
              <a:extLst>
                <a:ext uri="{FF2B5EF4-FFF2-40B4-BE49-F238E27FC236}">
                  <a16:creationId xmlns:a16="http://schemas.microsoft.com/office/drawing/2014/main" id="{9D6047EE-A7BB-48E5-A2DC-655806869D1B}"/>
                </a:ext>
              </a:extLst>
            </p:cNvPr>
            <p:cNvSpPr/>
            <p:nvPr/>
          </p:nvSpPr>
          <p:spPr>
            <a:xfrm>
              <a:off x="1671977" y="2688618"/>
              <a:ext cx="216024" cy="65673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4F5B43A8-DE2A-90BA-5CE7-DB812589A214}"/>
                </a:ext>
              </a:extLst>
            </p:cNvPr>
            <p:cNvSpPr txBox="1"/>
            <p:nvPr/>
          </p:nvSpPr>
          <p:spPr>
            <a:xfrm>
              <a:off x="1872344" y="1850987"/>
              <a:ext cx="1974226" cy="54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>
                  <a:ea typeface="Open Sans" panose="020B0606030504020204" pitchFamily="34" charset="0"/>
                  <a:cs typeface="Open Sans" panose="020B0606030504020204" pitchFamily="34" charset="0"/>
                </a:rPr>
                <a:t>84 240 493,02 PLN</a:t>
              </a:r>
            </a:p>
            <a:p>
              <a:pPr algn="ctr"/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 19 644 263,00 EUR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1FA0B411-227A-96BF-4737-658F9E158E85}"/>
                </a:ext>
              </a:extLst>
            </p:cNvPr>
            <p:cNvSpPr txBox="1"/>
            <p:nvPr/>
          </p:nvSpPr>
          <p:spPr>
            <a:xfrm>
              <a:off x="1888001" y="2647823"/>
              <a:ext cx="1888518" cy="54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>
                  <a:ea typeface="Open Sans" panose="020B0606030504020204" pitchFamily="34" charset="0"/>
                  <a:cs typeface="Open Sans" panose="020B0606030504020204" pitchFamily="34" charset="0"/>
                </a:rPr>
                <a:t>44 408 506,98 PLN</a:t>
              </a:r>
            </a:p>
            <a:p>
              <a:pPr algn="ctr"/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 10 355 737,00 EUR</a:t>
              </a:r>
            </a:p>
          </p:txBody>
        </p: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35620EA-327D-C251-07C4-E34FF4A65BF8}"/>
              </a:ext>
            </a:extLst>
          </p:cNvPr>
          <p:cNvSpPr txBox="1"/>
          <p:nvPr/>
        </p:nvSpPr>
        <p:spPr>
          <a:xfrm>
            <a:off x="164494" y="7159602"/>
            <a:ext cx="662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400" b="0" dirty="0">
                <a:latin typeface="+mn-lt"/>
              </a:rPr>
              <a:t>*</a:t>
            </a:r>
            <a:r>
              <a:rPr lang="pl-PL" altLang="pl-PL" sz="1400" dirty="0">
                <a:latin typeface="+mn-lt"/>
              </a:rPr>
              <a:t> Przeliczeń </a:t>
            </a:r>
            <a:r>
              <a:rPr lang="pl-PL" altLang="pl-PL" sz="1400" b="0" dirty="0">
                <a:latin typeface="+mn-lt"/>
              </a:rPr>
              <a:t>EUR / PLN dokonano zgodnie z kursem EBC z dnia 30</a:t>
            </a:r>
            <a:r>
              <a:rPr lang="pl-PL" altLang="pl-PL" sz="1400" dirty="0"/>
              <a:t>.03.2026</a:t>
            </a:r>
            <a:r>
              <a:rPr lang="pl-PL" altLang="pl-PL" sz="1400" b="0" dirty="0">
                <a:latin typeface="+mn-lt"/>
              </a:rPr>
              <a:t> r. - 4,2883 PLN </a:t>
            </a:r>
            <a:endParaRPr lang="pl-PL" sz="1400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EA3907AE-5AB0-D5E0-B860-6103B374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14" y="2513230"/>
            <a:ext cx="360000" cy="360000"/>
          </a:xfrm>
          <a:prstGeom prst="rect">
            <a:avLst/>
          </a:prstGeom>
          <a:solidFill>
            <a:srgbClr val="BFBFBF"/>
          </a:solidFill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FDF5533-18A7-B97D-0CAA-E3BF7E68F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4405609"/>
            <a:ext cx="360000" cy="3600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33B46799-DC73-A152-CE4A-6EE75384B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3127299"/>
            <a:ext cx="360000" cy="36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E56BC98-9F93-BDC0-793A-36425EC2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5044764"/>
            <a:ext cx="360000" cy="360000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32657C06-15B6-AC58-9FB3-10F153092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3766454"/>
            <a:ext cx="360000" cy="360000"/>
          </a:xfrm>
          <a:prstGeom prst="rect">
            <a:avLst/>
          </a:prstGeom>
          <a:solidFill>
            <a:srgbClr val="398E94"/>
          </a:solidFill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C2F37ACF-C0DC-BAC7-381A-F26C6587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5683919"/>
            <a:ext cx="360000" cy="360000"/>
          </a:xfrm>
          <a:prstGeom prst="rect">
            <a:avLst/>
          </a:prstGeom>
          <a:solidFill>
            <a:srgbClr val="5399D9"/>
          </a:solidFill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E8B36D2-C466-D856-2998-58146CBBA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942387"/>
              </p:ext>
            </p:extLst>
          </p:nvPr>
        </p:nvGraphicFramePr>
        <p:xfrm>
          <a:off x="164495" y="3510528"/>
          <a:ext cx="4752528" cy="371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3B0183B8-DF8B-2413-3392-245EBC419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18" y="6295255"/>
            <a:ext cx="360000" cy="36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81849A1-1C99-8385-E876-AB3BE8C14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86978"/>
              </p:ext>
            </p:extLst>
          </p:nvPr>
        </p:nvGraphicFramePr>
        <p:xfrm>
          <a:off x="4769843" y="1282138"/>
          <a:ext cx="5318919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2635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B8F08-0384-8F8E-7163-1A6CABF50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:a16="http://schemas.microsoft.com/office/drawing/2014/main" id="{1A9CA4EC-056E-8D06-8536-906A92DA889A}"/>
              </a:ext>
            </a:extLst>
          </p:cNvPr>
          <p:cNvGrpSpPr/>
          <p:nvPr/>
        </p:nvGrpSpPr>
        <p:grpSpPr>
          <a:xfrm>
            <a:off x="289176" y="1354591"/>
            <a:ext cx="9928073" cy="5816481"/>
            <a:chOff x="258095" y="2908670"/>
            <a:chExt cx="9928073" cy="1598380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AAB5DBAC-68FC-7FE2-D644-89D18A74A6A9}"/>
                </a:ext>
              </a:extLst>
            </p:cNvPr>
            <p:cNvSpPr/>
            <p:nvPr/>
          </p:nvSpPr>
          <p:spPr>
            <a:xfrm>
              <a:off x="258095" y="3003868"/>
              <a:ext cx="9928073" cy="1503182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1400" dirty="0"/>
            </a:p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1600" b="1" u="sng" kern="1200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BBB19F39-71E5-FE7C-B8C4-968823021897}"/>
                </a:ext>
              </a:extLst>
            </p:cNvPr>
            <p:cNvGrpSpPr/>
            <p:nvPr/>
          </p:nvGrpSpPr>
          <p:grpSpPr>
            <a:xfrm>
              <a:off x="573616" y="2908670"/>
              <a:ext cx="9452810" cy="196856"/>
              <a:chOff x="452394" y="213395"/>
              <a:chExt cx="6333520" cy="78864"/>
            </a:xfrm>
          </p:grpSpPr>
          <p:sp>
            <p:nvSpPr>
              <p:cNvPr id="19" name="Prostokąt: zaokrąglone rogi 18">
                <a:extLst>
                  <a:ext uri="{FF2B5EF4-FFF2-40B4-BE49-F238E27FC236}">
                    <a16:creationId xmlns:a16="http://schemas.microsoft.com/office/drawing/2014/main" id="{4ADCDCA4-E49A-3653-2845-138DE9C9E41C}"/>
                  </a:ext>
                </a:extLst>
              </p:cNvPr>
              <p:cNvSpPr/>
              <p:nvPr/>
            </p:nvSpPr>
            <p:spPr>
              <a:xfrm>
                <a:off x="452394" y="214199"/>
                <a:ext cx="6333520" cy="78060"/>
              </a:xfrm>
              <a:prstGeom prst="roundRect">
                <a:avLst/>
              </a:prstGeom>
              <a:solidFill>
                <a:srgbClr val="0033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0" name="Prostokąt: zaokrąglone rogi 4">
                <a:extLst>
                  <a:ext uri="{FF2B5EF4-FFF2-40B4-BE49-F238E27FC236}">
                    <a16:creationId xmlns:a16="http://schemas.microsoft.com/office/drawing/2014/main" id="{515F7227-F61A-FCD3-D3C8-AD02B32A61F5}"/>
                  </a:ext>
                </a:extLst>
              </p:cNvPr>
              <p:cNvSpPr txBox="1"/>
              <p:nvPr/>
            </p:nvSpPr>
            <p:spPr>
              <a:xfrm>
                <a:off x="491856" y="213395"/>
                <a:ext cx="6270114" cy="654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9392" tIns="0" rIns="239392" bIns="0" numCol="1" spcCol="1270" anchor="ctr" anchorCtr="0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l-PL" sz="2400" b="1" dirty="0">
                    <a:solidFill>
                      <a:schemeClr val="bg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Działanie 15.01 Wsparcie gotowości cywilnej uczniów i szkół </a:t>
                </a:r>
              </a:p>
            </p:txBody>
          </p:sp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2DE89C23-AD39-5D93-56BB-CAE137AA4BDC}"/>
              </a:ext>
            </a:extLst>
          </p:cNvPr>
          <p:cNvGrpSpPr/>
          <p:nvPr/>
        </p:nvGrpSpPr>
        <p:grpSpPr>
          <a:xfrm>
            <a:off x="377354" y="2230050"/>
            <a:ext cx="9839894" cy="2118126"/>
            <a:chOff x="-110934" y="361147"/>
            <a:chExt cx="3388992" cy="1526971"/>
          </a:xfrm>
        </p:grpSpPr>
        <p:sp>
          <p:nvSpPr>
            <p:cNvPr id="15" name="Strzałka: pagon 14">
              <a:extLst>
                <a:ext uri="{FF2B5EF4-FFF2-40B4-BE49-F238E27FC236}">
                  <a16:creationId xmlns:a16="http://schemas.microsoft.com/office/drawing/2014/main" id="{9CFB9715-8382-C727-AED0-E93C974994E8}"/>
                </a:ext>
              </a:extLst>
            </p:cNvPr>
            <p:cNvSpPr/>
            <p:nvPr/>
          </p:nvSpPr>
          <p:spPr>
            <a:xfrm>
              <a:off x="-110934" y="361147"/>
              <a:ext cx="3388992" cy="1505421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Strzałka: pagon 4">
              <a:extLst>
                <a:ext uri="{FF2B5EF4-FFF2-40B4-BE49-F238E27FC236}">
                  <a16:creationId xmlns:a16="http://schemas.microsoft.com/office/drawing/2014/main" id="{399F6109-2B4B-6ACF-BA12-D37555AFFC5D}"/>
                </a:ext>
              </a:extLst>
            </p:cNvPr>
            <p:cNvSpPr txBox="1"/>
            <p:nvPr/>
          </p:nvSpPr>
          <p:spPr>
            <a:xfrm>
              <a:off x="311350" y="369130"/>
              <a:ext cx="2832767" cy="151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chemeClr val="tx2"/>
                  </a:solidFill>
                </a:rPr>
                <a:t>Działanie ma na celu zwiększenie poziomu bezpieczeństwa oraz wzmocnienie odporności społeczności szkolnych na obszarach objętych LSR poprzez rozwój kompetencji w zakresie gotowości cywilnej i cyberbezpieczeństwa.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chemeClr val="tx2"/>
                  </a:solidFill>
                </a:rPr>
                <a:t>Interwencja koncentruje się na podnoszeniu świadomości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oraz zdobywaniu i doskonaleniu umiejętności, kompetencji i kwalifikacji niezbędnych do identyfikowania zagrożeń, zapobiegania im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oraz właściwego reagowania w sytuacjach kryzysowych.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C4ADED62-C5E9-6BA5-4F64-184678F1830D}"/>
              </a:ext>
            </a:extLst>
          </p:cNvPr>
          <p:cNvGrpSpPr/>
          <p:nvPr/>
        </p:nvGrpSpPr>
        <p:grpSpPr>
          <a:xfrm>
            <a:off x="383667" y="4313608"/>
            <a:ext cx="9444685" cy="2088233"/>
            <a:chOff x="-5838" y="-81401"/>
            <a:chExt cx="3424731" cy="1135484"/>
          </a:xfrm>
        </p:grpSpPr>
        <p:sp>
          <p:nvSpPr>
            <p:cNvPr id="22" name="Strzałka: pagon 21">
              <a:extLst>
                <a:ext uri="{FF2B5EF4-FFF2-40B4-BE49-F238E27FC236}">
                  <a16:creationId xmlns:a16="http://schemas.microsoft.com/office/drawing/2014/main" id="{9A09747E-A7AF-BDBA-6D2B-9511ED8C5631}"/>
                </a:ext>
              </a:extLst>
            </p:cNvPr>
            <p:cNvSpPr/>
            <p:nvPr/>
          </p:nvSpPr>
          <p:spPr>
            <a:xfrm>
              <a:off x="-5838" y="-43783"/>
              <a:ext cx="3424731" cy="1075763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Strzałka: pagon 4">
              <a:extLst>
                <a:ext uri="{FF2B5EF4-FFF2-40B4-BE49-F238E27FC236}">
                  <a16:creationId xmlns:a16="http://schemas.microsoft.com/office/drawing/2014/main" id="{1453F612-CC69-514F-1FF7-41306B8246C8}"/>
                </a:ext>
              </a:extLst>
            </p:cNvPr>
            <p:cNvSpPr txBox="1"/>
            <p:nvPr/>
          </p:nvSpPr>
          <p:spPr>
            <a:xfrm>
              <a:off x="461128" y="-81401"/>
              <a:ext cx="2897963" cy="1135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l-PL" b="1" dirty="0">
                  <a:solidFill>
                    <a:schemeClr val="tx2"/>
                  </a:solidFill>
                </a:rPr>
                <a:t>Grupy docelowe: </a:t>
              </a:r>
              <a:r>
                <a:rPr lang="pl-PL" dirty="0">
                  <a:solidFill>
                    <a:schemeClr val="tx2"/>
                  </a:solidFill>
                </a:rPr>
                <a:t>kadra pedagogiczna, niepedagogiczna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i zarządzająca placówek systemu oświaty; nauczyciele i kadra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zarządzająca, wspierająca i organizująca proces nauczania szkół/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placówek systemu oświaty na poziomie podstawowym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i ponadpodstawowym; otoczenie uczniów, w tym rodzina;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uczniowie i słuchacze szkół lub placówek systemu oświaty.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ytuł 4">
            <a:extLst>
              <a:ext uri="{FF2B5EF4-FFF2-40B4-BE49-F238E27FC236}">
                <a16:creationId xmlns:a16="http://schemas.microsoft.com/office/drawing/2014/main" id="{D7931826-3E1F-9D1E-E265-324E2A618FF7}"/>
              </a:ext>
            </a:extLst>
          </p:cNvPr>
          <p:cNvSpPr txBox="1">
            <a:spLocks/>
          </p:cNvSpPr>
          <p:nvPr/>
        </p:nvSpPr>
        <p:spPr>
          <a:xfrm>
            <a:off x="1023051" y="564022"/>
            <a:ext cx="8640381" cy="9912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pl-PL" sz="2400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15 „Rozwój umiejętności dla bezpieczeństwa  społeczności lokalnej”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16206F2-7ADB-BD3A-C7BC-3A70329C1732}"/>
              </a:ext>
            </a:extLst>
          </p:cNvPr>
          <p:cNvGrpSpPr/>
          <p:nvPr/>
        </p:nvGrpSpPr>
        <p:grpSpPr>
          <a:xfrm>
            <a:off x="403914" y="6420660"/>
            <a:ext cx="8191347" cy="662734"/>
            <a:chOff x="-5838" y="-81186"/>
            <a:chExt cx="3428496" cy="1135483"/>
          </a:xfrm>
        </p:grpSpPr>
        <p:sp>
          <p:nvSpPr>
            <p:cNvPr id="5" name="Strzałka: pagon 4">
              <a:extLst>
                <a:ext uri="{FF2B5EF4-FFF2-40B4-BE49-F238E27FC236}">
                  <a16:creationId xmlns:a16="http://schemas.microsoft.com/office/drawing/2014/main" id="{FDFB232B-0D01-9815-4982-47963D2B3CC6}"/>
                </a:ext>
              </a:extLst>
            </p:cNvPr>
            <p:cNvSpPr/>
            <p:nvPr/>
          </p:nvSpPr>
          <p:spPr>
            <a:xfrm>
              <a:off x="-5838" y="-43783"/>
              <a:ext cx="3424731" cy="1075763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Strzałka: pagon 4">
              <a:extLst>
                <a:ext uri="{FF2B5EF4-FFF2-40B4-BE49-F238E27FC236}">
                  <a16:creationId xmlns:a16="http://schemas.microsoft.com/office/drawing/2014/main" id="{0DFA6472-A7DF-9459-C34F-32A507FF8E70}"/>
                </a:ext>
              </a:extLst>
            </p:cNvPr>
            <p:cNvSpPr txBox="1"/>
            <p:nvPr/>
          </p:nvSpPr>
          <p:spPr>
            <a:xfrm>
              <a:off x="524695" y="-81186"/>
              <a:ext cx="2897963" cy="1135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l-PL" b="1" dirty="0">
                  <a:solidFill>
                    <a:schemeClr val="tx2"/>
                  </a:solidFill>
                </a:rPr>
                <a:t>Forma wsparcia:</a:t>
              </a:r>
              <a:r>
                <a:rPr lang="pl-PL" dirty="0">
                  <a:solidFill>
                    <a:schemeClr val="tx2"/>
                  </a:solidFill>
                </a:rPr>
                <a:t> projekty grantowe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5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2898E-99CB-7860-C7CA-F9DC38AF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:a16="http://schemas.microsoft.com/office/drawing/2014/main" id="{0998EDAC-7C4D-0AEC-B9C1-889FC2591364}"/>
              </a:ext>
            </a:extLst>
          </p:cNvPr>
          <p:cNvGrpSpPr/>
          <p:nvPr/>
        </p:nvGrpSpPr>
        <p:grpSpPr>
          <a:xfrm>
            <a:off x="289176" y="1354591"/>
            <a:ext cx="9928073" cy="5816481"/>
            <a:chOff x="258095" y="2908670"/>
            <a:chExt cx="9928073" cy="1598380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1027BE59-BF12-7F9C-6E22-DC1135D84C01}"/>
                </a:ext>
              </a:extLst>
            </p:cNvPr>
            <p:cNvSpPr/>
            <p:nvPr/>
          </p:nvSpPr>
          <p:spPr>
            <a:xfrm>
              <a:off x="258095" y="3003868"/>
              <a:ext cx="9928073" cy="1503182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sz="1400" dirty="0"/>
            </a:p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1600" b="1" u="sng" kern="1200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endParaRPr lang="pl-PL" sz="1300" b="1" u="sng" dirty="0"/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endParaRPr lang="pl-PL" sz="1400" b="1" u="sng" kern="1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endParaRPr lang="pl-PL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DDCD16BC-B6F1-09F6-4848-84D2CFBE71BF}"/>
                </a:ext>
              </a:extLst>
            </p:cNvPr>
            <p:cNvGrpSpPr/>
            <p:nvPr/>
          </p:nvGrpSpPr>
          <p:grpSpPr>
            <a:xfrm>
              <a:off x="573616" y="2908670"/>
              <a:ext cx="9452810" cy="196856"/>
              <a:chOff x="452394" y="213395"/>
              <a:chExt cx="6333520" cy="78864"/>
            </a:xfrm>
          </p:grpSpPr>
          <p:sp>
            <p:nvSpPr>
              <p:cNvPr id="19" name="Prostokąt: zaokrąglone rogi 18">
                <a:extLst>
                  <a:ext uri="{FF2B5EF4-FFF2-40B4-BE49-F238E27FC236}">
                    <a16:creationId xmlns:a16="http://schemas.microsoft.com/office/drawing/2014/main" id="{F6B0ADF9-C3BA-FA16-27AA-25E85530D5FA}"/>
                  </a:ext>
                </a:extLst>
              </p:cNvPr>
              <p:cNvSpPr/>
              <p:nvPr/>
            </p:nvSpPr>
            <p:spPr>
              <a:xfrm>
                <a:off x="452394" y="214199"/>
                <a:ext cx="6333520" cy="78060"/>
              </a:xfrm>
              <a:prstGeom prst="roundRect">
                <a:avLst/>
              </a:prstGeom>
              <a:solidFill>
                <a:srgbClr val="0033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20" name="Prostokąt: zaokrąglone rogi 4">
                <a:extLst>
                  <a:ext uri="{FF2B5EF4-FFF2-40B4-BE49-F238E27FC236}">
                    <a16:creationId xmlns:a16="http://schemas.microsoft.com/office/drawing/2014/main" id="{4A724932-1ED4-214D-8167-114ECE07FA7C}"/>
                  </a:ext>
                </a:extLst>
              </p:cNvPr>
              <p:cNvSpPr txBox="1"/>
              <p:nvPr/>
            </p:nvSpPr>
            <p:spPr>
              <a:xfrm>
                <a:off x="491856" y="213395"/>
                <a:ext cx="6270114" cy="654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9392" tIns="0" rIns="239392" bIns="0" numCol="1" spcCol="1270" anchor="ctr" anchorCtr="0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pl-PL" sz="2400" b="1" dirty="0">
                    <a:solidFill>
                      <a:schemeClr val="bg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Działanie 15.02 Wsparcie gotowości cywilnej osób dorosłych</a:t>
                </a:r>
              </a:p>
            </p:txBody>
          </p:sp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B59D02F-C4F9-0FEA-909D-893EFE995E75}"/>
              </a:ext>
            </a:extLst>
          </p:cNvPr>
          <p:cNvGrpSpPr/>
          <p:nvPr/>
        </p:nvGrpSpPr>
        <p:grpSpPr>
          <a:xfrm>
            <a:off x="377354" y="2230050"/>
            <a:ext cx="9839894" cy="2424631"/>
            <a:chOff x="-110934" y="361147"/>
            <a:chExt cx="3388992" cy="1747933"/>
          </a:xfrm>
        </p:grpSpPr>
        <p:sp>
          <p:nvSpPr>
            <p:cNvPr id="15" name="Strzałka: pagon 14">
              <a:extLst>
                <a:ext uri="{FF2B5EF4-FFF2-40B4-BE49-F238E27FC236}">
                  <a16:creationId xmlns:a16="http://schemas.microsoft.com/office/drawing/2014/main" id="{8749B36C-88B2-33C4-865B-F8F71F57E687}"/>
                </a:ext>
              </a:extLst>
            </p:cNvPr>
            <p:cNvSpPr/>
            <p:nvPr/>
          </p:nvSpPr>
          <p:spPr>
            <a:xfrm>
              <a:off x="-110934" y="361147"/>
              <a:ext cx="3388992" cy="1747933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Strzałka: pagon 4">
              <a:extLst>
                <a:ext uri="{FF2B5EF4-FFF2-40B4-BE49-F238E27FC236}">
                  <a16:creationId xmlns:a16="http://schemas.microsoft.com/office/drawing/2014/main" id="{FF2C0588-5CE5-454E-C038-54557B93A0E2}"/>
                </a:ext>
              </a:extLst>
            </p:cNvPr>
            <p:cNvSpPr txBox="1"/>
            <p:nvPr/>
          </p:nvSpPr>
          <p:spPr>
            <a:xfrm>
              <a:off x="311350" y="475619"/>
              <a:ext cx="2832767" cy="151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chemeClr val="tx2"/>
                  </a:solidFill>
                </a:rPr>
                <a:t>Działanie ma na celu wzmocnienie odporności społecznej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oraz podniesienie poziomu gotowości cywilnej osób dorosłych zamieszkujących obszary objęte LSR.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l-PL" dirty="0">
                  <a:solidFill>
                    <a:schemeClr val="tx2"/>
                  </a:solidFill>
                </a:rPr>
                <a:t>Interwencja koncentruje się na rozwoju kapitału ludzkiego i społecznego poprzez kompleksowe wsparcie edukacyjne, umożliwiające nabywanie i podnoszenie umiejętności, kompetencji oraz kwalifikacji niezbędnych do skutecznego reagowania na sytuacje kryzysowe oraz zagrożenia o charakterze lokalnym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i ponadlokalnym.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6931AE5-B9FB-939A-CFB1-95272CFF01FF}"/>
              </a:ext>
            </a:extLst>
          </p:cNvPr>
          <p:cNvGrpSpPr/>
          <p:nvPr/>
        </p:nvGrpSpPr>
        <p:grpSpPr>
          <a:xfrm>
            <a:off x="402023" y="4738444"/>
            <a:ext cx="9444685" cy="1546920"/>
            <a:chOff x="818" y="-98072"/>
            <a:chExt cx="3424731" cy="1075763"/>
          </a:xfrm>
        </p:grpSpPr>
        <p:sp>
          <p:nvSpPr>
            <p:cNvPr id="22" name="Strzałka: pagon 21">
              <a:extLst>
                <a:ext uri="{FF2B5EF4-FFF2-40B4-BE49-F238E27FC236}">
                  <a16:creationId xmlns:a16="http://schemas.microsoft.com/office/drawing/2014/main" id="{F295E313-609D-7723-0E67-61EF5615316B}"/>
                </a:ext>
              </a:extLst>
            </p:cNvPr>
            <p:cNvSpPr/>
            <p:nvPr/>
          </p:nvSpPr>
          <p:spPr>
            <a:xfrm>
              <a:off x="818" y="-98072"/>
              <a:ext cx="3424731" cy="1075763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Strzałka: pagon 4">
              <a:extLst>
                <a:ext uri="{FF2B5EF4-FFF2-40B4-BE49-F238E27FC236}">
                  <a16:creationId xmlns:a16="http://schemas.microsoft.com/office/drawing/2014/main" id="{0508EF24-3B50-7473-F44E-6F5DB8ABA08A}"/>
                </a:ext>
              </a:extLst>
            </p:cNvPr>
            <p:cNvSpPr txBox="1"/>
            <p:nvPr/>
          </p:nvSpPr>
          <p:spPr>
            <a:xfrm>
              <a:off x="457440" y="-95194"/>
              <a:ext cx="2897963" cy="1018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l-PL" b="1" dirty="0">
                  <a:solidFill>
                    <a:schemeClr val="tx2"/>
                  </a:solidFill>
                </a:rPr>
                <a:t>Grupy docelowe: </a:t>
              </a:r>
              <a:r>
                <a:rPr lang="pl-PL" dirty="0">
                  <a:solidFill>
                    <a:schemeClr val="tx2"/>
                  </a:solidFill>
                </a:rPr>
                <a:t>osoby dorosłe, z własnej inicjatywy planujące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podnieść swoje umiejętności lub kompetencje lub kwalifikacje;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wszyscy mieszkańcy (osoby dorosłe) obszaru objętego </a:t>
              </a:r>
              <a:br>
                <a:rPr lang="pl-PL" dirty="0">
                  <a:solidFill>
                    <a:schemeClr val="tx2"/>
                  </a:solidFill>
                </a:rPr>
              </a:br>
              <a:r>
                <a:rPr lang="pl-PL" dirty="0">
                  <a:solidFill>
                    <a:schemeClr val="tx2"/>
                  </a:solidFill>
                </a:rPr>
                <a:t>lokalną strategią rozwoju.</a:t>
              </a:r>
            </a:p>
          </p:txBody>
        </p:sp>
      </p:grpSp>
      <p:sp>
        <p:nvSpPr>
          <p:cNvPr id="30" name="Tytuł 4">
            <a:extLst>
              <a:ext uri="{FF2B5EF4-FFF2-40B4-BE49-F238E27FC236}">
                <a16:creationId xmlns:a16="http://schemas.microsoft.com/office/drawing/2014/main" id="{BFB02E75-F4A3-052D-9787-97AD2FF2D67C}"/>
              </a:ext>
            </a:extLst>
          </p:cNvPr>
          <p:cNvSpPr txBox="1">
            <a:spLocks/>
          </p:cNvSpPr>
          <p:nvPr/>
        </p:nvSpPr>
        <p:spPr>
          <a:xfrm>
            <a:off x="1023051" y="564022"/>
            <a:ext cx="8640381" cy="9912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pl-PL" sz="2400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15 „Rozwój umiejętności dla bezpieczeństwa  społeczności lokalnej”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0CE5224-9397-11D1-A746-FA37B9B44FD7}"/>
              </a:ext>
            </a:extLst>
          </p:cNvPr>
          <p:cNvGrpSpPr/>
          <p:nvPr/>
        </p:nvGrpSpPr>
        <p:grpSpPr>
          <a:xfrm>
            <a:off x="403914" y="6363431"/>
            <a:ext cx="8182352" cy="706937"/>
            <a:chOff x="-5838" y="-179238"/>
            <a:chExt cx="3424731" cy="1211218"/>
          </a:xfrm>
        </p:grpSpPr>
        <p:sp>
          <p:nvSpPr>
            <p:cNvPr id="5" name="Strzałka: pagon 4">
              <a:extLst>
                <a:ext uri="{FF2B5EF4-FFF2-40B4-BE49-F238E27FC236}">
                  <a16:creationId xmlns:a16="http://schemas.microsoft.com/office/drawing/2014/main" id="{CF8D8390-E4BF-427D-3475-516F05331C7C}"/>
                </a:ext>
              </a:extLst>
            </p:cNvPr>
            <p:cNvSpPr/>
            <p:nvPr/>
          </p:nvSpPr>
          <p:spPr>
            <a:xfrm>
              <a:off x="-5838" y="-43783"/>
              <a:ext cx="3424731" cy="1075763"/>
            </a:xfrm>
            <a:prstGeom prst="chevron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Strzałka: pagon 4">
              <a:extLst>
                <a:ext uri="{FF2B5EF4-FFF2-40B4-BE49-F238E27FC236}">
                  <a16:creationId xmlns:a16="http://schemas.microsoft.com/office/drawing/2014/main" id="{001131AE-6C50-8588-5398-1A8565A4C0FB}"/>
                </a:ext>
              </a:extLst>
            </p:cNvPr>
            <p:cNvSpPr txBox="1"/>
            <p:nvPr/>
          </p:nvSpPr>
          <p:spPr>
            <a:xfrm>
              <a:off x="520930" y="-179238"/>
              <a:ext cx="2897963" cy="1135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l-PL" b="1" dirty="0">
                  <a:solidFill>
                    <a:schemeClr val="tx2"/>
                  </a:solidFill>
                </a:rPr>
                <a:t>Forma wsparcia:</a:t>
              </a:r>
              <a:r>
                <a:rPr lang="pl-PL" dirty="0">
                  <a:solidFill>
                    <a:schemeClr val="tx2"/>
                  </a:solidFill>
                </a:rPr>
                <a:t> projekty grantowe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40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8FA15-4EE6-636C-3D94-C65425D1F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C0FD5B5-830A-88BB-C88E-EF18AF07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2105055"/>
            <a:ext cx="9361041" cy="3835022"/>
          </a:xfrm>
          <a:solidFill>
            <a:srgbClr val="A6D3FF"/>
          </a:solidFill>
        </p:spPr>
        <p:txBody>
          <a:bodyPr>
            <a:normAutofit/>
          </a:bodyPr>
          <a:lstStyle/>
          <a:p>
            <a:pPr algn="ctr"/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Obraz 11" descr="Grafika - niebieski prostokąt">
            <a:extLst>
              <a:ext uri="{FF2B5EF4-FFF2-40B4-BE49-F238E27FC236}">
                <a16:creationId xmlns:a16="http://schemas.microsoft.com/office/drawing/2014/main" id="{9E4FAAA6-C961-4F57-8E74-48B7FABF81A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53322" r="68800" b="19298"/>
          <a:stretch/>
        </p:blipFill>
        <p:spPr bwMode="auto">
          <a:xfrm>
            <a:off x="388365" y="1115541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 descr="Grafika - niebieski prostokąt">
            <a:extLst>
              <a:ext uri="{FF2B5EF4-FFF2-40B4-BE49-F238E27FC236}">
                <a16:creationId xmlns:a16="http://schemas.microsoft.com/office/drawing/2014/main" id="{8BCA1E07-E920-4B30-491A-2C618B02800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53322" r="68800" b="19298"/>
          <a:stretch/>
        </p:blipFill>
        <p:spPr bwMode="auto">
          <a:xfrm>
            <a:off x="5357017" y="6994594"/>
            <a:ext cx="5051881" cy="1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0532B631-F01A-8ADF-8921-BA578DFC2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02" y="3131764"/>
            <a:ext cx="9277808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  <a:p>
            <a:pPr lvl="0"/>
            <a:endParaRPr lang="pl-PL" dirty="0">
              <a:solidFill>
                <a:schemeClr val="tx2"/>
              </a:solidFill>
              <a:latin typeface="Arial-BoldMT"/>
            </a:endParaRPr>
          </a:p>
          <a:p>
            <a:pPr lvl="0" algn="ctr" defTabSz="91440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pl-PL" altLang="pl-PL" sz="24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0" algn="ctr" defTabSz="91440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pl-PL" altLang="pl-PL" sz="24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Magdalena Sobina</a:t>
            </a:r>
            <a:endParaRPr lang="pl-PL" altLang="pl-PL" sz="18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i="1" u="sng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r" defTabSz="91440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Departament Programów Rozwoju Obszarów Wiejskich</a:t>
            </a:r>
          </a:p>
          <a:p>
            <a:pPr lvl="0" algn="r" defTabSz="91440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pl-PL" altLang="pl-PL" sz="16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Urząd Marszałkowski Województwa Podkarpackiego</a:t>
            </a:r>
          </a:p>
          <a:p>
            <a:pPr lvl="0" algn="r" defTabSz="914400" eaLnBrk="1" fontAlgn="base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pl-PL" alt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Al. Cieplińskiego 4; 35-010 Rzeszów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85460-54B1-483E-6564-F373CE07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C8FE5E8-C21B-FD5A-9739-8FFA8442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36800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Budżet* LGD w ramach Programu FEP 2021-2027</a:t>
            </a:r>
          </a:p>
        </p:txBody>
      </p:sp>
      <p:grpSp>
        <p:nvGrpSpPr>
          <p:cNvPr id="10" name="Grupa 9" descr="Grafika prezentująca budżet programu regionalnego FEP 2021-2027 ogółem oraz w podziale na fundusze EFRR i EFS+ (w mld PLN).">
            <a:extLst>
              <a:ext uri="{FF2B5EF4-FFF2-40B4-BE49-F238E27FC236}">
                <a16:creationId xmlns:a16="http://schemas.microsoft.com/office/drawing/2014/main" id="{6FFB2211-DB0B-6A5D-8A13-9C9C1BE331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34044" y="1822603"/>
            <a:ext cx="4218991" cy="2533299"/>
            <a:chOff x="294045" y="1820579"/>
            <a:chExt cx="3552525" cy="2132357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5D027377-0DBC-7C0A-D5C8-8395FADFAB7A}"/>
                </a:ext>
              </a:extLst>
            </p:cNvPr>
            <p:cNvSpPr txBox="1"/>
            <p:nvPr/>
          </p:nvSpPr>
          <p:spPr>
            <a:xfrm>
              <a:off x="483510" y="1820579"/>
              <a:ext cx="2165886" cy="69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BUDŻET </a:t>
              </a:r>
              <a:b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WDRAŻANIE </a:t>
              </a:r>
            </a:p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LSR 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BD89A28E-D2E4-9AAE-A4F6-7BD2066C4BDE}"/>
                </a:ext>
              </a:extLst>
            </p:cNvPr>
            <p:cNvSpPr txBox="1"/>
            <p:nvPr/>
          </p:nvSpPr>
          <p:spPr>
            <a:xfrm>
              <a:off x="480658" y="2634421"/>
              <a:ext cx="2165886" cy="69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BUDŻET </a:t>
              </a:r>
            </a:p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ZARZĄDZANIE </a:t>
              </a:r>
            </a:p>
            <a:p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LSR 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4E4779E2-032E-B902-8B4E-9A8F634B2836}"/>
                </a:ext>
              </a:extLst>
            </p:cNvPr>
            <p:cNvSpPr txBox="1"/>
            <p:nvPr/>
          </p:nvSpPr>
          <p:spPr>
            <a:xfrm>
              <a:off x="294045" y="3614382"/>
              <a:ext cx="2165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sz="1600" b="1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Nawias klamrowy zamykający 13">
              <a:extLst>
                <a:ext uri="{FF2B5EF4-FFF2-40B4-BE49-F238E27FC236}">
                  <a16:creationId xmlns:a16="http://schemas.microsoft.com/office/drawing/2014/main" id="{799349DE-6278-08BD-4EFF-8D77D95CF357}"/>
                </a:ext>
              </a:extLst>
            </p:cNvPr>
            <p:cNvSpPr/>
            <p:nvPr/>
          </p:nvSpPr>
          <p:spPr>
            <a:xfrm>
              <a:off x="1683536" y="1861578"/>
              <a:ext cx="216024" cy="65673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Nawias klamrowy zamykający 14">
              <a:extLst>
                <a:ext uri="{FF2B5EF4-FFF2-40B4-BE49-F238E27FC236}">
                  <a16:creationId xmlns:a16="http://schemas.microsoft.com/office/drawing/2014/main" id="{D53A0C9D-C395-8276-28C3-104CD6A02AF7}"/>
                </a:ext>
              </a:extLst>
            </p:cNvPr>
            <p:cNvSpPr/>
            <p:nvPr/>
          </p:nvSpPr>
          <p:spPr>
            <a:xfrm>
              <a:off x="1671977" y="2688618"/>
              <a:ext cx="216024" cy="65673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F121D08B-042C-7652-7B5E-6BCA2AF8AD06}"/>
                </a:ext>
              </a:extLst>
            </p:cNvPr>
            <p:cNvSpPr txBox="1"/>
            <p:nvPr/>
          </p:nvSpPr>
          <p:spPr>
            <a:xfrm>
              <a:off x="1872344" y="1850987"/>
              <a:ext cx="1974226" cy="54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>
                  <a:ea typeface="Open Sans" panose="020B0606030504020204" pitchFamily="34" charset="0"/>
                  <a:cs typeface="Open Sans" panose="020B0606030504020204" pitchFamily="34" charset="0"/>
                </a:rPr>
                <a:t>104 848 935,00 PLN</a:t>
              </a:r>
            </a:p>
            <a:p>
              <a:pPr algn="ctr"/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 24 450 000,00 EUR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DBEF1E4B-184C-F637-E8BA-45B19EA47743}"/>
                </a:ext>
              </a:extLst>
            </p:cNvPr>
            <p:cNvSpPr txBox="1"/>
            <p:nvPr/>
          </p:nvSpPr>
          <p:spPr>
            <a:xfrm>
              <a:off x="1888001" y="2647823"/>
              <a:ext cx="1888518" cy="54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>
                  <a:ea typeface="Open Sans" panose="020B0606030504020204" pitchFamily="34" charset="0"/>
                  <a:cs typeface="Open Sans" panose="020B0606030504020204" pitchFamily="34" charset="0"/>
                </a:rPr>
                <a:t>23 800 065,00 PLN</a:t>
              </a:r>
            </a:p>
            <a:p>
              <a:pPr algn="ctr"/>
              <a:r>
                <a:rPr lang="pl-PL" sz="1600" b="1" dirty="0">
                  <a:ea typeface="Open Sans" panose="020B0606030504020204" pitchFamily="34" charset="0"/>
                  <a:cs typeface="Open Sans" panose="020B0606030504020204" pitchFamily="34" charset="0"/>
                </a:rPr>
                <a:t> 5 550 000,00 EUR</a:t>
              </a:r>
            </a:p>
          </p:txBody>
        </p: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48E0D18-6AF7-902A-9524-569420E37931}"/>
              </a:ext>
            </a:extLst>
          </p:cNvPr>
          <p:cNvSpPr txBox="1"/>
          <p:nvPr/>
        </p:nvSpPr>
        <p:spPr>
          <a:xfrm>
            <a:off x="164494" y="7159602"/>
            <a:ext cx="662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400" b="0" dirty="0">
                <a:latin typeface="+mn-lt"/>
              </a:rPr>
              <a:t>*</a:t>
            </a:r>
            <a:r>
              <a:rPr lang="pl-PL" altLang="pl-PL" sz="1400" dirty="0">
                <a:latin typeface="+mn-lt"/>
              </a:rPr>
              <a:t> Przeliczeń </a:t>
            </a:r>
            <a:r>
              <a:rPr lang="pl-PL" altLang="pl-PL" sz="1400" b="0" dirty="0">
                <a:latin typeface="+mn-lt"/>
              </a:rPr>
              <a:t>EUR / PLN dokonano zgodnie z kursem EBC z dnia 30</a:t>
            </a:r>
            <a:r>
              <a:rPr lang="pl-PL" altLang="pl-PL" sz="1400" dirty="0"/>
              <a:t>.03.2026</a:t>
            </a:r>
            <a:r>
              <a:rPr lang="pl-PL" altLang="pl-PL" sz="1400" b="0" dirty="0">
                <a:latin typeface="+mn-lt"/>
              </a:rPr>
              <a:t> r. - 4,2883 PLN </a:t>
            </a:r>
            <a:endParaRPr lang="pl-PL" sz="1400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5CA04A9F-6D23-29DD-4DE6-6147997A7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14" y="2513230"/>
            <a:ext cx="360000" cy="360000"/>
          </a:xfrm>
          <a:prstGeom prst="rect">
            <a:avLst/>
          </a:prstGeom>
          <a:solidFill>
            <a:srgbClr val="BFBFBF"/>
          </a:solidFill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32A0A45A-AC05-49E7-D5D7-414F0025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4405609"/>
            <a:ext cx="360000" cy="3600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54BF663-D9E2-C442-C55D-780FE72E7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3127299"/>
            <a:ext cx="360000" cy="36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7E58EF8-F16A-D2AC-25B0-324A99C23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5044764"/>
            <a:ext cx="360000" cy="360000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4D5B5A47-5776-9CF4-8C95-E4B097268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3766454"/>
            <a:ext cx="360000" cy="360000"/>
          </a:xfrm>
          <a:prstGeom prst="rect">
            <a:avLst/>
          </a:prstGeom>
          <a:solidFill>
            <a:srgbClr val="398E94"/>
          </a:solidFill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4E5FBF0-2FA9-9DBF-282F-A515C83D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47" y="5683919"/>
            <a:ext cx="360000" cy="360000"/>
          </a:xfrm>
          <a:prstGeom prst="rect">
            <a:avLst/>
          </a:prstGeom>
          <a:solidFill>
            <a:srgbClr val="5399D9"/>
          </a:solidFill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2402CB0-F2E1-B1FB-648B-8FCDE05DD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239708"/>
              </p:ext>
            </p:extLst>
          </p:nvPr>
        </p:nvGraphicFramePr>
        <p:xfrm>
          <a:off x="164495" y="3510528"/>
          <a:ext cx="4752528" cy="371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BD3457ED-F4F4-5F1D-36DC-CB54A43D2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120705"/>
              </p:ext>
            </p:extLst>
          </p:nvPr>
        </p:nvGraphicFramePr>
        <p:xfrm>
          <a:off x="4842695" y="1187549"/>
          <a:ext cx="5318919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0EE4AFE8-1144-CF1C-1F0A-A9DD6BBD7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18" y="6295255"/>
            <a:ext cx="360000" cy="36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3709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C449-9540-37B4-C6A2-9B22AFB98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A599A21-B619-7D8B-BFED-D101C24FC79C}"/>
              </a:ext>
            </a:extLst>
          </p:cNvPr>
          <p:cNvSpPr/>
          <p:nvPr/>
        </p:nvSpPr>
        <p:spPr>
          <a:xfrm>
            <a:off x="-8433" y="0"/>
            <a:ext cx="5129881" cy="1324988"/>
          </a:xfrm>
          <a:prstGeom prst="rect">
            <a:avLst/>
          </a:prstGeom>
          <a:solidFill>
            <a:srgbClr val="6BB1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CBD9BCA-D091-7147-B310-3FCF26090C58}"/>
              </a:ext>
            </a:extLst>
          </p:cNvPr>
          <p:cNvSpPr txBox="1"/>
          <p:nvPr/>
        </p:nvSpPr>
        <p:spPr>
          <a:xfrm>
            <a:off x="94414" y="97707"/>
            <a:ext cx="512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Priorytet 8 – Obszary wsparcia w ramach EFS+</a:t>
            </a:r>
            <a:endParaRPr lang="pl-PL" sz="20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1F18DD9-B92F-40D5-BD03-CBF37616DC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8" y="713167"/>
            <a:ext cx="540000" cy="54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1F07EA8-29EE-4DB2-B82E-04B700ACB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44" y="666289"/>
            <a:ext cx="820990" cy="657338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7E2AE8F4-2938-465D-AEA2-A9ABAF006F9D}"/>
              </a:ext>
            </a:extLst>
          </p:cNvPr>
          <p:cNvSpPr/>
          <p:nvPr/>
        </p:nvSpPr>
        <p:spPr>
          <a:xfrm>
            <a:off x="2603434" y="666288"/>
            <a:ext cx="2518014" cy="657341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defRPr/>
            </a:pPr>
            <a:r>
              <a:rPr lang="pl-PL" sz="2000" b="1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Fundusze Europejskie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5E6FA14-94EE-48B3-B1C6-3AE423C71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1447" y="666286"/>
            <a:ext cx="2443845" cy="65734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007943">
              <a:defRPr/>
            </a:pPr>
            <a:endParaRPr lang="pl-PL" sz="169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F441BA2-5F3F-4145-A959-8FAB148F4471}"/>
              </a:ext>
            </a:extLst>
          </p:cNvPr>
          <p:cNvSpPr txBox="1"/>
          <p:nvPr/>
        </p:nvSpPr>
        <p:spPr>
          <a:xfrm>
            <a:off x="5327143" y="802182"/>
            <a:ext cx="204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defRPr/>
            </a:pPr>
            <a:r>
              <a:rPr lang="pl-PL" sz="2000" b="1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dla Podkarpacia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4736C7-C56A-4E71-ADAD-AF84A9020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412871"/>
              </p:ext>
            </p:extLst>
          </p:nvPr>
        </p:nvGraphicFramePr>
        <p:xfrm>
          <a:off x="223635" y="1492096"/>
          <a:ext cx="10001321" cy="592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BA62255-F939-736B-B6D2-3EF0F670F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3698" y="2699717"/>
            <a:ext cx="6624736" cy="9361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C424213-8041-CD2D-458A-07504D8364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886" y="3917185"/>
            <a:ext cx="6624736" cy="9361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C1219B7-6A34-A26D-CB67-47FC29D89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6741" y="5117894"/>
            <a:ext cx="6624736" cy="9361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8EDCA0-37DC-F09F-AA25-7199EDD9F3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6741" y="6315931"/>
            <a:ext cx="6624736" cy="93610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5429984-3D3D-C227-DF65-9559316EA430}"/>
              </a:ext>
            </a:extLst>
          </p:cNvPr>
          <p:cNvSpPr txBox="1"/>
          <p:nvPr/>
        </p:nvSpPr>
        <p:spPr>
          <a:xfrm>
            <a:off x="3524372" y="2699717"/>
            <a:ext cx="65740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Nabywanie i podnoszenie kluczowych kompetencji uczniów, niezbędnych do poruszania się na rynku pracy.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Uwzględnienie zróżnicowanych potrzeb uczniów, zgodnie z ich indywidualnymi czy specjalnymi potrzebami edukacyjnymi.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D9DCD6E-AD60-40A6-32BD-A8A5167DD2A6}"/>
              </a:ext>
            </a:extLst>
          </p:cNvPr>
          <p:cNvSpPr txBox="1"/>
          <p:nvPr/>
        </p:nvSpPr>
        <p:spPr>
          <a:xfrm>
            <a:off x="3524372" y="3889335"/>
            <a:ext cx="6588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Wsparcie osób dorosłych w podnoszeniu umiejętności i wiedzy, rozwój kompetencji poprzez udział w uczeniu się przez całe życie.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Działanie ukierunkowane na zdobycie nowych lub podniesienie już posiadanych kwalifikacji/kompetencji lub przekwalifikowanie się.</a:t>
            </a:r>
            <a:endParaRPr lang="pl-PL" sz="14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7EA5FB9-BCAA-DE9D-A897-9225EC8CD9D9}"/>
              </a:ext>
            </a:extLst>
          </p:cNvPr>
          <p:cNvSpPr txBox="1"/>
          <p:nvPr/>
        </p:nvSpPr>
        <p:spPr>
          <a:xfrm>
            <a:off x="3524372" y="5206265"/>
            <a:ext cx="6588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Wsparcie skierowane na zwiększenie dostępu do usług społecznych zgłaszanych na obszarach objętych LSR.</a:t>
            </a:r>
            <a:endParaRPr lang="pl-PL" sz="14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F8E3819-66E7-1397-7E69-E99357FB478C}"/>
              </a:ext>
            </a:extLst>
          </p:cNvPr>
          <p:cNvSpPr txBox="1"/>
          <p:nvPr/>
        </p:nvSpPr>
        <p:spPr>
          <a:xfrm>
            <a:off x="3524372" y="6306929"/>
            <a:ext cx="6549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Wsparcie skoncentrowane na działaniach zwiększających dostęp do usług społecznych zgłaszanych na obszarach objętych LSR dla dzieci i młodzieży wymagających wsparcia, przebywających w rodzinach i innych placówkach całodobowych.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2CA8AD9-35B0-8184-7548-B14F657FC616}"/>
              </a:ext>
            </a:extLst>
          </p:cNvPr>
          <p:cNvSpPr txBox="1"/>
          <p:nvPr/>
        </p:nvSpPr>
        <p:spPr>
          <a:xfrm>
            <a:off x="3524372" y="1577141"/>
            <a:ext cx="6546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Podniesienie umiejętności społecznych, kompetencji i kwalifikacji uczniów poza edukacją formalną.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tx2"/>
                </a:solidFill>
              </a:rPr>
              <a:t>Rozwój aktywności społecznej poprzez kształtowanie umiejętności i postaw uczniów przydatnych w życiu społecznym i przyszłej pracy zawodowej.</a:t>
            </a:r>
          </a:p>
        </p:txBody>
      </p:sp>
    </p:spTree>
    <p:extLst>
      <p:ext uri="{BB962C8B-B14F-4D97-AF65-F5344CB8AC3E}">
        <p14:creationId xmlns:p14="http://schemas.microsoft.com/office/powerpoint/2010/main" val="308344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328D8-5FC1-0E1C-1F02-FC3EAD6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203451"/>
            <a:ext cx="7920115" cy="11527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latin typeface="+mn-lt"/>
              </a:rPr>
              <a:t>Zmiany programu regionalnego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Fundusze Europejskie dla Podkarpacia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2021-2027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Przegląd śródokresowy – MTR I </a:t>
            </a:r>
            <a:r>
              <a:rPr lang="pl-PL" sz="3200" dirty="0" err="1">
                <a:latin typeface="+mn-lt"/>
              </a:rPr>
              <a:t>i</a:t>
            </a:r>
            <a:r>
              <a:rPr lang="pl-PL" sz="3200" dirty="0">
                <a:latin typeface="+mn-lt"/>
              </a:rPr>
              <a:t> MTR II</a:t>
            </a:r>
            <a:endParaRPr lang="pl-PL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7F82390-A08C-4572-B63A-1D6D2556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5866" y="1979637"/>
            <a:ext cx="2592288" cy="648072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95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C50047E-2FC2-4C44-8BF4-846E6E95F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53290"/>
              </p:ext>
            </p:extLst>
          </p:nvPr>
        </p:nvGraphicFramePr>
        <p:xfrm>
          <a:off x="677872" y="1693970"/>
          <a:ext cx="9330741" cy="530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ytuł 4">
            <a:extLst>
              <a:ext uri="{FF2B5EF4-FFF2-40B4-BE49-F238E27FC236}">
                <a16:creationId xmlns:a16="http://schemas.microsoft.com/office/drawing/2014/main" id="{5137F1D8-ECC7-472B-AB44-E96DFFDA10F5}"/>
              </a:ext>
            </a:extLst>
          </p:cNvPr>
          <p:cNvSpPr txBox="1">
            <a:spLocks/>
          </p:cNvSpPr>
          <p:nvPr/>
        </p:nvSpPr>
        <p:spPr>
          <a:xfrm>
            <a:off x="1023051" y="564022"/>
            <a:ext cx="8640381" cy="9912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defRPr/>
            </a:pPr>
            <a:r>
              <a:rPr lang="pl-P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Przegląd śródokresowy (MTR)</a:t>
            </a:r>
          </a:p>
        </p:txBody>
      </p:sp>
    </p:spTree>
    <p:extLst>
      <p:ext uri="{BB962C8B-B14F-4D97-AF65-F5344CB8AC3E}">
        <p14:creationId xmlns:p14="http://schemas.microsoft.com/office/powerpoint/2010/main" val="121826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>
            <a:extLst>
              <a:ext uri="{FF2B5EF4-FFF2-40B4-BE49-F238E27FC236}">
                <a16:creationId xmlns:a16="http://schemas.microsoft.com/office/drawing/2014/main" id="{F343491C-18FD-4905-AB99-E6488886780B}"/>
              </a:ext>
            </a:extLst>
          </p:cNvPr>
          <p:cNvGrpSpPr>
            <a:grpSpLocks noChangeAspect="1"/>
          </p:cNvGrpSpPr>
          <p:nvPr/>
        </p:nvGrpSpPr>
        <p:grpSpPr>
          <a:xfrm>
            <a:off x="2321570" y="1684544"/>
            <a:ext cx="8208912" cy="851580"/>
            <a:chOff x="4391684" y="122446"/>
            <a:chExt cx="2959081" cy="1183632"/>
          </a:xfrm>
        </p:grpSpPr>
        <p:sp>
          <p:nvSpPr>
            <p:cNvPr id="28" name="Strzałka: pagon 27">
              <a:extLst>
                <a:ext uri="{FF2B5EF4-FFF2-40B4-BE49-F238E27FC236}">
                  <a16:creationId xmlns:a16="http://schemas.microsoft.com/office/drawing/2014/main" id="{7C6D1B91-BEC5-4FDB-B924-C5828905AFB8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Strzałka: pagon 4">
              <a:extLst>
                <a:ext uri="{FF2B5EF4-FFF2-40B4-BE49-F238E27FC236}">
                  <a16:creationId xmlns:a16="http://schemas.microsoft.com/office/drawing/2014/main" id="{AD408E66-7EE7-4D96-9A5B-0A7BF04C733A}"/>
                </a:ext>
              </a:extLst>
            </p:cNvPr>
            <p:cNvSpPr txBox="1"/>
            <p:nvPr/>
          </p:nvSpPr>
          <p:spPr>
            <a:xfrm>
              <a:off x="4625180" y="122446"/>
              <a:ext cx="2619012" cy="118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Uchwałą nr 29/X/2025 z dnia </a:t>
              </a:r>
              <a:r>
                <a:rPr lang="pl-PL" sz="1600" b="1" dirty="0"/>
                <a:t>19 marca 2025 r. </a:t>
              </a:r>
              <a:r>
                <a:rPr lang="pl-PL" sz="1600" dirty="0"/>
                <a:t>Komitet Monitorujący Program regionalny Fundusze Europejskie dla Podkarpacia 2021-2027 zatwierdził wszelkie propozycje IZ dotyczące zmiany Programu</a:t>
              </a:r>
              <a:endParaRPr lang="pl-PL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409260"/>
            <a:ext cx="8640381" cy="61948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Finalizacja procesu zmian – MTR I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61F082E5-9A01-45E8-8229-F24AB826404D}"/>
              </a:ext>
            </a:extLst>
          </p:cNvPr>
          <p:cNvGrpSpPr>
            <a:grpSpLocks noChangeAspect="1"/>
          </p:cNvGrpSpPr>
          <p:nvPr/>
        </p:nvGrpSpPr>
        <p:grpSpPr>
          <a:xfrm>
            <a:off x="89322" y="1629923"/>
            <a:ext cx="2880000" cy="1096802"/>
            <a:chOff x="1289996" y="1230"/>
            <a:chExt cx="3565158" cy="1636434"/>
          </a:xfrm>
        </p:grpSpPr>
        <p:sp>
          <p:nvSpPr>
            <p:cNvPr id="18" name="Strzałka: pagon 17">
              <a:extLst>
                <a:ext uri="{FF2B5EF4-FFF2-40B4-BE49-F238E27FC236}">
                  <a16:creationId xmlns:a16="http://schemas.microsoft.com/office/drawing/2014/main" id="{E6C5EDFF-F25B-4AAA-9540-1E56851BBEE0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Strzałka: pagon 4">
              <a:extLst>
                <a:ext uri="{FF2B5EF4-FFF2-40B4-BE49-F238E27FC236}">
                  <a16:creationId xmlns:a16="http://schemas.microsoft.com/office/drawing/2014/main" id="{9F994313-3729-4292-8EC8-F4CAD6EB114E}"/>
                </a:ext>
              </a:extLst>
            </p:cNvPr>
            <p:cNvSpPr txBox="1"/>
            <p:nvPr/>
          </p:nvSpPr>
          <p:spPr>
            <a:xfrm>
              <a:off x="1646189" y="211601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>
                  <a:solidFill>
                    <a:schemeClr val="tx2"/>
                  </a:solidFill>
                </a:rPr>
                <a:t>Komitet Monitorujący program regionalny Fundusze Europejskie </a:t>
              </a:r>
              <a:br>
                <a:rPr lang="pl-PL" sz="1400" b="1" dirty="0">
                  <a:solidFill>
                    <a:schemeClr val="tx2"/>
                  </a:solidFill>
                </a:rPr>
              </a:br>
              <a:r>
                <a:rPr lang="pl-PL" sz="1400" b="1" dirty="0">
                  <a:solidFill>
                    <a:schemeClr val="tx2"/>
                  </a:solidFill>
                </a:rPr>
                <a:t>dla Podkarpacia 2021-2027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6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id="{E6355A28-AF42-4731-BE09-D00F193927C7}"/>
              </a:ext>
            </a:extLst>
          </p:cNvPr>
          <p:cNvGrpSpPr>
            <a:grpSpLocks noChangeAspect="1"/>
          </p:cNvGrpSpPr>
          <p:nvPr/>
        </p:nvGrpSpPr>
        <p:grpSpPr>
          <a:xfrm>
            <a:off x="2321570" y="2672956"/>
            <a:ext cx="8208912" cy="1056602"/>
            <a:chOff x="4391684" y="122446"/>
            <a:chExt cx="2959081" cy="1183632"/>
          </a:xfrm>
          <a:solidFill>
            <a:srgbClr val="FFF1D1"/>
          </a:solidFill>
        </p:grpSpPr>
        <p:sp>
          <p:nvSpPr>
            <p:cNvPr id="88" name="Strzałka: pagon 87">
              <a:extLst>
                <a:ext uri="{FF2B5EF4-FFF2-40B4-BE49-F238E27FC236}">
                  <a16:creationId xmlns:a16="http://schemas.microsoft.com/office/drawing/2014/main" id="{5BB7F038-3B36-45EA-980A-4B9E86E44579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9" name="Strzałka: pagon 4">
              <a:extLst>
                <a:ext uri="{FF2B5EF4-FFF2-40B4-BE49-F238E27FC236}">
                  <a16:creationId xmlns:a16="http://schemas.microsoft.com/office/drawing/2014/main" id="{592A2D05-6FA4-4083-9FD9-28D59F655CA9}"/>
                </a:ext>
              </a:extLst>
            </p:cNvPr>
            <p:cNvSpPr txBox="1"/>
            <p:nvPr/>
          </p:nvSpPr>
          <p:spPr>
            <a:xfrm>
              <a:off x="4625180" y="122446"/>
              <a:ext cx="2517930" cy="11836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Zatwierdzone przez Komitet propozycje zmian Programu przedłożone zostały ministrowi właściwemu do spraw rozwoju regionalnego w celu wyrażenia opinii na temat zgodności z Umową Partnerstwa - opinia Ministra Funduszy i Polityki Regionalnej z dnia </a:t>
              </a:r>
              <a:r>
                <a:rPr lang="pl-PL" sz="1600" b="1" dirty="0"/>
                <a:t>25 marca 2025 r.</a:t>
              </a:r>
              <a:endParaRPr lang="pl-PL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EE08776A-0581-478A-A0A0-2B982EA0FB8A}"/>
              </a:ext>
            </a:extLst>
          </p:cNvPr>
          <p:cNvGrpSpPr>
            <a:grpSpLocks noChangeAspect="1"/>
          </p:cNvGrpSpPr>
          <p:nvPr/>
        </p:nvGrpSpPr>
        <p:grpSpPr>
          <a:xfrm>
            <a:off x="89322" y="2618335"/>
            <a:ext cx="2879999" cy="1335479"/>
            <a:chOff x="1289996" y="1230"/>
            <a:chExt cx="3565158" cy="1605911"/>
          </a:xfrm>
        </p:grpSpPr>
        <p:sp>
          <p:nvSpPr>
            <p:cNvPr id="91" name="Strzałka: pagon 90">
              <a:extLst>
                <a:ext uri="{FF2B5EF4-FFF2-40B4-BE49-F238E27FC236}">
                  <a16:creationId xmlns:a16="http://schemas.microsoft.com/office/drawing/2014/main" id="{9C7E8922-A762-4D20-AFCA-DFAB9B6899B6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  <a:solidFill>
              <a:srgbClr val="FFD61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2" name="Strzałka: pagon 4">
              <a:extLst>
                <a:ext uri="{FF2B5EF4-FFF2-40B4-BE49-F238E27FC236}">
                  <a16:creationId xmlns:a16="http://schemas.microsoft.com/office/drawing/2014/main" id="{246F9F3B-965D-45C9-9DEC-9CF5AB8D2BEC}"/>
                </a:ext>
              </a:extLst>
            </p:cNvPr>
            <p:cNvSpPr txBox="1"/>
            <p:nvPr/>
          </p:nvSpPr>
          <p:spPr>
            <a:xfrm>
              <a:off x="1745122" y="181078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>
                  <a:solidFill>
                    <a:schemeClr val="tx2"/>
                  </a:solidFill>
                </a:rPr>
                <a:t>Ministerstwo Funduszy</a:t>
              </a:r>
              <a:br>
                <a:rPr lang="pl-PL" sz="1400" b="1" dirty="0">
                  <a:solidFill>
                    <a:schemeClr val="tx2"/>
                  </a:solidFill>
                </a:rPr>
              </a:br>
              <a:r>
                <a:rPr lang="pl-PL" sz="1400" b="1" dirty="0">
                  <a:solidFill>
                    <a:schemeClr val="tx2"/>
                  </a:solidFill>
                </a:rPr>
                <a:t> i Polityki </a:t>
              </a:r>
              <a:r>
                <a:rPr lang="pl-PL" sz="1600" b="1" dirty="0">
                  <a:solidFill>
                    <a:schemeClr val="tx2"/>
                  </a:solidFill>
                </a:rPr>
                <a:t>Regionalnej</a:t>
              </a:r>
              <a:endParaRPr lang="pl-PL" sz="1400" b="1" dirty="0">
                <a:solidFill>
                  <a:schemeClr val="tx2"/>
                </a:solidFill>
              </a:endParaRP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5DCBCE73-49EF-47B6-BF22-B7DF873F2EDF}"/>
              </a:ext>
            </a:extLst>
          </p:cNvPr>
          <p:cNvGrpSpPr>
            <a:grpSpLocks noChangeAspect="1"/>
          </p:cNvGrpSpPr>
          <p:nvPr/>
        </p:nvGrpSpPr>
        <p:grpSpPr>
          <a:xfrm>
            <a:off x="2321570" y="3900293"/>
            <a:ext cx="8208912" cy="851580"/>
            <a:chOff x="4391684" y="122446"/>
            <a:chExt cx="2959081" cy="1183632"/>
          </a:xfrm>
          <a:solidFill>
            <a:srgbClr val="D0D5E7"/>
          </a:solidFill>
        </p:grpSpPr>
        <p:sp>
          <p:nvSpPr>
            <p:cNvPr id="94" name="Strzałka: pagon 93">
              <a:extLst>
                <a:ext uri="{FF2B5EF4-FFF2-40B4-BE49-F238E27FC236}">
                  <a16:creationId xmlns:a16="http://schemas.microsoft.com/office/drawing/2014/main" id="{978B3BB3-4475-425A-BC7E-3509CCBB332B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5" name="Strzałka: pagon 4">
              <a:extLst>
                <a:ext uri="{FF2B5EF4-FFF2-40B4-BE49-F238E27FC236}">
                  <a16:creationId xmlns:a16="http://schemas.microsoft.com/office/drawing/2014/main" id="{C7A530C7-65B6-43D4-B883-48889AD5FB24}"/>
                </a:ext>
              </a:extLst>
            </p:cNvPr>
            <p:cNvSpPr txBox="1"/>
            <p:nvPr/>
          </p:nvSpPr>
          <p:spPr>
            <a:xfrm>
              <a:off x="4625180" y="122446"/>
              <a:ext cx="2569844" cy="11836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Uchwałą nr 89/2193/25 z dnia </a:t>
              </a:r>
              <a:r>
                <a:rPr lang="pl-PL" sz="1600" b="1" dirty="0"/>
                <a:t>31 marca 2025 r. </a:t>
              </a:r>
              <a:r>
                <a:rPr lang="pl-PL" sz="1600" dirty="0"/>
                <a:t>Zarząd Województwa Podkarpackiego przyjął pozytywnie zaopiniowany przez </a:t>
              </a:r>
              <a:r>
                <a:rPr lang="pl-PL" sz="1600" dirty="0" err="1"/>
                <a:t>MFiPR</a:t>
              </a:r>
              <a:r>
                <a:rPr lang="pl-PL" sz="1600" dirty="0"/>
                <a:t> projekt zmiany programu regionalnego Fundusze Europejskie dla Podkarpacia 2021-2027</a:t>
              </a:r>
            </a:p>
          </p:txBody>
        </p:sp>
      </p:grpSp>
      <p:grpSp>
        <p:nvGrpSpPr>
          <p:cNvPr id="96" name="Grupa 95">
            <a:extLst>
              <a:ext uri="{FF2B5EF4-FFF2-40B4-BE49-F238E27FC236}">
                <a16:creationId xmlns:a16="http://schemas.microsoft.com/office/drawing/2014/main" id="{4C2CE136-F217-4641-AF8C-9818C31E78B6}"/>
              </a:ext>
            </a:extLst>
          </p:cNvPr>
          <p:cNvGrpSpPr>
            <a:grpSpLocks noChangeAspect="1"/>
          </p:cNvGrpSpPr>
          <p:nvPr/>
        </p:nvGrpSpPr>
        <p:grpSpPr>
          <a:xfrm>
            <a:off x="89322" y="3845672"/>
            <a:ext cx="2880000" cy="1118551"/>
            <a:chOff x="1289996" y="1230"/>
            <a:chExt cx="3565158" cy="1668883"/>
          </a:xfrm>
        </p:grpSpPr>
        <p:sp>
          <p:nvSpPr>
            <p:cNvPr id="97" name="Strzałka: pagon 96">
              <a:extLst>
                <a:ext uri="{FF2B5EF4-FFF2-40B4-BE49-F238E27FC236}">
                  <a16:creationId xmlns:a16="http://schemas.microsoft.com/office/drawing/2014/main" id="{88BC9080-3520-4022-8205-C372A291FBCA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  <a:solidFill>
              <a:srgbClr val="0051B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8" name="Strzałka: pagon 4">
              <a:extLst>
                <a:ext uri="{FF2B5EF4-FFF2-40B4-BE49-F238E27FC236}">
                  <a16:creationId xmlns:a16="http://schemas.microsoft.com/office/drawing/2014/main" id="{85236ED7-3D0A-4B5C-92A0-188DE6455CF0}"/>
                </a:ext>
              </a:extLst>
            </p:cNvPr>
            <p:cNvSpPr txBox="1"/>
            <p:nvPr/>
          </p:nvSpPr>
          <p:spPr>
            <a:xfrm>
              <a:off x="1618228" y="244049"/>
              <a:ext cx="2852769" cy="142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bg1"/>
                  </a:solidFill>
                </a:rPr>
                <a:t>Zarząd Województwa Podkarpackiego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upa 98">
            <a:extLst>
              <a:ext uri="{FF2B5EF4-FFF2-40B4-BE49-F238E27FC236}">
                <a16:creationId xmlns:a16="http://schemas.microsoft.com/office/drawing/2014/main" id="{6C1B5F2E-D332-48EB-B57F-6AEA3E5A66E3}"/>
              </a:ext>
            </a:extLst>
          </p:cNvPr>
          <p:cNvGrpSpPr>
            <a:grpSpLocks noChangeAspect="1"/>
          </p:cNvGrpSpPr>
          <p:nvPr/>
        </p:nvGrpSpPr>
        <p:grpSpPr>
          <a:xfrm>
            <a:off x="2321570" y="4910701"/>
            <a:ext cx="8208912" cy="851580"/>
            <a:chOff x="4391684" y="122446"/>
            <a:chExt cx="2959081" cy="1183632"/>
          </a:xfrm>
        </p:grpSpPr>
        <p:sp>
          <p:nvSpPr>
            <p:cNvPr id="100" name="Strzałka: pagon 99">
              <a:extLst>
                <a:ext uri="{FF2B5EF4-FFF2-40B4-BE49-F238E27FC236}">
                  <a16:creationId xmlns:a16="http://schemas.microsoft.com/office/drawing/2014/main" id="{1D50B563-8AA7-473E-BD15-65E7936CF84B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1" name="Strzałka: pagon 4">
              <a:extLst>
                <a:ext uri="{FF2B5EF4-FFF2-40B4-BE49-F238E27FC236}">
                  <a16:creationId xmlns:a16="http://schemas.microsoft.com/office/drawing/2014/main" id="{CDC7BCFF-49B7-42D4-8C27-64ED39BFC30C}"/>
                </a:ext>
              </a:extLst>
            </p:cNvPr>
            <p:cNvSpPr txBox="1"/>
            <p:nvPr/>
          </p:nvSpPr>
          <p:spPr>
            <a:xfrm>
              <a:off x="4625180" y="122446"/>
              <a:ext cx="2569844" cy="118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W dniu </a:t>
              </a:r>
              <a:r>
                <a:rPr lang="pl-PL" sz="1600" b="1" dirty="0"/>
                <a:t>31 marca 2025 r. </a:t>
              </a:r>
              <a:r>
                <a:rPr lang="pl-PL" sz="1600" dirty="0"/>
                <a:t>przyjęty przez ZWP projekt zmiany Programu wraz z oceną przeglądu śródokresowego przesłany został do zatwierdzenia przez Komisję Europejską za pośrednictwem systemu SFC2021. Komisja zatwierdziła zmieniony Program decyzją wykonawczą C(2025) 5663 z dnia </a:t>
              </a:r>
              <a:r>
                <a:rPr lang="pl-PL" sz="1600" b="1" dirty="0"/>
                <a:t>8 sierpnia 2025 r. </a:t>
              </a:r>
              <a:endParaRPr lang="pl-PL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BB1D015C-4D20-4319-922E-26D61E8F60BD}"/>
              </a:ext>
            </a:extLst>
          </p:cNvPr>
          <p:cNvGrpSpPr>
            <a:grpSpLocks noChangeAspect="1"/>
          </p:cNvGrpSpPr>
          <p:nvPr/>
        </p:nvGrpSpPr>
        <p:grpSpPr>
          <a:xfrm>
            <a:off x="89322" y="4856080"/>
            <a:ext cx="2880000" cy="1136130"/>
            <a:chOff x="1289996" y="1230"/>
            <a:chExt cx="3565158" cy="1695112"/>
          </a:xfrm>
        </p:grpSpPr>
        <p:sp>
          <p:nvSpPr>
            <p:cNvPr id="103" name="Strzałka: pagon 102">
              <a:extLst>
                <a:ext uri="{FF2B5EF4-FFF2-40B4-BE49-F238E27FC236}">
                  <a16:creationId xmlns:a16="http://schemas.microsoft.com/office/drawing/2014/main" id="{4271B869-3048-4E7C-BD9C-F5CA9506F152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4" name="Strzałka: pagon 4">
              <a:extLst>
                <a:ext uri="{FF2B5EF4-FFF2-40B4-BE49-F238E27FC236}">
                  <a16:creationId xmlns:a16="http://schemas.microsoft.com/office/drawing/2014/main" id="{DCF2657F-418F-447E-81C6-EFC7699E6D36}"/>
                </a:ext>
              </a:extLst>
            </p:cNvPr>
            <p:cNvSpPr txBox="1"/>
            <p:nvPr/>
          </p:nvSpPr>
          <p:spPr>
            <a:xfrm>
              <a:off x="1618229" y="270279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rgbClr val="002060"/>
                  </a:solidFill>
                </a:rPr>
                <a:t>Komisja Europejska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a 104">
            <a:extLst>
              <a:ext uri="{FF2B5EF4-FFF2-40B4-BE49-F238E27FC236}">
                <a16:creationId xmlns:a16="http://schemas.microsoft.com/office/drawing/2014/main" id="{426948E6-4600-4692-8D0D-64FEDD5ACE5B}"/>
              </a:ext>
            </a:extLst>
          </p:cNvPr>
          <p:cNvGrpSpPr>
            <a:grpSpLocks noChangeAspect="1"/>
          </p:cNvGrpSpPr>
          <p:nvPr/>
        </p:nvGrpSpPr>
        <p:grpSpPr>
          <a:xfrm>
            <a:off x="2321570" y="5899113"/>
            <a:ext cx="8208912" cy="851580"/>
            <a:chOff x="4391684" y="122446"/>
            <a:chExt cx="2959081" cy="1183632"/>
          </a:xfrm>
          <a:solidFill>
            <a:srgbClr val="FFF1D1"/>
          </a:solidFill>
        </p:grpSpPr>
        <p:sp>
          <p:nvSpPr>
            <p:cNvPr id="106" name="Strzałka: pagon 105">
              <a:extLst>
                <a:ext uri="{FF2B5EF4-FFF2-40B4-BE49-F238E27FC236}">
                  <a16:creationId xmlns:a16="http://schemas.microsoft.com/office/drawing/2014/main" id="{E914AC51-6686-4C72-9B38-83CE9FDD6671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7" name="Strzałka: pagon 4">
              <a:extLst>
                <a:ext uri="{FF2B5EF4-FFF2-40B4-BE49-F238E27FC236}">
                  <a16:creationId xmlns:a16="http://schemas.microsoft.com/office/drawing/2014/main" id="{C78516CC-D921-4CB8-88A1-B67F9ABE57FA}"/>
                </a:ext>
              </a:extLst>
            </p:cNvPr>
            <p:cNvSpPr txBox="1"/>
            <p:nvPr/>
          </p:nvSpPr>
          <p:spPr>
            <a:xfrm>
              <a:off x="4625180" y="122446"/>
              <a:ext cx="2569844" cy="11836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Uchwałą nr 127/3044/25 z dnia </a:t>
              </a:r>
              <a:r>
                <a:rPr lang="pl-PL" sz="1600" b="1" dirty="0"/>
                <a:t>12 sierpnia 2025 r. </a:t>
              </a:r>
              <a:r>
                <a:rPr lang="pl-PL" sz="1600" dirty="0"/>
                <a:t>Zarząd Województwa Podkarpackiego przyjął zatwierdzony przez Komisję Europejską program regionalny </a:t>
              </a:r>
              <a:r>
                <a:rPr lang="pl-PL" sz="1600" i="1" dirty="0"/>
                <a:t>Fundusze Europejskie dla Podkarpacia 2021-2027 </a:t>
              </a:r>
              <a:endParaRPr lang="pl-PL" sz="1600" kern="1200" dirty="0"/>
            </a:p>
          </p:txBody>
        </p:sp>
      </p:grpSp>
      <p:grpSp>
        <p:nvGrpSpPr>
          <p:cNvPr id="108" name="Grupa 107">
            <a:extLst>
              <a:ext uri="{FF2B5EF4-FFF2-40B4-BE49-F238E27FC236}">
                <a16:creationId xmlns:a16="http://schemas.microsoft.com/office/drawing/2014/main" id="{56B1E86F-0136-4EE9-A5A3-10C7D50024C9}"/>
              </a:ext>
            </a:extLst>
          </p:cNvPr>
          <p:cNvGrpSpPr>
            <a:grpSpLocks noChangeAspect="1"/>
          </p:cNvGrpSpPr>
          <p:nvPr/>
        </p:nvGrpSpPr>
        <p:grpSpPr>
          <a:xfrm>
            <a:off x="89322" y="5844492"/>
            <a:ext cx="2880000" cy="955803"/>
            <a:chOff x="1289996" y="1230"/>
            <a:chExt cx="3565158" cy="1426063"/>
          </a:xfrm>
        </p:grpSpPr>
        <p:sp>
          <p:nvSpPr>
            <p:cNvPr id="109" name="Strzałka: pagon 108">
              <a:extLst>
                <a:ext uri="{FF2B5EF4-FFF2-40B4-BE49-F238E27FC236}">
                  <a16:creationId xmlns:a16="http://schemas.microsoft.com/office/drawing/2014/main" id="{874AABA6-936A-48E6-97D1-18655059CA3B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  <a:solidFill>
              <a:srgbClr val="FFD61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0" name="Strzałka: pagon 4">
              <a:extLst>
                <a:ext uri="{FF2B5EF4-FFF2-40B4-BE49-F238E27FC236}">
                  <a16:creationId xmlns:a16="http://schemas.microsoft.com/office/drawing/2014/main" id="{6A5177EB-BD10-41E1-B166-7BE1BE655534}"/>
                </a:ext>
              </a:extLst>
            </p:cNvPr>
            <p:cNvSpPr txBox="1"/>
            <p:nvPr/>
          </p:nvSpPr>
          <p:spPr>
            <a:xfrm>
              <a:off x="1745121" y="1230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Strzałka: pagon 4">
            <a:extLst>
              <a:ext uri="{FF2B5EF4-FFF2-40B4-BE49-F238E27FC236}">
                <a16:creationId xmlns:a16="http://schemas.microsoft.com/office/drawing/2014/main" id="{885A2D37-2BA4-4BA4-A811-D75AC438E971}"/>
              </a:ext>
            </a:extLst>
          </p:cNvPr>
          <p:cNvSpPr txBox="1"/>
          <p:nvPr/>
        </p:nvSpPr>
        <p:spPr>
          <a:xfrm>
            <a:off x="354475" y="6064394"/>
            <a:ext cx="2304519" cy="9558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0" bIns="38100" numCol="1" spcCol="1270" anchor="ctr" anchorCtr="0">
            <a:noAutofit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002060"/>
                </a:solidFill>
              </a:rPr>
              <a:t>Zarząd Województwa Podkarpackiego</a:t>
            </a:r>
          </a:p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400" b="1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8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E2D9C-F994-A8E6-7D12-921BCC89A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38FD147-11E2-9F28-9C88-F842D86D8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300654"/>
              </p:ext>
            </p:extLst>
          </p:nvPr>
        </p:nvGraphicFramePr>
        <p:xfrm>
          <a:off x="542703" y="1358408"/>
          <a:ext cx="9330741" cy="620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ytuł 4">
            <a:extLst>
              <a:ext uri="{FF2B5EF4-FFF2-40B4-BE49-F238E27FC236}">
                <a16:creationId xmlns:a16="http://schemas.microsoft.com/office/drawing/2014/main" id="{0717E0BB-607C-43EB-3D9D-ED5BDB929CB3}"/>
              </a:ext>
            </a:extLst>
          </p:cNvPr>
          <p:cNvSpPr txBox="1">
            <a:spLocks/>
          </p:cNvSpPr>
          <p:nvPr/>
        </p:nvSpPr>
        <p:spPr>
          <a:xfrm>
            <a:off x="1023051" y="564022"/>
            <a:ext cx="8640381" cy="9912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defRPr/>
            </a:pPr>
            <a:r>
              <a:rPr lang="pl-P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Przegląd śródokresowy (MTR)</a:t>
            </a:r>
          </a:p>
        </p:txBody>
      </p:sp>
    </p:spTree>
    <p:extLst>
      <p:ext uri="{BB962C8B-B14F-4D97-AF65-F5344CB8AC3E}">
        <p14:creationId xmlns:p14="http://schemas.microsoft.com/office/powerpoint/2010/main" val="383885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2E01-36DB-3CC7-E854-FFBAEBB4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Łącznik prosty 3">
            <a:extLst>
              <a:ext uri="{FF2B5EF4-FFF2-40B4-BE49-F238E27FC236}">
                <a16:creationId xmlns:a16="http://schemas.microsoft.com/office/drawing/2014/main" id="{942964B3-0661-8915-B09F-00A32686A61D}"/>
              </a:ext>
            </a:extLst>
          </p:cNvPr>
          <p:cNvSpPr/>
          <p:nvPr/>
        </p:nvSpPr>
        <p:spPr>
          <a:xfrm>
            <a:off x="3328731" y="2286417"/>
            <a:ext cx="2197494" cy="8050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97494" y="0"/>
                </a:moveTo>
                <a:lnTo>
                  <a:pt x="2197494" y="483319"/>
                </a:lnTo>
                <a:lnTo>
                  <a:pt x="0" y="483319"/>
                </a:lnTo>
                <a:lnTo>
                  <a:pt x="0" y="805031"/>
                </a:lnTo>
              </a:path>
            </a:pathLst>
          </a:custGeom>
          <a:noFill/>
          <a:ln w="28575">
            <a:solidFill>
              <a:srgbClr val="0000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Łącznik prosty 3">
            <a:extLst>
              <a:ext uri="{FF2B5EF4-FFF2-40B4-BE49-F238E27FC236}">
                <a16:creationId xmlns:a16="http://schemas.microsoft.com/office/drawing/2014/main" id="{DD8569DD-0DC5-FCF4-2759-E39D412ABDC3}"/>
              </a:ext>
            </a:extLst>
          </p:cNvPr>
          <p:cNvSpPr/>
          <p:nvPr/>
        </p:nvSpPr>
        <p:spPr>
          <a:xfrm>
            <a:off x="5530157" y="2284843"/>
            <a:ext cx="2397860" cy="6452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83319"/>
                </a:lnTo>
                <a:lnTo>
                  <a:pt x="2397860" y="483319"/>
                </a:lnTo>
                <a:lnTo>
                  <a:pt x="2397860" y="805031"/>
                </a:lnTo>
              </a:path>
            </a:pathLst>
          </a:custGeom>
          <a:noFill/>
          <a:ln w="28575">
            <a:solidFill>
              <a:srgbClr val="000099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9FE99EA-F56E-EC9E-6C2F-4B71B0BC78FF}"/>
              </a:ext>
            </a:extLst>
          </p:cNvPr>
          <p:cNvGrpSpPr/>
          <p:nvPr/>
        </p:nvGrpSpPr>
        <p:grpSpPr>
          <a:xfrm>
            <a:off x="312116" y="1370163"/>
            <a:ext cx="10002342" cy="1032864"/>
            <a:chOff x="533948" y="56833"/>
            <a:chExt cx="8262843" cy="1208440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BB530923-5468-FE54-4CA5-F2F6D933AD8F}"/>
                </a:ext>
              </a:extLst>
            </p:cNvPr>
            <p:cNvSpPr/>
            <p:nvPr/>
          </p:nvSpPr>
          <p:spPr>
            <a:xfrm>
              <a:off x="533948" y="56833"/>
              <a:ext cx="8262843" cy="120844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1F50BEB1-851A-5CFB-83A1-B97DAAD48EB3}"/>
                </a:ext>
              </a:extLst>
            </p:cNvPr>
            <p:cNvSpPr txBox="1"/>
            <p:nvPr/>
          </p:nvSpPr>
          <p:spPr>
            <a:xfrm>
              <a:off x="592938" y="166537"/>
              <a:ext cx="8144861" cy="1023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b="1" i="0" kern="12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MID-TERM REVIEW (MTR II)</a:t>
              </a:r>
              <a:r>
                <a:rPr lang="pl-PL" sz="2400" b="1" i="0" kern="1200" dirty="0">
                  <a:solidFill>
                    <a:schemeClr val="accent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……</a:t>
              </a:r>
              <a:br>
                <a:rPr lang="pl-PL" sz="1400" b="1" i="0" kern="1200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pl-PL" b="1" kern="1200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Ś</a:t>
              </a:r>
              <a:r>
                <a:rPr lang="pl-PL" b="1" kern="12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rodki FEP zaangażowane w MTR II to </a:t>
              </a:r>
              <a:r>
                <a:rPr lang="pl-PL" b="1" u="sng" kern="12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290 154 325 euro </a:t>
              </a:r>
              <a:r>
                <a:rPr lang="pl-PL" b="1" kern="12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(12,81% alokacji Programu) </a:t>
              </a:r>
              <a:br>
                <a:rPr lang="pl-PL" b="1" kern="12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l-PL" b="1" kern="12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w ramach 5 nowych Priorytetów </a:t>
              </a:r>
              <a:endParaRPr lang="pl-PL" b="1" i="0" kern="12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l-PL" sz="800" b="1" i="0" kern="12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66C59B0-4BAE-0A14-9D8E-5F99B1F9276A}"/>
              </a:ext>
            </a:extLst>
          </p:cNvPr>
          <p:cNvGrpSpPr/>
          <p:nvPr/>
        </p:nvGrpSpPr>
        <p:grpSpPr>
          <a:xfrm>
            <a:off x="233338" y="3063204"/>
            <a:ext cx="10081120" cy="3932449"/>
            <a:chOff x="2032514" y="2702174"/>
            <a:chExt cx="7258593" cy="4510535"/>
          </a:xfrm>
        </p:grpSpPr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1674B929-1663-09E9-ABCA-FB6DE42108CC}"/>
                </a:ext>
              </a:extLst>
            </p:cNvPr>
            <p:cNvSpPr/>
            <p:nvPr/>
          </p:nvSpPr>
          <p:spPr>
            <a:xfrm>
              <a:off x="2032514" y="2702174"/>
              <a:ext cx="3577450" cy="792000"/>
            </a:xfrm>
            <a:custGeom>
              <a:avLst/>
              <a:gdLst>
                <a:gd name="connsiteX0" fmla="*/ 0 w 2711142"/>
                <a:gd name="connsiteY0" fmla="*/ 135557 h 1355571"/>
                <a:gd name="connsiteX1" fmla="*/ 135557 w 2711142"/>
                <a:gd name="connsiteY1" fmla="*/ 0 h 1355571"/>
                <a:gd name="connsiteX2" fmla="*/ 2575585 w 2711142"/>
                <a:gd name="connsiteY2" fmla="*/ 0 h 1355571"/>
                <a:gd name="connsiteX3" fmla="*/ 2711142 w 2711142"/>
                <a:gd name="connsiteY3" fmla="*/ 135557 h 1355571"/>
                <a:gd name="connsiteX4" fmla="*/ 2711142 w 2711142"/>
                <a:gd name="connsiteY4" fmla="*/ 1220014 h 1355571"/>
                <a:gd name="connsiteX5" fmla="*/ 2575585 w 2711142"/>
                <a:gd name="connsiteY5" fmla="*/ 1355571 h 1355571"/>
                <a:gd name="connsiteX6" fmla="*/ 135557 w 2711142"/>
                <a:gd name="connsiteY6" fmla="*/ 1355571 h 1355571"/>
                <a:gd name="connsiteX7" fmla="*/ 0 w 2711142"/>
                <a:gd name="connsiteY7" fmla="*/ 1220014 h 1355571"/>
                <a:gd name="connsiteX8" fmla="*/ 0 w 2711142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142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575585" y="0"/>
                  </a:lnTo>
                  <a:cubicBezTo>
                    <a:pt x="2650451" y="0"/>
                    <a:pt x="2711142" y="60691"/>
                    <a:pt x="2711142" y="135557"/>
                  </a:cubicBezTo>
                  <a:lnTo>
                    <a:pt x="2711142" y="1220014"/>
                  </a:lnTo>
                  <a:cubicBezTo>
                    <a:pt x="2711142" y="1294880"/>
                    <a:pt x="2650451" y="1355571"/>
                    <a:pt x="2575585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68" tIns="81613" rIns="102568" bIns="81613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u="sng" kern="1200" dirty="0">
                  <a:latin typeface="+mn-lt"/>
                  <a:cs typeface="Arial" panose="020B0604020202020204" pitchFamily="34" charset="0"/>
                </a:rPr>
                <a:t>EFRR - 3 nowe Priorytety</a:t>
              </a:r>
              <a:endParaRPr lang="pl-PL" sz="2000" kern="1200" dirty="0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B3152007-6C05-1A51-F6B6-5B62A96DB058}"/>
                </a:ext>
              </a:extLst>
            </p:cNvPr>
            <p:cNvSpPr/>
            <p:nvPr/>
          </p:nvSpPr>
          <p:spPr>
            <a:xfrm>
              <a:off x="2291749" y="3667557"/>
              <a:ext cx="3318216" cy="792001"/>
            </a:xfrm>
            <a:custGeom>
              <a:avLst/>
              <a:gdLst>
                <a:gd name="connsiteX0" fmla="*/ 0 w 2168914"/>
                <a:gd name="connsiteY0" fmla="*/ 135557 h 1355571"/>
                <a:gd name="connsiteX1" fmla="*/ 135557 w 2168914"/>
                <a:gd name="connsiteY1" fmla="*/ 0 h 1355571"/>
                <a:gd name="connsiteX2" fmla="*/ 2033357 w 2168914"/>
                <a:gd name="connsiteY2" fmla="*/ 0 h 1355571"/>
                <a:gd name="connsiteX3" fmla="*/ 2168914 w 2168914"/>
                <a:gd name="connsiteY3" fmla="*/ 135557 h 1355571"/>
                <a:gd name="connsiteX4" fmla="*/ 2168914 w 2168914"/>
                <a:gd name="connsiteY4" fmla="*/ 1220014 h 1355571"/>
                <a:gd name="connsiteX5" fmla="*/ 2033357 w 2168914"/>
                <a:gd name="connsiteY5" fmla="*/ 1355571 h 1355571"/>
                <a:gd name="connsiteX6" fmla="*/ 135557 w 2168914"/>
                <a:gd name="connsiteY6" fmla="*/ 1355571 h 1355571"/>
                <a:gd name="connsiteX7" fmla="*/ 0 w 2168914"/>
                <a:gd name="connsiteY7" fmla="*/ 1220014 h 1355571"/>
                <a:gd name="connsiteX8" fmla="*/ 0 w 2168914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914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033357" y="0"/>
                  </a:lnTo>
                  <a:cubicBezTo>
                    <a:pt x="2108223" y="0"/>
                    <a:pt x="2168914" y="60691"/>
                    <a:pt x="2168914" y="135557"/>
                  </a:cubicBezTo>
                  <a:lnTo>
                    <a:pt x="2168914" y="1220014"/>
                  </a:lnTo>
                  <a:cubicBezTo>
                    <a:pt x="2168914" y="1294880"/>
                    <a:pt x="2108223" y="1355571"/>
                    <a:pt x="2033357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  <a:ln w="158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3" tIns="57483" rIns="66373" bIns="5748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Priorytet 11. Inwestycje dla bezpieczeństwa i obrony </a:t>
              </a:r>
              <a:br>
                <a:rPr lang="pl-PL" sz="1400" kern="1200" dirty="0">
                  <a:latin typeface="+mn-lt"/>
                  <a:cs typeface="Arial" panose="020B0604020202020204" pitchFamily="34" charset="0"/>
                </a:rPr>
              </a:b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(</a:t>
              </a:r>
              <a:r>
                <a:rPr lang="pl-PL" sz="1400" kern="1200" dirty="0" err="1">
                  <a:latin typeface="+mn-lt"/>
                  <a:cs typeface="Arial" panose="020B0604020202020204" pitchFamily="34" charset="0"/>
                </a:rPr>
                <a:t>cs</a:t>
              </a: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 1vii) -  </a:t>
              </a:r>
              <a:r>
                <a:rPr lang="pl-PL" sz="1400" b="1" kern="1200" dirty="0">
                  <a:latin typeface="+mn-lt"/>
                  <a:cs typeface="Arial" panose="020B0604020202020204" pitchFamily="34" charset="0"/>
                </a:rPr>
                <a:t>84 364 464 euro</a:t>
              </a:r>
              <a:endParaRPr lang="pl-PL" sz="1400" b="1" kern="1200" dirty="0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105AAFA-A2B5-82B8-AC51-E36ABD725DA7}"/>
                </a:ext>
              </a:extLst>
            </p:cNvPr>
            <p:cNvSpPr/>
            <p:nvPr/>
          </p:nvSpPr>
          <p:spPr>
            <a:xfrm>
              <a:off x="2291749" y="4632941"/>
              <a:ext cx="3347159" cy="792000"/>
            </a:xfrm>
            <a:custGeom>
              <a:avLst/>
              <a:gdLst>
                <a:gd name="connsiteX0" fmla="*/ 0 w 2168914"/>
                <a:gd name="connsiteY0" fmla="*/ 135557 h 1355571"/>
                <a:gd name="connsiteX1" fmla="*/ 135557 w 2168914"/>
                <a:gd name="connsiteY1" fmla="*/ 0 h 1355571"/>
                <a:gd name="connsiteX2" fmla="*/ 2033357 w 2168914"/>
                <a:gd name="connsiteY2" fmla="*/ 0 h 1355571"/>
                <a:gd name="connsiteX3" fmla="*/ 2168914 w 2168914"/>
                <a:gd name="connsiteY3" fmla="*/ 135557 h 1355571"/>
                <a:gd name="connsiteX4" fmla="*/ 2168914 w 2168914"/>
                <a:gd name="connsiteY4" fmla="*/ 1220014 h 1355571"/>
                <a:gd name="connsiteX5" fmla="*/ 2033357 w 2168914"/>
                <a:gd name="connsiteY5" fmla="*/ 1355571 h 1355571"/>
                <a:gd name="connsiteX6" fmla="*/ 135557 w 2168914"/>
                <a:gd name="connsiteY6" fmla="*/ 1355571 h 1355571"/>
                <a:gd name="connsiteX7" fmla="*/ 0 w 2168914"/>
                <a:gd name="connsiteY7" fmla="*/ 1220014 h 1355571"/>
                <a:gd name="connsiteX8" fmla="*/ 0 w 2168914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914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033357" y="0"/>
                  </a:lnTo>
                  <a:cubicBezTo>
                    <a:pt x="2108223" y="0"/>
                    <a:pt x="2168914" y="60691"/>
                    <a:pt x="2168914" y="135557"/>
                  </a:cubicBezTo>
                  <a:lnTo>
                    <a:pt x="2168914" y="1220014"/>
                  </a:lnTo>
                  <a:cubicBezTo>
                    <a:pt x="2168914" y="1294880"/>
                    <a:pt x="2108223" y="1355571"/>
                    <a:pt x="2033357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  <a:ln w="158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3" tIns="57483" rIns="66373" bIns="5748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Priorytet 12. Bezpieczeństwo dostaw wody</a:t>
              </a:r>
              <a:br>
                <a:rPr lang="pl-PL" sz="1400" kern="1200" dirty="0">
                  <a:latin typeface="+mn-lt"/>
                  <a:cs typeface="Arial" panose="020B0604020202020204" pitchFamily="34" charset="0"/>
                </a:rPr>
              </a:b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(</a:t>
              </a:r>
              <a:r>
                <a:rPr lang="pl-PL" sz="1400" kern="1200" dirty="0" err="1">
                  <a:latin typeface="+mn-lt"/>
                  <a:cs typeface="Arial" panose="020B0604020202020204" pitchFamily="34" charset="0"/>
                </a:rPr>
                <a:t>cs</a:t>
              </a:r>
              <a:r>
                <a:rPr lang="pl-PL" sz="1400" kern="1200" dirty="0">
                  <a:latin typeface="+mn-lt"/>
                  <a:cs typeface="Arial" panose="020B0604020202020204" pitchFamily="34" charset="0"/>
                </a:rPr>
                <a:t> 2v) – </a:t>
              </a:r>
              <a:r>
                <a:rPr lang="pl-PL" sz="1400" b="1" kern="1200" dirty="0">
                  <a:latin typeface="+mn-lt"/>
                  <a:cs typeface="Arial" panose="020B0604020202020204" pitchFamily="34" charset="0"/>
                </a:rPr>
                <a:t>26 900 000 euro</a:t>
              </a:r>
              <a:endParaRPr lang="pl-PL" sz="1400" kern="1200" dirty="0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360D6B6E-F6A7-E5E8-A825-DAA1FBBD7408}"/>
                </a:ext>
              </a:extLst>
            </p:cNvPr>
            <p:cNvSpPr/>
            <p:nvPr/>
          </p:nvSpPr>
          <p:spPr>
            <a:xfrm>
              <a:off x="5869198" y="2702174"/>
              <a:ext cx="3421909" cy="792000"/>
            </a:xfrm>
            <a:custGeom>
              <a:avLst/>
              <a:gdLst>
                <a:gd name="connsiteX0" fmla="*/ 0 w 2711142"/>
                <a:gd name="connsiteY0" fmla="*/ 135557 h 1355571"/>
                <a:gd name="connsiteX1" fmla="*/ 135557 w 2711142"/>
                <a:gd name="connsiteY1" fmla="*/ 0 h 1355571"/>
                <a:gd name="connsiteX2" fmla="*/ 2575585 w 2711142"/>
                <a:gd name="connsiteY2" fmla="*/ 0 h 1355571"/>
                <a:gd name="connsiteX3" fmla="*/ 2711142 w 2711142"/>
                <a:gd name="connsiteY3" fmla="*/ 135557 h 1355571"/>
                <a:gd name="connsiteX4" fmla="*/ 2711142 w 2711142"/>
                <a:gd name="connsiteY4" fmla="*/ 1220014 h 1355571"/>
                <a:gd name="connsiteX5" fmla="*/ 2575585 w 2711142"/>
                <a:gd name="connsiteY5" fmla="*/ 1355571 h 1355571"/>
                <a:gd name="connsiteX6" fmla="*/ 135557 w 2711142"/>
                <a:gd name="connsiteY6" fmla="*/ 1355571 h 1355571"/>
                <a:gd name="connsiteX7" fmla="*/ 0 w 2711142"/>
                <a:gd name="connsiteY7" fmla="*/ 1220014 h 1355571"/>
                <a:gd name="connsiteX8" fmla="*/ 0 w 2711142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142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575585" y="0"/>
                  </a:lnTo>
                  <a:cubicBezTo>
                    <a:pt x="2650451" y="0"/>
                    <a:pt x="2711142" y="60691"/>
                    <a:pt x="2711142" y="135557"/>
                  </a:cubicBezTo>
                  <a:lnTo>
                    <a:pt x="2711142" y="1220014"/>
                  </a:lnTo>
                  <a:cubicBezTo>
                    <a:pt x="2711142" y="1294880"/>
                    <a:pt x="2650451" y="1355571"/>
                    <a:pt x="2575585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568" tIns="81613" rIns="102568" bIns="81613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b="1" u="sng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EFS+ - 2 nowe Priorytety</a:t>
              </a:r>
              <a:endParaRPr lang="pl-PL" sz="2000" kern="1200" dirty="0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D36CE463-A53D-80E5-D193-65126BAF2AA6}"/>
                </a:ext>
              </a:extLst>
            </p:cNvPr>
            <p:cNvSpPr/>
            <p:nvPr/>
          </p:nvSpPr>
          <p:spPr>
            <a:xfrm>
              <a:off x="6128432" y="3667557"/>
              <a:ext cx="3162675" cy="792001"/>
            </a:xfrm>
            <a:custGeom>
              <a:avLst/>
              <a:gdLst>
                <a:gd name="connsiteX0" fmla="*/ 0 w 2168914"/>
                <a:gd name="connsiteY0" fmla="*/ 135557 h 1355571"/>
                <a:gd name="connsiteX1" fmla="*/ 135557 w 2168914"/>
                <a:gd name="connsiteY1" fmla="*/ 0 h 1355571"/>
                <a:gd name="connsiteX2" fmla="*/ 2033357 w 2168914"/>
                <a:gd name="connsiteY2" fmla="*/ 0 h 1355571"/>
                <a:gd name="connsiteX3" fmla="*/ 2168914 w 2168914"/>
                <a:gd name="connsiteY3" fmla="*/ 135557 h 1355571"/>
                <a:gd name="connsiteX4" fmla="*/ 2168914 w 2168914"/>
                <a:gd name="connsiteY4" fmla="*/ 1220014 h 1355571"/>
                <a:gd name="connsiteX5" fmla="*/ 2033357 w 2168914"/>
                <a:gd name="connsiteY5" fmla="*/ 1355571 h 1355571"/>
                <a:gd name="connsiteX6" fmla="*/ 135557 w 2168914"/>
                <a:gd name="connsiteY6" fmla="*/ 1355571 h 1355571"/>
                <a:gd name="connsiteX7" fmla="*/ 0 w 2168914"/>
                <a:gd name="connsiteY7" fmla="*/ 1220014 h 1355571"/>
                <a:gd name="connsiteX8" fmla="*/ 0 w 2168914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914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033357" y="0"/>
                  </a:lnTo>
                  <a:cubicBezTo>
                    <a:pt x="2108223" y="0"/>
                    <a:pt x="2168914" y="60691"/>
                    <a:pt x="2168914" y="135557"/>
                  </a:cubicBezTo>
                  <a:lnTo>
                    <a:pt x="2168914" y="1220014"/>
                  </a:lnTo>
                  <a:cubicBezTo>
                    <a:pt x="2168914" y="1294880"/>
                    <a:pt x="2108223" y="1355571"/>
                    <a:pt x="2033357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  <a:ln w="158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3" tIns="57483" rIns="66373" bIns="5748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Priorytet 14. Rozwój umiejętności dla bezpieczeństwa </a:t>
              </a:r>
              <a:b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pl-PL" sz="1400" kern="1200" dirty="0" err="1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cs</a:t>
              </a: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f, </a:t>
              </a:r>
              <a:r>
                <a:rPr lang="pl-PL" sz="1400" kern="1200" dirty="0" err="1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cs</a:t>
              </a:r>
              <a: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g) – </a:t>
              </a:r>
              <a:r>
                <a:rPr lang="pl-PL" sz="1400" b="1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57 480 711 euro</a:t>
              </a:r>
              <a:br>
                <a:rPr lang="pl-PL" sz="1400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</a:br>
              <a:endParaRPr lang="pl-PL" sz="1400" kern="1200" dirty="0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4CA0CE80-4DD0-00E8-7226-136174C8BBAB}"/>
                </a:ext>
              </a:extLst>
            </p:cNvPr>
            <p:cNvSpPr/>
            <p:nvPr/>
          </p:nvSpPr>
          <p:spPr>
            <a:xfrm>
              <a:off x="6076597" y="4632941"/>
              <a:ext cx="3204196" cy="2579768"/>
            </a:xfrm>
            <a:custGeom>
              <a:avLst/>
              <a:gdLst>
                <a:gd name="connsiteX0" fmla="*/ 0 w 2168914"/>
                <a:gd name="connsiteY0" fmla="*/ 135557 h 1355571"/>
                <a:gd name="connsiteX1" fmla="*/ 135557 w 2168914"/>
                <a:gd name="connsiteY1" fmla="*/ 0 h 1355571"/>
                <a:gd name="connsiteX2" fmla="*/ 2033357 w 2168914"/>
                <a:gd name="connsiteY2" fmla="*/ 0 h 1355571"/>
                <a:gd name="connsiteX3" fmla="*/ 2168914 w 2168914"/>
                <a:gd name="connsiteY3" fmla="*/ 135557 h 1355571"/>
                <a:gd name="connsiteX4" fmla="*/ 2168914 w 2168914"/>
                <a:gd name="connsiteY4" fmla="*/ 1220014 h 1355571"/>
                <a:gd name="connsiteX5" fmla="*/ 2033357 w 2168914"/>
                <a:gd name="connsiteY5" fmla="*/ 1355571 h 1355571"/>
                <a:gd name="connsiteX6" fmla="*/ 135557 w 2168914"/>
                <a:gd name="connsiteY6" fmla="*/ 1355571 h 1355571"/>
                <a:gd name="connsiteX7" fmla="*/ 0 w 2168914"/>
                <a:gd name="connsiteY7" fmla="*/ 1220014 h 1355571"/>
                <a:gd name="connsiteX8" fmla="*/ 0 w 2168914"/>
                <a:gd name="connsiteY8" fmla="*/ 135557 h 13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8914" h="1355571">
                  <a:moveTo>
                    <a:pt x="0" y="135557"/>
                  </a:moveTo>
                  <a:cubicBezTo>
                    <a:pt x="0" y="60691"/>
                    <a:pt x="60691" y="0"/>
                    <a:pt x="135557" y="0"/>
                  </a:cubicBezTo>
                  <a:lnTo>
                    <a:pt x="2033357" y="0"/>
                  </a:lnTo>
                  <a:cubicBezTo>
                    <a:pt x="2108223" y="0"/>
                    <a:pt x="2168914" y="60691"/>
                    <a:pt x="2168914" y="135557"/>
                  </a:cubicBezTo>
                  <a:lnTo>
                    <a:pt x="2168914" y="1220014"/>
                  </a:lnTo>
                  <a:cubicBezTo>
                    <a:pt x="2168914" y="1294880"/>
                    <a:pt x="2108223" y="1355571"/>
                    <a:pt x="2033357" y="1355571"/>
                  </a:cubicBezTo>
                  <a:lnTo>
                    <a:pt x="135557" y="1355571"/>
                  </a:lnTo>
                  <a:cubicBezTo>
                    <a:pt x="60691" y="1355571"/>
                    <a:pt x="0" y="1294880"/>
                    <a:pt x="0" y="1220014"/>
                  </a:cubicBezTo>
                  <a:lnTo>
                    <a:pt x="0" y="135557"/>
                  </a:lnTo>
                  <a:close/>
                </a:path>
              </a:pathLst>
            </a:custGeom>
            <a:ln w="158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73" tIns="57483" rIns="66373" bIns="5748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pl-PL" sz="2400" b="1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Priorytet 15. Rozwój umiejętności dla bezpieczeństwa  społeczności lokalnej (</a:t>
              </a:r>
              <a:r>
                <a:rPr lang="pl-PL" sz="2400" b="1" kern="1200" dirty="0" err="1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cs</a:t>
              </a:r>
              <a:r>
                <a:rPr lang="pl-PL" sz="2400" b="1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f, </a:t>
              </a:r>
              <a:r>
                <a:rPr lang="pl-PL" sz="2400" b="1" kern="1200" dirty="0" err="1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cs</a:t>
              </a:r>
              <a:r>
                <a:rPr lang="pl-PL" sz="2400" b="1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g)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pl-PL" sz="2400" b="1" kern="12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– 10 355 737 euro</a:t>
              </a:r>
              <a:endParaRPr lang="pl-PL" sz="2400" b="1" kern="1200" dirty="0"/>
            </a:p>
          </p:txBody>
        </p:sp>
      </p:grp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9E299664-9988-1581-F249-C7A6301A0661}"/>
              </a:ext>
            </a:extLst>
          </p:cNvPr>
          <p:cNvSpPr/>
          <p:nvPr/>
        </p:nvSpPr>
        <p:spPr>
          <a:xfrm>
            <a:off x="593379" y="5598324"/>
            <a:ext cx="4667504" cy="684000"/>
          </a:xfrm>
          <a:custGeom>
            <a:avLst/>
            <a:gdLst>
              <a:gd name="connsiteX0" fmla="*/ 0 w 2168914"/>
              <a:gd name="connsiteY0" fmla="*/ 135557 h 1355571"/>
              <a:gd name="connsiteX1" fmla="*/ 135557 w 2168914"/>
              <a:gd name="connsiteY1" fmla="*/ 0 h 1355571"/>
              <a:gd name="connsiteX2" fmla="*/ 2033357 w 2168914"/>
              <a:gd name="connsiteY2" fmla="*/ 0 h 1355571"/>
              <a:gd name="connsiteX3" fmla="*/ 2168914 w 2168914"/>
              <a:gd name="connsiteY3" fmla="*/ 135557 h 1355571"/>
              <a:gd name="connsiteX4" fmla="*/ 2168914 w 2168914"/>
              <a:gd name="connsiteY4" fmla="*/ 1220014 h 1355571"/>
              <a:gd name="connsiteX5" fmla="*/ 2033357 w 2168914"/>
              <a:gd name="connsiteY5" fmla="*/ 1355571 h 1355571"/>
              <a:gd name="connsiteX6" fmla="*/ 135557 w 2168914"/>
              <a:gd name="connsiteY6" fmla="*/ 1355571 h 1355571"/>
              <a:gd name="connsiteX7" fmla="*/ 0 w 2168914"/>
              <a:gd name="connsiteY7" fmla="*/ 1220014 h 1355571"/>
              <a:gd name="connsiteX8" fmla="*/ 0 w 2168914"/>
              <a:gd name="connsiteY8" fmla="*/ 135557 h 13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914" h="1355571">
                <a:moveTo>
                  <a:pt x="0" y="135557"/>
                </a:moveTo>
                <a:cubicBezTo>
                  <a:pt x="0" y="60691"/>
                  <a:pt x="60691" y="0"/>
                  <a:pt x="135557" y="0"/>
                </a:cubicBezTo>
                <a:lnTo>
                  <a:pt x="2033357" y="0"/>
                </a:lnTo>
                <a:cubicBezTo>
                  <a:pt x="2108223" y="0"/>
                  <a:pt x="2168914" y="60691"/>
                  <a:pt x="2168914" y="135557"/>
                </a:cubicBezTo>
                <a:lnTo>
                  <a:pt x="2168914" y="1220014"/>
                </a:lnTo>
                <a:cubicBezTo>
                  <a:pt x="2168914" y="1294880"/>
                  <a:pt x="2108223" y="1355571"/>
                  <a:pt x="2033357" y="1355571"/>
                </a:cubicBezTo>
                <a:lnTo>
                  <a:pt x="135557" y="1355571"/>
                </a:lnTo>
                <a:cubicBezTo>
                  <a:pt x="60691" y="1355571"/>
                  <a:pt x="0" y="1294880"/>
                  <a:pt x="0" y="1220014"/>
                </a:cubicBezTo>
                <a:lnTo>
                  <a:pt x="0" y="135557"/>
                </a:lnTo>
                <a:close/>
              </a:path>
            </a:pathLst>
          </a:custGeom>
          <a:ln w="158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3" tIns="57483" rIns="66373" bIns="5748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kern="1200" dirty="0">
                <a:latin typeface="+mn-lt"/>
                <a:cs typeface="Arial" panose="020B0604020202020204" pitchFamily="34" charset="0"/>
              </a:rPr>
              <a:t>Priorytet </a:t>
            </a:r>
            <a:r>
              <a:rPr lang="pl-PL" sz="1400" dirty="0">
                <a:latin typeface="+mn-lt"/>
                <a:cs typeface="Arial" panose="020B0604020202020204" pitchFamily="34" charset="0"/>
              </a:rPr>
              <a:t>13. Odporna infrastruktura</a:t>
            </a:r>
            <a:r>
              <a:rPr lang="pl-PL" sz="1400" dirty="0">
                <a:cs typeface="Arial" panose="020B0604020202020204" pitchFamily="34" charset="0"/>
              </a:rPr>
              <a:t> </a:t>
            </a:r>
            <a:r>
              <a:rPr lang="pl-PL" sz="1400" dirty="0">
                <a:latin typeface="+mn-lt"/>
                <a:cs typeface="Arial" panose="020B0604020202020204" pitchFamily="34" charset="0"/>
              </a:rPr>
              <a:t>transportowa </a:t>
            </a:r>
            <a:br>
              <a:rPr lang="pl-PL" sz="1400" dirty="0">
                <a:latin typeface="+mn-lt"/>
                <a:cs typeface="Arial" panose="020B0604020202020204" pitchFamily="34" charset="0"/>
              </a:rPr>
            </a:br>
            <a:r>
              <a:rPr lang="pl-PL" sz="1400" dirty="0">
                <a:latin typeface="+mn-lt"/>
                <a:cs typeface="Arial" panose="020B0604020202020204" pitchFamily="34" charset="0"/>
              </a:rPr>
              <a:t>(</a:t>
            </a:r>
            <a:r>
              <a:rPr lang="pl-PL" sz="1400" dirty="0" err="1">
                <a:latin typeface="+mn-lt"/>
                <a:cs typeface="Arial" panose="020B0604020202020204" pitchFamily="34" charset="0"/>
              </a:rPr>
              <a:t>cs</a:t>
            </a:r>
            <a:r>
              <a:rPr lang="pl-PL" sz="1400" dirty="0">
                <a:latin typeface="+mn-lt"/>
                <a:cs typeface="Arial" panose="020B0604020202020204" pitchFamily="34" charset="0"/>
              </a:rPr>
              <a:t> 3iii) – </a:t>
            </a:r>
            <a:r>
              <a:rPr lang="pl-PL" sz="1400" b="1" dirty="0">
                <a:latin typeface="+mn-lt"/>
                <a:cs typeface="Arial" panose="020B0604020202020204" pitchFamily="34" charset="0"/>
              </a:rPr>
              <a:t>94 418 420 euro</a:t>
            </a:r>
            <a:endParaRPr lang="pl-PL" sz="1400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3E0AF927-B0A6-D7CB-6CF9-2662E27FEC2E}"/>
              </a:ext>
            </a:extLst>
          </p:cNvPr>
          <p:cNvSpPr/>
          <p:nvPr/>
        </p:nvSpPr>
        <p:spPr>
          <a:xfrm>
            <a:off x="593377" y="6433517"/>
            <a:ext cx="4667504" cy="684000"/>
          </a:xfrm>
          <a:custGeom>
            <a:avLst/>
            <a:gdLst>
              <a:gd name="connsiteX0" fmla="*/ 0 w 2168914"/>
              <a:gd name="connsiteY0" fmla="*/ 135557 h 1355571"/>
              <a:gd name="connsiteX1" fmla="*/ 135557 w 2168914"/>
              <a:gd name="connsiteY1" fmla="*/ 0 h 1355571"/>
              <a:gd name="connsiteX2" fmla="*/ 2033357 w 2168914"/>
              <a:gd name="connsiteY2" fmla="*/ 0 h 1355571"/>
              <a:gd name="connsiteX3" fmla="*/ 2168914 w 2168914"/>
              <a:gd name="connsiteY3" fmla="*/ 135557 h 1355571"/>
              <a:gd name="connsiteX4" fmla="*/ 2168914 w 2168914"/>
              <a:gd name="connsiteY4" fmla="*/ 1220014 h 1355571"/>
              <a:gd name="connsiteX5" fmla="*/ 2033357 w 2168914"/>
              <a:gd name="connsiteY5" fmla="*/ 1355571 h 1355571"/>
              <a:gd name="connsiteX6" fmla="*/ 135557 w 2168914"/>
              <a:gd name="connsiteY6" fmla="*/ 1355571 h 1355571"/>
              <a:gd name="connsiteX7" fmla="*/ 0 w 2168914"/>
              <a:gd name="connsiteY7" fmla="*/ 1220014 h 1355571"/>
              <a:gd name="connsiteX8" fmla="*/ 0 w 2168914"/>
              <a:gd name="connsiteY8" fmla="*/ 135557 h 13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8914" h="1355571">
                <a:moveTo>
                  <a:pt x="0" y="135557"/>
                </a:moveTo>
                <a:cubicBezTo>
                  <a:pt x="0" y="60691"/>
                  <a:pt x="60691" y="0"/>
                  <a:pt x="135557" y="0"/>
                </a:cubicBezTo>
                <a:lnTo>
                  <a:pt x="2033357" y="0"/>
                </a:lnTo>
                <a:cubicBezTo>
                  <a:pt x="2108223" y="0"/>
                  <a:pt x="2168914" y="60691"/>
                  <a:pt x="2168914" y="135557"/>
                </a:cubicBezTo>
                <a:lnTo>
                  <a:pt x="2168914" y="1220014"/>
                </a:lnTo>
                <a:cubicBezTo>
                  <a:pt x="2168914" y="1294880"/>
                  <a:pt x="2108223" y="1355571"/>
                  <a:pt x="2033357" y="1355571"/>
                </a:cubicBezTo>
                <a:lnTo>
                  <a:pt x="135557" y="1355571"/>
                </a:lnTo>
                <a:cubicBezTo>
                  <a:pt x="60691" y="1355571"/>
                  <a:pt x="0" y="1294880"/>
                  <a:pt x="0" y="1220014"/>
                </a:cubicBezTo>
                <a:lnTo>
                  <a:pt x="0" y="135557"/>
                </a:lnTo>
                <a:close/>
              </a:path>
            </a:pathLst>
          </a:custGeom>
          <a:ln w="158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3" tIns="57483" rIns="66373" bIns="57483" numCol="1" spcCol="1270" anchor="ctr" anchorCtr="0">
            <a:noAutofit/>
          </a:bodyPr>
          <a:lstStyle/>
          <a:p>
            <a:pPr lvl="0" algn="ctr"/>
            <a:r>
              <a:rPr lang="pl-PL" sz="1400" b="1" dirty="0">
                <a:latin typeface="+mn-lt"/>
                <a:cs typeface="Arial" panose="020B0604020202020204" pitchFamily="34" charset="0"/>
              </a:rPr>
              <a:t>+ </a:t>
            </a:r>
            <a:r>
              <a:rPr lang="pl-PL" sz="1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16 634 993 euro z MTR I</a:t>
            </a:r>
            <a:br>
              <a:rPr lang="pl-PL" sz="1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(dz. 2.6 Zrównoważona gospodarka wodno-ściekowa)</a:t>
            </a:r>
            <a:endParaRPr lang="pl-PL" sz="1400" b="1" dirty="0">
              <a:latin typeface="+mn-lt"/>
            </a:endParaRPr>
          </a:p>
        </p:txBody>
      </p: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52D828FA-3D3A-1F3D-5B44-1884C4FF3707}"/>
              </a:ext>
            </a:extLst>
          </p:cNvPr>
          <p:cNvCxnSpPr>
            <a:cxnSpLocks/>
          </p:cNvCxnSpPr>
          <p:nvPr/>
        </p:nvCxnSpPr>
        <p:spPr>
          <a:xfrm flipH="1">
            <a:off x="305347" y="3391187"/>
            <a:ext cx="6769" cy="339468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C9AF9985-42D9-DC34-FEAA-581A36437E3B}"/>
              </a:ext>
            </a:extLst>
          </p:cNvPr>
          <p:cNvCxnSpPr>
            <a:cxnSpLocks/>
          </p:cNvCxnSpPr>
          <p:nvPr/>
        </p:nvCxnSpPr>
        <p:spPr>
          <a:xfrm>
            <a:off x="5633938" y="3411138"/>
            <a:ext cx="0" cy="16648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B6DB8343-750C-19E6-5E30-60D4CA5CDEC8}"/>
              </a:ext>
            </a:extLst>
          </p:cNvPr>
          <p:cNvCxnSpPr/>
          <p:nvPr/>
        </p:nvCxnSpPr>
        <p:spPr>
          <a:xfrm>
            <a:off x="316172" y="4233950"/>
            <a:ext cx="2880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137776B2-38C7-2DE9-7656-F8D925B4D055}"/>
              </a:ext>
            </a:extLst>
          </p:cNvPr>
          <p:cNvCxnSpPr/>
          <p:nvPr/>
        </p:nvCxnSpPr>
        <p:spPr>
          <a:xfrm>
            <a:off x="312116" y="5075981"/>
            <a:ext cx="2880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E127B29F-78FF-ED19-1F99-889B538EFF8F}"/>
              </a:ext>
            </a:extLst>
          </p:cNvPr>
          <p:cNvCxnSpPr/>
          <p:nvPr/>
        </p:nvCxnSpPr>
        <p:spPr>
          <a:xfrm>
            <a:off x="312116" y="5940324"/>
            <a:ext cx="2880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58EE9B26-691C-9867-94E2-7109C3299A30}"/>
              </a:ext>
            </a:extLst>
          </p:cNvPr>
          <p:cNvCxnSpPr>
            <a:cxnSpLocks/>
          </p:cNvCxnSpPr>
          <p:nvPr/>
        </p:nvCxnSpPr>
        <p:spPr>
          <a:xfrm>
            <a:off x="312116" y="6774690"/>
            <a:ext cx="28126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A78882E5-EC16-EB2F-B82C-CA4A2F5D8356}"/>
              </a:ext>
            </a:extLst>
          </p:cNvPr>
          <p:cNvCxnSpPr/>
          <p:nvPr/>
        </p:nvCxnSpPr>
        <p:spPr>
          <a:xfrm>
            <a:off x="5636242" y="4243559"/>
            <a:ext cx="2880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F7DF9BCC-D5B0-ED77-F4BA-AE91D800AA0F}"/>
              </a:ext>
            </a:extLst>
          </p:cNvPr>
          <p:cNvCxnSpPr/>
          <p:nvPr/>
        </p:nvCxnSpPr>
        <p:spPr>
          <a:xfrm>
            <a:off x="5633938" y="5075981"/>
            <a:ext cx="2880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ytuł 4">
            <a:extLst>
              <a:ext uri="{FF2B5EF4-FFF2-40B4-BE49-F238E27FC236}">
                <a16:creationId xmlns:a16="http://schemas.microsoft.com/office/drawing/2014/main" id="{166D2726-7CD8-EA1B-8757-6BA576699AFA}"/>
              </a:ext>
            </a:extLst>
          </p:cNvPr>
          <p:cNvSpPr txBox="1">
            <a:spLocks/>
          </p:cNvSpPr>
          <p:nvPr/>
        </p:nvSpPr>
        <p:spPr>
          <a:xfrm>
            <a:off x="1023051" y="564022"/>
            <a:ext cx="8640381" cy="9912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defRPr/>
            </a:pPr>
            <a:r>
              <a:rPr lang="pl-PL" dirty="0">
                <a:solidFill>
                  <a:srgbClr val="0020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Przegląd śródokresowy (MTR)</a:t>
            </a:r>
          </a:p>
        </p:txBody>
      </p:sp>
    </p:spTree>
    <p:extLst>
      <p:ext uri="{BB962C8B-B14F-4D97-AF65-F5344CB8AC3E}">
        <p14:creationId xmlns:p14="http://schemas.microsoft.com/office/powerpoint/2010/main" val="253984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7121-8B7B-E9A5-0556-B83B4DC25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>
            <a:extLst>
              <a:ext uri="{FF2B5EF4-FFF2-40B4-BE49-F238E27FC236}">
                <a16:creationId xmlns:a16="http://schemas.microsoft.com/office/drawing/2014/main" id="{E96C896E-AC4F-C8E5-D1E0-AAD38366B638}"/>
              </a:ext>
            </a:extLst>
          </p:cNvPr>
          <p:cNvGrpSpPr>
            <a:grpSpLocks noChangeAspect="1"/>
          </p:cNvGrpSpPr>
          <p:nvPr/>
        </p:nvGrpSpPr>
        <p:grpSpPr>
          <a:xfrm>
            <a:off x="2281188" y="1332514"/>
            <a:ext cx="8208912" cy="851580"/>
            <a:chOff x="4391684" y="122446"/>
            <a:chExt cx="2959081" cy="1183632"/>
          </a:xfrm>
        </p:grpSpPr>
        <p:sp>
          <p:nvSpPr>
            <p:cNvPr id="28" name="Strzałka: pagon 27">
              <a:extLst>
                <a:ext uri="{FF2B5EF4-FFF2-40B4-BE49-F238E27FC236}">
                  <a16:creationId xmlns:a16="http://schemas.microsoft.com/office/drawing/2014/main" id="{0DC54896-3DE0-A69E-F3CD-EE7BE673DF12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Strzałka: pagon 4">
              <a:extLst>
                <a:ext uri="{FF2B5EF4-FFF2-40B4-BE49-F238E27FC236}">
                  <a16:creationId xmlns:a16="http://schemas.microsoft.com/office/drawing/2014/main" id="{F4899BFC-90D1-120E-F3A1-92DF10FF8B28}"/>
                </a:ext>
              </a:extLst>
            </p:cNvPr>
            <p:cNvSpPr txBox="1"/>
            <p:nvPr/>
          </p:nvSpPr>
          <p:spPr>
            <a:xfrm>
              <a:off x="4625180" y="122446"/>
              <a:ext cx="2619012" cy="1183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Uchwałą nr 39/XIII/2025 z dnia </a:t>
              </a:r>
              <a:r>
                <a:rPr lang="pl-PL" sz="1600" b="1" dirty="0"/>
                <a:t>12 grudnia 2025 r. </a:t>
              </a:r>
              <a:r>
                <a:rPr lang="pl-PL" sz="1600" dirty="0"/>
                <a:t>Komitet Monitorujący program regionalny Fundusze Europejskie dla Podkarpacia 2021-2027 zatwierdził propozycje IZ dotyczące zmiany Programu</a:t>
              </a:r>
              <a:endParaRPr lang="pl-PL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BD4DB9C6-B007-4E9A-3DE9-5441D374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607017"/>
            <a:ext cx="8640381" cy="287913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Finalizacja procesu zmian – MTR II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55AB1CD0-EC15-F9A9-A190-0CBF34D2C6DA}"/>
              </a:ext>
            </a:extLst>
          </p:cNvPr>
          <p:cNvGrpSpPr>
            <a:grpSpLocks noChangeAspect="1"/>
          </p:cNvGrpSpPr>
          <p:nvPr/>
        </p:nvGrpSpPr>
        <p:grpSpPr>
          <a:xfrm>
            <a:off x="24636" y="1264971"/>
            <a:ext cx="2880000" cy="1096802"/>
            <a:chOff x="1289996" y="1230"/>
            <a:chExt cx="3565158" cy="1636434"/>
          </a:xfrm>
        </p:grpSpPr>
        <p:sp>
          <p:nvSpPr>
            <p:cNvPr id="18" name="Strzałka: pagon 17">
              <a:extLst>
                <a:ext uri="{FF2B5EF4-FFF2-40B4-BE49-F238E27FC236}">
                  <a16:creationId xmlns:a16="http://schemas.microsoft.com/office/drawing/2014/main" id="{F28F4F35-C844-246B-C134-844336FF1A9B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Strzałka: pagon 4">
              <a:extLst>
                <a:ext uri="{FF2B5EF4-FFF2-40B4-BE49-F238E27FC236}">
                  <a16:creationId xmlns:a16="http://schemas.microsoft.com/office/drawing/2014/main" id="{467DA688-7BAB-F0AF-EC30-049C40D93A1B}"/>
                </a:ext>
              </a:extLst>
            </p:cNvPr>
            <p:cNvSpPr txBox="1"/>
            <p:nvPr/>
          </p:nvSpPr>
          <p:spPr>
            <a:xfrm>
              <a:off x="1646189" y="211601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>
                  <a:solidFill>
                    <a:schemeClr val="tx2"/>
                  </a:solidFill>
                </a:rPr>
                <a:t>Komitet Monitorujący program regionalny </a:t>
              </a:r>
              <a:br>
                <a:rPr lang="pl-PL" sz="1400" b="1" dirty="0">
                  <a:solidFill>
                    <a:schemeClr val="tx2"/>
                  </a:solidFill>
                </a:rPr>
              </a:br>
              <a:r>
                <a:rPr lang="pl-PL" sz="1400" b="1" dirty="0">
                  <a:solidFill>
                    <a:schemeClr val="tx2"/>
                  </a:solidFill>
                </a:rPr>
                <a:t>Fundusze Europejskie </a:t>
              </a:r>
              <a:br>
                <a:rPr lang="pl-PL" sz="1400" b="1" dirty="0">
                  <a:solidFill>
                    <a:schemeClr val="tx2"/>
                  </a:solidFill>
                </a:rPr>
              </a:br>
              <a:r>
                <a:rPr lang="pl-PL" sz="1400" b="1" dirty="0">
                  <a:solidFill>
                    <a:schemeClr val="tx2"/>
                  </a:solidFill>
                </a:rPr>
                <a:t>dla Podkarpacia 2021-2027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6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id="{93740346-5853-AAF2-7851-BC199D32F744}"/>
              </a:ext>
            </a:extLst>
          </p:cNvPr>
          <p:cNvGrpSpPr>
            <a:grpSpLocks noChangeAspect="1"/>
          </p:cNvGrpSpPr>
          <p:nvPr/>
        </p:nvGrpSpPr>
        <p:grpSpPr>
          <a:xfrm>
            <a:off x="2281188" y="2349941"/>
            <a:ext cx="8208912" cy="1056602"/>
            <a:chOff x="4391684" y="122446"/>
            <a:chExt cx="2959081" cy="1183632"/>
          </a:xfrm>
          <a:solidFill>
            <a:srgbClr val="FFF1D1"/>
          </a:solidFill>
        </p:grpSpPr>
        <p:sp>
          <p:nvSpPr>
            <p:cNvPr id="88" name="Strzałka: pagon 87">
              <a:extLst>
                <a:ext uri="{FF2B5EF4-FFF2-40B4-BE49-F238E27FC236}">
                  <a16:creationId xmlns:a16="http://schemas.microsoft.com/office/drawing/2014/main" id="{AD5ECFAB-0FCA-A4EC-CD60-EB5EAAEAD9FD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9" name="Strzałka: pagon 4">
              <a:extLst>
                <a:ext uri="{FF2B5EF4-FFF2-40B4-BE49-F238E27FC236}">
                  <a16:creationId xmlns:a16="http://schemas.microsoft.com/office/drawing/2014/main" id="{D19D1FFC-0A3D-CDD7-4622-64B986A0E697}"/>
                </a:ext>
              </a:extLst>
            </p:cNvPr>
            <p:cNvSpPr txBox="1"/>
            <p:nvPr/>
          </p:nvSpPr>
          <p:spPr>
            <a:xfrm>
              <a:off x="4625180" y="122446"/>
              <a:ext cx="2517930" cy="11836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Zatwierdzone przez Komitet propozycje zmian Programu przedłożone zostały ministrowi właściwemu do spraw rozwoju regionalnego w celu wyrażenia opinii na temat zgodności z Umową Partnerstwa - opinia Ministra Funduszy i Polityki Regionalnej z dnia </a:t>
              </a:r>
              <a:r>
                <a:rPr lang="pl-PL" sz="1600" b="1" dirty="0">
                  <a:solidFill>
                    <a:srgbClr val="FF0000"/>
                  </a:solidFill>
                </a:rPr>
                <a:t>19 grudnia 2025 r.</a:t>
              </a:r>
              <a:endParaRPr lang="pl-PL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672C0BAF-062A-98F2-3C31-F4247C4DCD1F}"/>
              </a:ext>
            </a:extLst>
          </p:cNvPr>
          <p:cNvGrpSpPr>
            <a:grpSpLocks noChangeAspect="1"/>
          </p:cNvGrpSpPr>
          <p:nvPr/>
        </p:nvGrpSpPr>
        <p:grpSpPr>
          <a:xfrm>
            <a:off x="66734" y="2285284"/>
            <a:ext cx="2879999" cy="1410421"/>
            <a:chOff x="1289996" y="1230"/>
            <a:chExt cx="3565158" cy="1696029"/>
          </a:xfrm>
        </p:grpSpPr>
        <p:sp>
          <p:nvSpPr>
            <p:cNvPr id="91" name="Strzałka: pagon 90">
              <a:extLst>
                <a:ext uri="{FF2B5EF4-FFF2-40B4-BE49-F238E27FC236}">
                  <a16:creationId xmlns:a16="http://schemas.microsoft.com/office/drawing/2014/main" id="{54013239-161A-3048-53D1-DA7298FF860D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  <a:solidFill>
              <a:srgbClr val="FFD61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2" name="Strzałka: pagon 4">
              <a:extLst>
                <a:ext uri="{FF2B5EF4-FFF2-40B4-BE49-F238E27FC236}">
                  <a16:creationId xmlns:a16="http://schemas.microsoft.com/office/drawing/2014/main" id="{4F3FF214-E683-7B35-634D-F2519783309A}"/>
                </a:ext>
              </a:extLst>
            </p:cNvPr>
            <p:cNvSpPr txBox="1"/>
            <p:nvPr/>
          </p:nvSpPr>
          <p:spPr>
            <a:xfrm>
              <a:off x="1824288" y="271196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tx2"/>
                  </a:solidFill>
                </a:rPr>
                <a:t>Ministerstwo Funduszy</a:t>
              </a:r>
              <a:br>
                <a:rPr lang="pl-PL" sz="1600" b="1" dirty="0">
                  <a:solidFill>
                    <a:schemeClr val="tx2"/>
                  </a:solidFill>
                </a:rPr>
              </a:br>
              <a:r>
                <a:rPr lang="pl-PL" sz="1600" b="1" dirty="0">
                  <a:solidFill>
                    <a:schemeClr val="tx2"/>
                  </a:solidFill>
                </a:rPr>
                <a:t> i Polityki Regionalnej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43EF7EA3-6063-07D6-705F-155F1BDD8187}"/>
              </a:ext>
            </a:extLst>
          </p:cNvPr>
          <p:cNvGrpSpPr>
            <a:grpSpLocks noChangeAspect="1"/>
          </p:cNvGrpSpPr>
          <p:nvPr/>
        </p:nvGrpSpPr>
        <p:grpSpPr>
          <a:xfrm>
            <a:off x="2221561" y="3604349"/>
            <a:ext cx="8208912" cy="851580"/>
            <a:chOff x="4391684" y="122446"/>
            <a:chExt cx="2959081" cy="1183632"/>
          </a:xfrm>
          <a:solidFill>
            <a:srgbClr val="D0D5E7"/>
          </a:solidFill>
        </p:grpSpPr>
        <p:sp>
          <p:nvSpPr>
            <p:cNvPr id="94" name="Strzałka: pagon 93">
              <a:extLst>
                <a:ext uri="{FF2B5EF4-FFF2-40B4-BE49-F238E27FC236}">
                  <a16:creationId xmlns:a16="http://schemas.microsoft.com/office/drawing/2014/main" id="{49881F6A-E1B5-76E1-DFD1-351F3D23642C}"/>
                </a:ext>
              </a:extLst>
            </p:cNvPr>
            <p:cNvSpPr/>
            <p:nvPr/>
          </p:nvSpPr>
          <p:spPr>
            <a:xfrm>
              <a:off x="4391684" y="122446"/>
              <a:ext cx="2959081" cy="1183632"/>
            </a:xfrm>
            <a:prstGeom prst="chevron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5" name="Strzałka: pagon 4">
              <a:extLst>
                <a:ext uri="{FF2B5EF4-FFF2-40B4-BE49-F238E27FC236}">
                  <a16:creationId xmlns:a16="http://schemas.microsoft.com/office/drawing/2014/main" id="{690B0A53-2D7A-2B37-4C28-435376D4CBC0}"/>
                </a:ext>
              </a:extLst>
            </p:cNvPr>
            <p:cNvSpPr txBox="1"/>
            <p:nvPr/>
          </p:nvSpPr>
          <p:spPr>
            <a:xfrm>
              <a:off x="4625180" y="122446"/>
              <a:ext cx="2569844" cy="11836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Uchwałą nr 170/3988/25 z dnia </a:t>
              </a:r>
              <a:r>
                <a:rPr lang="pl-PL" sz="1600" b="1" dirty="0"/>
                <a:t>19 grudnia 2025 r. </a:t>
              </a:r>
              <a:r>
                <a:rPr lang="pl-PL" sz="1600" dirty="0"/>
                <a:t>Zarząd Województwa Podkarpackiego przyjął pozytywnie zaopiniowany przez </a:t>
              </a:r>
              <a:r>
                <a:rPr lang="pl-PL" sz="1600" dirty="0" err="1"/>
                <a:t>MFiPR</a:t>
              </a:r>
              <a:r>
                <a:rPr lang="pl-PL" sz="1600" dirty="0"/>
                <a:t> projekt zmiany programu regionalnego Fundusze Europejskie dla Podkarpacia 2021-2027</a:t>
              </a:r>
            </a:p>
          </p:txBody>
        </p:sp>
      </p:grpSp>
      <p:grpSp>
        <p:nvGrpSpPr>
          <p:cNvPr id="96" name="Grupa 95">
            <a:extLst>
              <a:ext uri="{FF2B5EF4-FFF2-40B4-BE49-F238E27FC236}">
                <a16:creationId xmlns:a16="http://schemas.microsoft.com/office/drawing/2014/main" id="{D304A704-684F-89A1-A8A1-08D41C41FAC0}"/>
              </a:ext>
            </a:extLst>
          </p:cNvPr>
          <p:cNvGrpSpPr>
            <a:grpSpLocks noChangeAspect="1"/>
          </p:cNvGrpSpPr>
          <p:nvPr/>
        </p:nvGrpSpPr>
        <p:grpSpPr>
          <a:xfrm>
            <a:off x="78027" y="3552184"/>
            <a:ext cx="2880000" cy="1174431"/>
            <a:chOff x="1289996" y="1230"/>
            <a:chExt cx="3565158" cy="1752256"/>
          </a:xfrm>
        </p:grpSpPr>
        <p:sp>
          <p:nvSpPr>
            <p:cNvPr id="97" name="Strzałka: pagon 96">
              <a:extLst>
                <a:ext uri="{FF2B5EF4-FFF2-40B4-BE49-F238E27FC236}">
                  <a16:creationId xmlns:a16="http://schemas.microsoft.com/office/drawing/2014/main" id="{BE7A5E2F-AD2E-37DB-55CD-99E91748AF93}"/>
                </a:ext>
              </a:extLst>
            </p:cNvPr>
            <p:cNvSpPr/>
            <p:nvPr/>
          </p:nvSpPr>
          <p:spPr>
            <a:xfrm>
              <a:off x="1289996" y="1230"/>
              <a:ext cx="3565158" cy="1426063"/>
            </a:xfrm>
            <a:prstGeom prst="chevron">
              <a:avLst/>
            </a:prstGeom>
            <a:solidFill>
              <a:srgbClr val="0051B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8" name="Strzałka: pagon 4">
              <a:extLst>
                <a:ext uri="{FF2B5EF4-FFF2-40B4-BE49-F238E27FC236}">
                  <a16:creationId xmlns:a16="http://schemas.microsoft.com/office/drawing/2014/main" id="{F19A0DA6-842D-C0DA-BD8E-265CB4E2A6CE}"/>
                </a:ext>
              </a:extLst>
            </p:cNvPr>
            <p:cNvSpPr txBox="1"/>
            <p:nvPr/>
          </p:nvSpPr>
          <p:spPr>
            <a:xfrm>
              <a:off x="1646189" y="327423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bg1"/>
                  </a:solidFill>
                </a:rPr>
                <a:t>Zarząd Województwa Podkarpackiego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upa 98">
            <a:extLst>
              <a:ext uri="{FF2B5EF4-FFF2-40B4-BE49-F238E27FC236}">
                <a16:creationId xmlns:a16="http://schemas.microsoft.com/office/drawing/2014/main" id="{907C8E90-62E3-565E-F9AC-6B3D5AA09E36}"/>
              </a:ext>
            </a:extLst>
          </p:cNvPr>
          <p:cNvGrpSpPr>
            <a:grpSpLocks noChangeAspect="1"/>
          </p:cNvGrpSpPr>
          <p:nvPr/>
        </p:nvGrpSpPr>
        <p:grpSpPr>
          <a:xfrm>
            <a:off x="1815527" y="4630710"/>
            <a:ext cx="8632601" cy="1663994"/>
            <a:chOff x="4246452" y="129320"/>
            <a:chExt cx="2959081" cy="1183632"/>
          </a:xfrm>
        </p:grpSpPr>
        <p:sp>
          <p:nvSpPr>
            <p:cNvPr id="100" name="Strzałka: pagon 99">
              <a:extLst>
                <a:ext uri="{FF2B5EF4-FFF2-40B4-BE49-F238E27FC236}">
                  <a16:creationId xmlns:a16="http://schemas.microsoft.com/office/drawing/2014/main" id="{D292C53D-641B-0D0E-0C9B-840EB7FA56EA}"/>
                </a:ext>
              </a:extLst>
            </p:cNvPr>
            <p:cNvSpPr/>
            <p:nvPr/>
          </p:nvSpPr>
          <p:spPr>
            <a:xfrm>
              <a:off x="4246452" y="129320"/>
              <a:ext cx="2959081" cy="1183632"/>
            </a:xfrm>
            <a:prstGeom prst="chevron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1" name="Strzałka: pagon 4">
              <a:extLst>
                <a:ext uri="{FF2B5EF4-FFF2-40B4-BE49-F238E27FC236}">
                  <a16:creationId xmlns:a16="http://schemas.microsoft.com/office/drawing/2014/main" id="{DF6B2FAF-6153-092A-8C33-4D5B5060B99C}"/>
                </a:ext>
              </a:extLst>
            </p:cNvPr>
            <p:cNvSpPr txBox="1"/>
            <p:nvPr/>
          </p:nvSpPr>
          <p:spPr>
            <a:xfrm>
              <a:off x="4478035" y="193386"/>
              <a:ext cx="2715084" cy="1076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31750" rIns="0" bIns="3175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dirty="0"/>
                <a:t>W dniu </a:t>
              </a:r>
              <a:r>
                <a:rPr lang="pl-PL" sz="1500" b="1" dirty="0"/>
                <a:t>19 grudnia 2025 r. </a:t>
              </a:r>
              <a:r>
                <a:rPr lang="pl-PL" sz="1500" dirty="0"/>
                <a:t>przyjęty przez ZWP projekt zmiany Programu wraz z oceną </a:t>
              </a:r>
              <a:br>
                <a:rPr lang="pl-PL" sz="1500" dirty="0"/>
              </a:br>
              <a:r>
                <a:rPr lang="pl-PL" sz="1500" dirty="0"/>
                <a:t>przeglądu śródokresowego przesłany został do zatwierdzenia przez Komisję Europejską.</a:t>
              </a:r>
            </a:p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b="1" u="sng" dirty="0">
                  <a:cs typeface="Arial" panose="020B0604020202020204" pitchFamily="34" charset="0"/>
                </a:rPr>
                <a:t>22 kwietnia 2026 r.</a:t>
              </a:r>
              <a:r>
                <a:rPr lang="pl-PL" sz="1500" b="1" dirty="0">
                  <a:cs typeface="Arial" panose="020B0604020202020204" pitchFamily="34" charset="0"/>
                </a:rPr>
                <a:t> </a:t>
              </a:r>
              <a:r>
                <a:rPr lang="pl-PL" sz="1500" dirty="0"/>
                <a:t>decyzją wykonawczą Komisji Europejskiej nr C(2026) 2716 dokonano zatwierdzenia programu „Fundusze Europejskie dla Podkarpacia 2021-2027” do wsparcia </a:t>
              </a:r>
              <a:br>
                <a:rPr lang="pl-PL" sz="1500" dirty="0"/>
              </a:br>
              <a:r>
                <a:rPr lang="pl-PL" sz="1500" dirty="0"/>
                <a:t>z Europejskiego Funduszu Rozwoju Regionalnego i Europejskiego Funduszu Społecznego Plus </a:t>
              </a:r>
              <a:br>
                <a:rPr lang="pl-PL" sz="1500" dirty="0"/>
              </a:br>
              <a:r>
                <a:rPr lang="pl-PL" sz="1500" dirty="0"/>
                <a:t>w ramach celu „Inwestycje na rzecz zatrudnienia i wzrostu” dla regionu Podkarpackiego </a:t>
              </a:r>
              <a:br>
                <a:rPr lang="pl-PL" sz="1500" dirty="0"/>
              </a:br>
              <a:r>
                <a:rPr lang="pl-PL" sz="1500" dirty="0"/>
                <a:t>w Polsce CCI 2021PL16FFPR009</a:t>
              </a:r>
              <a:endParaRPr lang="pl-PL" sz="1500" b="1" u="sng" dirty="0"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EB122FBB-61FB-E77C-BB7A-11878270E9B7}"/>
              </a:ext>
            </a:extLst>
          </p:cNvPr>
          <p:cNvGrpSpPr>
            <a:grpSpLocks noChangeAspect="1"/>
          </p:cNvGrpSpPr>
          <p:nvPr/>
        </p:nvGrpSpPr>
        <p:grpSpPr>
          <a:xfrm>
            <a:off x="202351" y="4617395"/>
            <a:ext cx="2896505" cy="1822888"/>
            <a:chOff x="1422423" y="974"/>
            <a:chExt cx="3395388" cy="1706396"/>
          </a:xfrm>
        </p:grpSpPr>
        <p:sp>
          <p:nvSpPr>
            <p:cNvPr id="103" name="Strzałka: pagon 102">
              <a:extLst>
                <a:ext uri="{FF2B5EF4-FFF2-40B4-BE49-F238E27FC236}">
                  <a16:creationId xmlns:a16="http://schemas.microsoft.com/office/drawing/2014/main" id="{49C5419A-3EA6-608E-85C4-766084BCA0FB}"/>
                </a:ext>
              </a:extLst>
            </p:cNvPr>
            <p:cNvSpPr/>
            <p:nvPr/>
          </p:nvSpPr>
          <p:spPr>
            <a:xfrm>
              <a:off x="1422423" y="974"/>
              <a:ext cx="3376040" cy="1567413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4" name="Strzałka: pagon 4">
              <a:extLst>
                <a:ext uri="{FF2B5EF4-FFF2-40B4-BE49-F238E27FC236}">
                  <a16:creationId xmlns:a16="http://schemas.microsoft.com/office/drawing/2014/main" id="{44A7CA4D-B95A-2E4A-DD41-C639FFBC454D}"/>
                </a:ext>
              </a:extLst>
            </p:cNvPr>
            <p:cNvSpPr txBox="1"/>
            <p:nvPr/>
          </p:nvSpPr>
          <p:spPr>
            <a:xfrm>
              <a:off x="1965042" y="281307"/>
              <a:ext cx="2852769" cy="142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rgbClr val="002060"/>
                  </a:solidFill>
                </a:rPr>
                <a:t>Komisja Europejska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Strzałka: pagon 5">
            <a:extLst>
              <a:ext uri="{FF2B5EF4-FFF2-40B4-BE49-F238E27FC236}">
                <a16:creationId xmlns:a16="http://schemas.microsoft.com/office/drawing/2014/main" id="{6F44F793-7A6F-8625-C1CB-6E4B9B5FDC9B}"/>
              </a:ext>
            </a:extLst>
          </p:cNvPr>
          <p:cNvSpPr/>
          <p:nvPr/>
        </p:nvSpPr>
        <p:spPr>
          <a:xfrm>
            <a:off x="2491130" y="6386906"/>
            <a:ext cx="8200683" cy="1023737"/>
          </a:xfrm>
          <a:prstGeom prst="chevron">
            <a:avLst/>
          </a:prstGeom>
          <a:solidFill>
            <a:srgbClr val="D0D5E7"/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l-PL" sz="1500" dirty="0"/>
              <a:t>Uchwałą nr 212/4783/26 z dnia </a:t>
            </a:r>
            <a:r>
              <a:rPr lang="pl-PL" sz="1500" b="1" u="sng" dirty="0"/>
              <a:t>28 kwietnia 2026 r.</a:t>
            </a:r>
            <a:r>
              <a:rPr lang="pl-PL" sz="1500" b="1" dirty="0"/>
              <a:t> </a:t>
            </a:r>
            <a:r>
              <a:rPr lang="pl-PL" sz="1500" dirty="0"/>
              <a:t>Zarząd Województwa Podkarpackiego przyjął zmiany w programie regionalnym Fundusze Europejskie dla Podkarpacia 2021-2027. Program jest stosowany od dnia notyfikacji stronie polskiej decyzji wykonawczej Komisji Europejskiej nr C(2026) 2716, tj. od dnia 23 kwietnia 2026 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D507D36D-2F62-948D-E15E-A5A53435CB9C}"/>
              </a:ext>
            </a:extLst>
          </p:cNvPr>
          <p:cNvGrpSpPr>
            <a:grpSpLocks noChangeAspect="1"/>
          </p:cNvGrpSpPr>
          <p:nvPr/>
        </p:nvGrpSpPr>
        <p:grpSpPr>
          <a:xfrm>
            <a:off x="199168" y="6352333"/>
            <a:ext cx="2857411" cy="1314654"/>
            <a:chOff x="1073378" y="3537522"/>
            <a:chExt cx="3565158" cy="1698563"/>
          </a:xfrm>
        </p:grpSpPr>
        <p:sp>
          <p:nvSpPr>
            <p:cNvPr id="10" name="Strzałka: pagon 9">
              <a:extLst>
                <a:ext uri="{FF2B5EF4-FFF2-40B4-BE49-F238E27FC236}">
                  <a16:creationId xmlns:a16="http://schemas.microsoft.com/office/drawing/2014/main" id="{698B35F4-B2E5-EEC1-B4B3-FEBC02E322B1}"/>
                </a:ext>
              </a:extLst>
            </p:cNvPr>
            <p:cNvSpPr/>
            <p:nvPr/>
          </p:nvSpPr>
          <p:spPr>
            <a:xfrm>
              <a:off x="1073378" y="3537522"/>
              <a:ext cx="3565158" cy="1426062"/>
            </a:xfrm>
            <a:prstGeom prst="chevron">
              <a:avLst/>
            </a:prstGeom>
            <a:solidFill>
              <a:srgbClr val="0051B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1" name="Strzałka: pagon 4">
              <a:extLst>
                <a:ext uri="{FF2B5EF4-FFF2-40B4-BE49-F238E27FC236}">
                  <a16:creationId xmlns:a16="http://schemas.microsoft.com/office/drawing/2014/main" id="{1BA55BCE-0CF5-99D3-A9BA-B3F01762F7A5}"/>
                </a:ext>
              </a:extLst>
            </p:cNvPr>
            <p:cNvSpPr txBox="1"/>
            <p:nvPr/>
          </p:nvSpPr>
          <p:spPr>
            <a:xfrm>
              <a:off x="1552116" y="3810021"/>
              <a:ext cx="2852769" cy="1426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0" bIns="3810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>
                  <a:solidFill>
                    <a:schemeClr val="bg1"/>
                  </a:solidFill>
                </a:rPr>
                <a:t>Zarząd Województwa Podkarpackiego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4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386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1133</TotalTime>
  <Words>2452</Words>
  <Application>Microsoft Office PowerPoint</Application>
  <PresentationFormat>Niestandardowy</PresentationFormat>
  <Paragraphs>215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Arial-BoldMT</vt:lpstr>
      <vt:lpstr>Calibri</vt:lpstr>
      <vt:lpstr>Garamond</vt:lpstr>
      <vt:lpstr>Open Sans</vt:lpstr>
      <vt:lpstr>Wingdings</vt:lpstr>
      <vt:lpstr>Motyw pakietu Office</vt:lpstr>
      <vt:lpstr>Wspieranie gotowości cywilnej  w Województwie Podkarpackim –  Nowa rola Lokalnych Grup Działania </vt:lpstr>
      <vt:lpstr>Budżet* LGD w ramach Programu FEP 2021-2027</vt:lpstr>
      <vt:lpstr>Prezentacja programu PowerPoint</vt:lpstr>
      <vt:lpstr>Zmiany programu regionalnego Fundusze Europejskie dla Podkarpacia 2021-2027  Przegląd śródokresowy – MTR I i MTR II</vt:lpstr>
      <vt:lpstr>Prezentacja programu PowerPoint</vt:lpstr>
      <vt:lpstr>Finalizacja procesu zmian – MTR I</vt:lpstr>
      <vt:lpstr>Prezentacja programu PowerPoint</vt:lpstr>
      <vt:lpstr>Prezentacja programu PowerPoint</vt:lpstr>
      <vt:lpstr>Finalizacja procesu zmian – MTR II</vt:lpstr>
      <vt:lpstr>Zmiany programu regionalnego Fundusze Europejskie dla Podkarpacia 2021-2027  Priorytet 15 „Rozwój umiejętności dla bezpieczeństwa  społeczności lokalnej”</vt:lpstr>
      <vt:lpstr>Prezentacja programu PowerPoint</vt:lpstr>
      <vt:lpstr>Budżet* LGD po zmianach  Programu FEP 2021-2027</vt:lpstr>
      <vt:lpstr>Prezentacja programu PowerPoint</vt:lpstr>
      <vt:lpstr>Prezentacja programu PowerPoint</vt:lpstr>
      <vt:lpstr>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FEP PowerPoint</dc:title>
  <dc:creator>Sowiński Piotr</dc:creator>
  <cp:lastModifiedBy>Sztetyłło-Budzewska Aleksandra</cp:lastModifiedBy>
  <cp:revision>59</cp:revision>
  <dcterms:created xsi:type="dcterms:W3CDTF">2022-06-22T09:40:44Z</dcterms:created>
  <dcterms:modified xsi:type="dcterms:W3CDTF">2026-05-05T13:09:36Z</dcterms:modified>
</cp:coreProperties>
</file>