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56" r:id="rId2"/>
    <p:sldId id="421" r:id="rId3"/>
    <p:sldId id="422" r:id="rId4"/>
    <p:sldId id="423" r:id="rId5"/>
    <p:sldId id="424" r:id="rId6"/>
    <p:sldId id="425" r:id="rId7"/>
    <p:sldId id="426" r:id="rId8"/>
  </p:sldIdLst>
  <p:sldSz cx="9144000" cy="5143500" type="screen16x9"/>
  <p:notesSz cx="6858000" cy="9144000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Judyta Słupczyńska" initials="JS" lastIdx="3" clrIdx="1">
    <p:extLst>
      <p:ext uri="{19B8F6BF-5375-455C-9EA6-DF929625EA0E}">
        <p15:presenceInfo xmlns:p15="http://schemas.microsoft.com/office/powerpoint/2012/main" userId="S::Judyta.Slupczynska@mfipr.gov.pl::5205ebd7-410e-493c-90aa-c92c8ef006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18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64" autoAdjust="0"/>
    <p:restoredTop sz="94660"/>
  </p:normalViewPr>
  <p:slideViewPr>
    <p:cSldViewPr showGuides="1">
      <p:cViewPr varScale="1">
        <p:scale>
          <a:sx n="141" d="100"/>
          <a:sy n="141" d="100"/>
        </p:scale>
        <p:origin x="9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2026-05-05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9.png"/><Relationship Id="rId2" Type="http://schemas.openxmlformats.org/officeDocument/2006/relationships/image" Target="../media/image11.png"/><Relationship Id="rId16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2026-05-05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2026-05-05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2026-05-05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Wytyczne w zakresie ewaluacji, sprawozdań oraz wskaźników strategii rozwoju lokalnego kierowanego przez społeczność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1284001-0160-48A8-94BF-2B3E77C85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210223"/>
            <a:ext cx="128953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Cel wytycznych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4E9C66-BDC4-4D93-A534-96AD4A74E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65" y="1275606"/>
            <a:ext cx="7389547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8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Podkomitet RLKS monitoruje wykonanie RLKS, w oparciu o dane przekazywane przez LGD oraz gromadzone w systemach informatycznych dla PS WPR oraz programów polityki spójności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Zapewnienie jednolitego i prawidłowego wykonania przez LGD zadań w zakresie sprawozdawczości, wskaźników oraz ewaluacji</a:t>
            </a:r>
          </a:p>
          <a:p>
            <a:pPr marL="0" indent="0">
              <a:buNone/>
            </a:pPr>
            <a:endParaRPr lang="pl-PL" sz="24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sz="24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sz="2400" spc="60" dirty="0"/>
          </a:p>
        </p:txBody>
      </p:sp>
    </p:spTree>
    <p:extLst>
      <p:ext uri="{BB962C8B-B14F-4D97-AF65-F5344CB8AC3E}">
        <p14:creationId xmlns:p14="http://schemas.microsoft.com/office/powerpoint/2010/main" val="211737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Podstawa prawna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4E9C66-BDC4-4D93-A534-96AD4A74E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65" y="1563638"/>
            <a:ext cx="7389547" cy="19442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600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Rozporządzenie 2021/1060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Ustalenie zasad monitorowania i ewaluacji świadczy o zdolności LGD do realizacji LSR,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 monitorowanie postępów realizacji LSR i jej ewaluację odpowiada wyłącznie LGD</a:t>
            </a:r>
          </a:p>
          <a:p>
            <a:pPr marL="0" indent="0">
              <a:buNone/>
            </a:pPr>
            <a:endParaRPr lang="pl-PL" sz="16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600" u="sng" spc="60" dirty="0"/>
              <a:t>Ustawa RLKS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600" spc="60" dirty="0"/>
              <a:t>Umowa ramowa określa zasady monitorowania i oceny realizacji LSR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1600" spc="60" dirty="0"/>
              <a:t>LGD zobowiązuje się do ewaluacji LSR</a:t>
            </a:r>
          </a:p>
        </p:txBody>
      </p:sp>
    </p:spTree>
    <p:extLst>
      <p:ext uri="{BB962C8B-B14F-4D97-AF65-F5344CB8AC3E}">
        <p14:creationId xmlns:p14="http://schemas.microsoft.com/office/powerpoint/2010/main" val="2813238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612237"/>
            <a:ext cx="7389546" cy="734818"/>
          </a:xfrm>
        </p:spPr>
        <p:txBody>
          <a:bodyPr>
            <a:normAutofit/>
          </a:bodyPr>
          <a:lstStyle/>
          <a:p>
            <a:pPr algn="ctr"/>
            <a:r>
              <a:rPr lang="pl-PL" sz="1910" dirty="0"/>
              <a:t>Zakres zadań uregulowany w wytycznych</a:t>
            </a:r>
          </a:p>
        </p:txBody>
      </p:sp>
      <p:sp>
        <p:nvSpPr>
          <p:cNvPr id="3" name="Prostokąt 2"/>
          <p:cNvSpPr/>
          <p:nvPr/>
        </p:nvSpPr>
        <p:spPr>
          <a:xfrm>
            <a:off x="949072" y="1347055"/>
            <a:ext cx="2254776" cy="2016783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Monitorowanie wskaźników realizacji celów LSR oraz przedsięwzięć </a:t>
            </a:r>
          </a:p>
        </p:txBody>
      </p:sp>
      <p:sp>
        <p:nvSpPr>
          <p:cNvPr id="6" name="Prostokąt 5"/>
          <p:cNvSpPr/>
          <p:nvPr/>
        </p:nvSpPr>
        <p:spPr>
          <a:xfrm>
            <a:off x="3397344" y="1347055"/>
            <a:ext cx="2254776" cy="2016783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Składanie do Zarządu Województwa corocznych sprawozdań z realizacji LSR</a:t>
            </a:r>
          </a:p>
        </p:txBody>
      </p:sp>
      <p:sp>
        <p:nvSpPr>
          <p:cNvPr id="7" name="Prostokąt 6"/>
          <p:cNvSpPr/>
          <p:nvPr/>
        </p:nvSpPr>
        <p:spPr>
          <a:xfrm>
            <a:off x="5845616" y="1347054"/>
            <a:ext cx="2254776" cy="2016783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Przeprowadzanie ewaluacji związanych z LSR</a:t>
            </a:r>
          </a:p>
        </p:txBody>
      </p:sp>
      <p:sp>
        <p:nvSpPr>
          <p:cNvPr id="2" name="Prostokąt 11"/>
          <p:cNvSpPr/>
          <p:nvPr/>
        </p:nvSpPr>
        <p:spPr>
          <a:xfrm>
            <a:off x="3516620" y="3594600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Załącznik 1</a:t>
            </a:r>
          </a:p>
        </p:txBody>
      </p:sp>
      <p:sp>
        <p:nvSpPr>
          <p:cNvPr id="4" name="Prostokąt 12"/>
          <p:cNvSpPr/>
          <p:nvPr/>
        </p:nvSpPr>
        <p:spPr>
          <a:xfrm>
            <a:off x="1068348" y="3594600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Rozdział IV</a:t>
            </a:r>
          </a:p>
        </p:txBody>
      </p:sp>
      <p:sp>
        <p:nvSpPr>
          <p:cNvPr id="8" name="Prostokąt 13"/>
          <p:cNvSpPr/>
          <p:nvPr/>
        </p:nvSpPr>
        <p:spPr>
          <a:xfrm>
            <a:off x="5964892" y="3594600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Rozdział V</a:t>
            </a:r>
          </a:p>
        </p:txBody>
      </p:sp>
    </p:spTree>
    <p:extLst>
      <p:ext uri="{BB962C8B-B14F-4D97-AF65-F5344CB8AC3E}">
        <p14:creationId xmlns:p14="http://schemas.microsoft.com/office/powerpoint/2010/main" val="396050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2" grpId="0" animBg="1"/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Procedura zmiany wskaźników – PS WPR</a:t>
            </a:r>
          </a:p>
        </p:txBody>
      </p:sp>
      <p:grpSp>
        <p:nvGrpSpPr>
          <p:cNvPr id="49" name="Grupa 48"/>
          <p:cNvGrpSpPr/>
          <p:nvPr/>
        </p:nvGrpSpPr>
        <p:grpSpPr>
          <a:xfrm>
            <a:off x="1403648" y="1059582"/>
            <a:ext cx="6345099" cy="649824"/>
            <a:chOff x="1403648" y="1059582"/>
            <a:chExt cx="6345099" cy="649824"/>
          </a:xfrm>
        </p:grpSpPr>
        <p:sp>
          <p:nvSpPr>
            <p:cNvPr id="3" name="Owal 2"/>
            <p:cNvSpPr/>
            <p:nvPr/>
          </p:nvSpPr>
          <p:spPr>
            <a:xfrm>
              <a:off x="1403648" y="1059582"/>
              <a:ext cx="648072" cy="648072"/>
            </a:xfrm>
            <a:prstGeom prst="ellipse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R.1</a:t>
              </a:r>
            </a:p>
          </p:txBody>
        </p:sp>
        <p:sp>
          <p:nvSpPr>
            <p:cNvPr id="6" name="Owal 5"/>
            <p:cNvSpPr/>
            <p:nvPr/>
          </p:nvSpPr>
          <p:spPr>
            <a:xfrm>
              <a:off x="2115574" y="1059582"/>
              <a:ext cx="648072" cy="648072"/>
            </a:xfrm>
            <a:prstGeom prst="ellipse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R.10</a:t>
              </a:r>
            </a:p>
          </p:txBody>
        </p:sp>
        <p:sp>
          <p:nvSpPr>
            <p:cNvPr id="7" name="Owal 6"/>
            <p:cNvSpPr/>
            <p:nvPr/>
          </p:nvSpPr>
          <p:spPr>
            <a:xfrm>
              <a:off x="7100675" y="1059582"/>
              <a:ext cx="648072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/>
                <a:t>R.42</a:t>
              </a:r>
            </a:p>
          </p:txBody>
        </p:sp>
        <p:sp>
          <p:nvSpPr>
            <p:cNvPr id="8" name="Owal 7"/>
            <p:cNvSpPr/>
            <p:nvPr/>
          </p:nvSpPr>
          <p:spPr>
            <a:xfrm>
              <a:off x="6378042" y="1060213"/>
              <a:ext cx="648072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/>
                <a:t>R.41</a:t>
              </a:r>
            </a:p>
          </p:txBody>
        </p:sp>
        <p:sp>
          <p:nvSpPr>
            <p:cNvPr id="9" name="Owal 8"/>
            <p:cNvSpPr/>
            <p:nvPr/>
          </p:nvSpPr>
          <p:spPr>
            <a:xfrm>
              <a:off x="5661218" y="1059582"/>
              <a:ext cx="648072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/>
                <a:t>R.40</a:t>
              </a:r>
            </a:p>
          </p:txBody>
        </p:sp>
        <p:sp>
          <p:nvSpPr>
            <p:cNvPr id="10" name="Owal 9"/>
            <p:cNvSpPr/>
            <p:nvPr/>
          </p:nvSpPr>
          <p:spPr>
            <a:xfrm>
              <a:off x="4944394" y="1059582"/>
              <a:ext cx="648072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/>
                <a:t>R.39</a:t>
              </a:r>
            </a:p>
          </p:txBody>
        </p:sp>
        <p:sp>
          <p:nvSpPr>
            <p:cNvPr id="11" name="Owal 10"/>
            <p:cNvSpPr/>
            <p:nvPr/>
          </p:nvSpPr>
          <p:spPr>
            <a:xfrm>
              <a:off x="4237189" y="1059582"/>
              <a:ext cx="648072" cy="648072"/>
            </a:xfrm>
            <a:prstGeom prst="ellipse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R.37</a:t>
              </a:r>
            </a:p>
          </p:txBody>
        </p:sp>
        <p:sp>
          <p:nvSpPr>
            <p:cNvPr id="12" name="Owal 11"/>
            <p:cNvSpPr/>
            <p:nvPr/>
          </p:nvSpPr>
          <p:spPr>
            <a:xfrm>
              <a:off x="3529984" y="1059582"/>
              <a:ext cx="648072" cy="648072"/>
            </a:xfrm>
            <a:prstGeom prst="ellipse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R.27</a:t>
              </a:r>
            </a:p>
          </p:txBody>
        </p:sp>
        <p:sp>
          <p:nvSpPr>
            <p:cNvPr id="13" name="Owal 12"/>
            <p:cNvSpPr/>
            <p:nvPr/>
          </p:nvSpPr>
          <p:spPr>
            <a:xfrm>
              <a:off x="2822779" y="1061334"/>
              <a:ext cx="648072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/>
                <a:t>R.15</a:t>
              </a:r>
            </a:p>
          </p:txBody>
        </p:sp>
      </p:grpSp>
      <p:grpSp>
        <p:nvGrpSpPr>
          <p:cNvPr id="50" name="Grupa 49"/>
          <p:cNvGrpSpPr/>
          <p:nvPr/>
        </p:nvGrpSpPr>
        <p:grpSpPr>
          <a:xfrm>
            <a:off x="1380685" y="1926243"/>
            <a:ext cx="6384989" cy="360040"/>
            <a:chOff x="1380685" y="1926243"/>
            <a:chExt cx="6384989" cy="360040"/>
          </a:xfrm>
        </p:grpSpPr>
        <p:sp>
          <p:nvSpPr>
            <p:cNvPr id="14" name="Prostokąt zaokrąglony 13"/>
            <p:cNvSpPr/>
            <p:nvPr/>
          </p:nvSpPr>
          <p:spPr>
            <a:xfrm>
              <a:off x="1380685" y="1926243"/>
              <a:ext cx="681926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tx1"/>
                  </a:solidFill>
                </a:rPr>
                <a:t>Bez limitu</a:t>
              </a:r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18" name="Prostokąt zaokrąglony 17"/>
            <p:cNvSpPr/>
            <p:nvPr/>
          </p:nvSpPr>
          <p:spPr>
            <a:xfrm>
              <a:off x="2095200" y="1926243"/>
              <a:ext cx="681926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tx1"/>
                  </a:solidFill>
                </a:rPr>
                <a:t>Bez limitu</a:t>
              </a:r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19" name="Prostokąt zaokrąglony 18"/>
            <p:cNvSpPr/>
            <p:nvPr/>
          </p:nvSpPr>
          <p:spPr>
            <a:xfrm>
              <a:off x="3513057" y="1926243"/>
              <a:ext cx="681926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tx1"/>
                  </a:solidFill>
                </a:rPr>
                <a:t>Bez limitu</a:t>
              </a:r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20" name="Prostokąt zaokrąglony 19"/>
            <p:cNvSpPr/>
            <p:nvPr/>
          </p:nvSpPr>
          <p:spPr>
            <a:xfrm>
              <a:off x="4220262" y="1926243"/>
              <a:ext cx="681926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tx1"/>
                  </a:solidFill>
                </a:rPr>
                <a:t>Bez limitu</a:t>
              </a:r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21" name="Prostokąt zaokrąglony 20"/>
            <p:cNvSpPr/>
            <p:nvPr/>
          </p:nvSpPr>
          <p:spPr>
            <a:xfrm>
              <a:off x="2805852" y="1926243"/>
              <a:ext cx="681926" cy="360040"/>
            </a:xfrm>
            <a:prstGeom prst="round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bg1"/>
                  </a:solidFill>
                </a:rPr>
                <a:t>60%</a:t>
              </a:r>
              <a:endParaRPr lang="pl-PL" dirty="0">
                <a:solidFill>
                  <a:schemeClr val="bg1"/>
                </a:solidFill>
              </a:endParaRPr>
            </a:p>
          </p:txBody>
        </p:sp>
        <p:sp>
          <p:nvSpPr>
            <p:cNvPr id="22" name="Prostokąt zaokrąglony 21"/>
            <p:cNvSpPr/>
            <p:nvPr/>
          </p:nvSpPr>
          <p:spPr>
            <a:xfrm>
              <a:off x="4927831" y="1926243"/>
              <a:ext cx="681926" cy="360040"/>
            </a:xfrm>
            <a:prstGeom prst="round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bg1"/>
                  </a:solidFill>
                </a:rPr>
                <a:t>60%</a:t>
              </a:r>
              <a:endParaRPr lang="pl-PL" dirty="0">
                <a:solidFill>
                  <a:schemeClr val="bg1"/>
                </a:solidFill>
              </a:endParaRPr>
            </a:p>
          </p:txBody>
        </p:sp>
        <p:sp>
          <p:nvSpPr>
            <p:cNvPr id="23" name="Prostokąt zaokrąglony 22"/>
            <p:cNvSpPr/>
            <p:nvPr/>
          </p:nvSpPr>
          <p:spPr>
            <a:xfrm>
              <a:off x="5639400" y="1926243"/>
              <a:ext cx="681926" cy="360040"/>
            </a:xfrm>
            <a:prstGeom prst="round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bg1"/>
                  </a:solidFill>
                </a:rPr>
                <a:t>75%</a:t>
              </a:r>
              <a:endParaRPr lang="pl-PL" dirty="0">
                <a:solidFill>
                  <a:schemeClr val="bg1"/>
                </a:solidFill>
              </a:endParaRPr>
            </a:p>
          </p:txBody>
        </p:sp>
        <p:sp>
          <p:nvSpPr>
            <p:cNvPr id="24" name="Prostokąt zaokrąglony 23"/>
            <p:cNvSpPr/>
            <p:nvPr/>
          </p:nvSpPr>
          <p:spPr>
            <a:xfrm>
              <a:off x="6361115" y="1926243"/>
              <a:ext cx="681926" cy="360040"/>
            </a:xfrm>
            <a:prstGeom prst="round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bg1"/>
                  </a:solidFill>
                </a:rPr>
                <a:t>30%</a:t>
              </a:r>
              <a:endParaRPr lang="pl-PL" dirty="0">
                <a:solidFill>
                  <a:schemeClr val="bg1"/>
                </a:solidFill>
              </a:endParaRPr>
            </a:p>
          </p:txBody>
        </p:sp>
        <p:sp>
          <p:nvSpPr>
            <p:cNvPr id="25" name="Prostokąt zaokrąglony 24"/>
            <p:cNvSpPr/>
            <p:nvPr/>
          </p:nvSpPr>
          <p:spPr>
            <a:xfrm>
              <a:off x="7083748" y="1926243"/>
              <a:ext cx="681926" cy="360040"/>
            </a:xfrm>
            <a:prstGeom prst="round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>
                  <a:solidFill>
                    <a:schemeClr val="bg1"/>
                  </a:solidFill>
                </a:rPr>
                <a:t>75%</a:t>
              </a:r>
              <a:endParaRPr lang="pl-P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upa 40"/>
          <p:cNvGrpSpPr/>
          <p:nvPr/>
        </p:nvGrpSpPr>
        <p:grpSpPr>
          <a:xfrm>
            <a:off x="1670660" y="2353161"/>
            <a:ext cx="2941553" cy="216024"/>
            <a:chOff x="1670660" y="2353161"/>
            <a:chExt cx="2941553" cy="216024"/>
          </a:xfrm>
        </p:grpSpPr>
        <p:sp>
          <p:nvSpPr>
            <p:cNvPr id="26" name="Strzałka w dół 25"/>
            <p:cNvSpPr/>
            <p:nvPr/>
          </p:nvSpPr>
          <p:spPr>
            <a:xfrm>
              <a:off x="1670660" y="2353161"/>
              <a:ext cx="101976" cy="216024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7" name="Strzałka w dół 26"/>
            <p:cNvSpPr/>
            <p:nvPr/>
          </p:nvSpPr>
          <p:spPr>
            <a:xfrm>
              <a:off x="2385175" y="2353161"/>
              <a:ext cx="101976" cy="216024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8" name="Strzałka w dół 27"/>
            <p:cNvSpPr/>
            <p:nvPr/>
          </p:nvSpPr>
          <p:spPr>
            <a:xfrm>
              <a:off x="3803032" y="2353161"/>
              <a:ext cx="101976" cy="216024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9" name="Strzałka w dół 28"/>
            <p:cNvSpPr/>
            <p:nvPr/>
          </p:nvSpPr>
          <p:spPr>
            <a:xfrm>
              <a:off x="4510237" y="2353161"/>
              <a:ext cx="101976" cy="216024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42" name="Grupa 41"/>
          <p:cNvGrpSpPr/>
          <p:nvPr/>
        </p:nvGrpSpPr>
        <p:grpSpPr>
          <a:xfrm>
            <a:off x="1380684" y="2636063"/>
            <a:ext cx="3515334" cy="360040"/>
            <a:chOff x="1380684" y="2636063"/>
            <a:chExt cx="3515334" cy="360040"/>
          </a:xfrm>
        </p:grpSpPr>
        <p:sp>
          <p:nvSpPr>
            <p:cNvPr id="31" name="Prostokąt zaokrąglony 30"/>
            <p:cNvSpPr/>
            <p:nvPr/>
          </p:nvSpPr>
          <p:spPr>
            <a:xfrm>
              <a:off x="1380684" y="2636063"/>
              <a:ext cx="1382961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</a:rPr>
                <a:t>Decyzja SW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Prostokąt zaokrąglony 31"/>
            <p:cNvSpPr/>
            <p:nvPr/>
          </p:nvSpPr>
          <p:spPr>
            <a:xfrm>
              <a:off x="3513057" y="2636063"/>
              <a:ext cx="1382961" cy="360040"/>
            </a:xfrm>
            <a:prstGeom prst="roundRect">
              <a:avLst/>
            </a:prstGeom>
            <a:solidFill>
              <a:srgbClr val="A6D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</a:rPr>
                <a:t>Decyzja SW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Grupa 39"/>
          <p:cNvGrpSpPr/>
          <p:nvPr/>
        </p:nvGrpSpPr>
        <p:grpSpPr>
          <a:xfrm>
            <a:off x="3076963" y="2353159"/>
            <a:ext cx="4412609" cy="1013944"/>
            <a:chOff x="3076963" y="2353159"/>
            <a:chExt cx="4412609" cy="1013944"/>
          </a:xfrm>
        </p:grpSpPr>
        <p:sp>
          <p:nvSpPr>
            <p:cNvPr id="33" name="Strzałka w dół 32"/>
            <p:cNvSpPr/>
            <p:nvPr/>
          </p:nvSpPr>
          <p:spPr>
            <a:xfrm>
              <a:off x="3076963" y="2364810"/>
              <a:ext cx="120840" cy="1002293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Strzałka w dół 33"/>
            <p:cNvSpPr/>
            <p:nvPr/>
          </p:nvSpPr>
          <p:spPr>
            <a:xfrm>
              <a:off x="5207379" y="2353161"/>
              <a:ext cx="120840" cy="1002293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Strzałka w dół 34"/>
            <p:cNvSpPr/>
            <p:nvPr/>
          </p:nvSpPr>
          <p:spPr>
            <a:xfrm>
              <a:off x="5914584" y="2364810"/>
              <a:ext cx="120840" cy="1002293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Strzałka w dół 35"/>
            <p:cNvSpPr/>
            <p:nvPr/>
          </p:nvSpPr>
          <p:spPr>
            <a:xfrm>
              <a:off x="6641658" y="2353160"/>
              <a:ext cx="120840" cy="1002293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Strzałka w dół 36"/>
            <p:cNvSpPr/>
            <p:nvPr/>
          </p:nvSpPr>
          <p:spPr>
            <a:xfrm>
              <a:off x="7368732" y="2353159"/>
              <a:ext cx="120840" cy="1002293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38" name="Prostokąt zaokrąglony 37"/>
          <p:cNvSpPr/>
          <p:nvPr/>
        </p:nvSpPr>
        <p:spPr>
          <a:xfrm>
            <a:off x="2987824" y="3445630"/>
            <a:ext cx="4777850" cy="360040"/>
          </a:xfrm>
          <a:prstGeom prst="round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>
                <a:solidFill>
                  <a:schemeClr val="tx1"/>
                </a:solidFill>
              </a:rPr>
              <a:t>Analiza SW 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39" name="Strzałka w dół 38"/>
          <p:cNvSpPr/>
          <p:nvPr/>
        </p:nvSpPr>
        <p:spPr>
          <a:xfrm>
            <a:off x="3995936" y="3839023"/>
            <a:ext cx="110584" cy="49054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3" name="Strzałka w dół 42"/>
          <p:cNvSpPr/>
          <p:nvPr/>
        </p:nvSpPr>
        <p:spPr>
          <a:xfrm>
            <a:off x="6652748" y="3839023"/>
            <a:ext cx="110584" cy="49054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4" name="Prostokąt zaokrąglony 43"/>
          <p:cNvSpPr/>
          <p:nvPr/>
        </p:nvSpPr>
        <p:spPr>
          <a:xfrm>
            <a:off x="3304455" y="4384858"/>
            <a:ext cx="1382961" cy="360040"/>
          </a:xfrm>
          <a:prstGeom prst="round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>
                <a:solidFill>
                  <a:schemeClr val="tx1"/>
                </a:solidFill>
              </a:rPr>
              <a:t>Decyzja SW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5" name="Prostokąt zaokrąglony 44"/>
          <p:cNvSpPr/>
          <p:nvPr/>
        </p:nvSpPr>
        <p:spPr>
          <a:xfrm>
            <a:off x="6010597" y="4384858"/>
            <a:ext cx="1382961" cy="360040"/>
          </a:xfrm>
          <a:prstGeom prst="round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>
                <a:solidFill>
                  <a:schemeClr val="tx1"/>
                </a:solidFill>
              </a:rPr>
              <a:t>Decyzja IZ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7" name="Prostokąt zaokrąglony 46"/>
          <p:cNvSpPr/>
          <p:nvPr/>
        </p:nvSpPr>
        <p:spPr>
          <a:xfrm>
            <a:off x="146342" y="3724254"/>
            <a:ext cx="1052331" cy="360040"/>
          </a:xfrm>
          <a:prstGeom prst="roundRect">
            <a:avLst/>
          </a:prstGeom>
          <a:solidFill>
            <a:srgbClr val="FFD6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W dowolnym momencie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48" name="Prostokąt zaokrąglony 47"/>
          <p:cNvSpPr/>
          <p:nvPr/>
        </p:nvSpPr>
        <p:spPr>
          <a:xfrm>
            <a:off x="452845" y="4204838"/>
            <a:ext cx="1052331" cy="360040"/>
          </a:xfrm>
          <a:prstGeom prst="roundRect">
            <a:avLst/>
          </a:prstGeom>
          <a:solidFill>
            <a:srgbClr val="FFD6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2 razy do roku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03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3" grpId="0" animBg="1"/>
      <p:bldP spid="44" grpId="0" animBg="1"/>
      <p:bldP spid="45" grpId="0" animBg="1"/>
      <p:bldP spid="47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Procedura zmiany wskaźników – programy regionalne PS</a:t>
            </a:r>
          </a:p>
        </p:txBody>
      </p:sp>
      <p:sp>
        <p:nvSpPr>
          <p:cNvPr id="6" name="Prostokąt 5"/>
          <p:cNvSpPr/>
          <p:nvPr/>
        </p:nvSpPr>
        <p:spPr>
          <a:xfrm>
            <a:off x="971600" y="1131590"/>
            <a:ext cx="4487024" cy="648631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Wniosek o zmianę / usunięcie wskaźnika lub zmianę wartości docelowej</a:t>
            </a:r>
          </a:p>
        </p:txBody>
      </p:sp>
      <p:sp>
        <p:nvSpPr>
          <p:cNvPr id="7" name="Prostokąt 6"/>
          <p:cNvSpPr/>
          <p:nvPr/>
        </p:nvSpPr>
        <p:spPr>
          <a:xfrm>
            <a:off x="5553160" y="1131589"/>
            <a:ext cx="2403216" cy="648631"/>
          </a:xfrm>
          <a:prstGeom prst="rect">
            <a:avLst/>
          </a:prstGeom>
          <a:solidFill>
            <a:srgbClr val="FFD6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Składany w dowolnym momencie</a:t>
            </a:r>
          </a:p>
        </p:txBody>
      </p:sp>
      <p:sp>
        <p:nvSpPr>
          <p:cNvPr id="8" name="Strzałka w dół 7"/>
          <p:cNvSpPr/>
          <p:nvPr/>
        </p:nvSpPr>
        <p:spPr>
          <a:xfrm>
            <a:off x="3146126" y="1866408"/>
            <a:ext cx="137971" cy="49497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1858223" y="2447567"/>
            <a:ext cx="2713776" cy="648631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Rozpatrzenie przez IZ</a:t>
            </a:r>
          </a:p>
        </p:txBody>
      </p:sp>
      <p:sp>
        <p:nvSpPr>
          <p:cNvPr id="10" name="Strzałka w dół 9"/>
          <p:cNvSpPr/>
          <p:nvPr/>
        </p:nvSpPr>
        <p:spPr>
          <a:xfrm>
            <a:off x="3146126" y="3200735"/>
            <a:ext cx="137971" cy="49497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971600" y="3800244"/>
            <a:ext cx="4487024" cy="648631"/>
          </a:xfrm>
          <a:prstGeom prst="rect">
            <a:avLst/>
          </a:prstGeom>
          <a:solidFill>
            <a:srgbClr val="A6D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800" b="1" dirty="0">
                <a:solidFill>
                  <a:srgbClr val="003399"/>
                </a:solidFill>
              </a:rPr>
              <a:t>Zgoda IZ (o ile brak ryzyka niewykonania na poziomie programu regionalnego)</a:t>
            </a:r>
          </a:p>
        </p:txBody>
      </p:sp>
    </p:spTree>
    <p:extLst>
      <p:ext uri="{BB962C8B-B14F-4D97-AF65-F5344CB8AC3E}">
        <p14:creationId xmlns:p14="http://schemas.microsoft.com/office/powerpoint/2010/main" val="33886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pl-PL" dirty="0"/>
            </a:br>
            <a:r>
              <a:rPr lang="pl-PL" dirty="0"/>
              <a:t>Dziękuję za uwagę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1284001-0160-48A8-94BF-2B3E77C85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210223"/>
            <a:ext cx="128953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64229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1175</TotalTime>
  <Words>242</Words>
  <Application>Microsoft Office PowerPoint</Application>
  <PresentationFormat>Pokaz na ekranie (16:9)</PresentationFormat>
  <Paragraphs>53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Wingdings</vt:lpstr>
      <vt:lpstr>Motyw pakietu Office</vt:lpstr>
      <vt:lpstr>Wytyczne w zakresie ewaluacji, sprawozdań oraz wskaźników strategii rozwoju lokalnego kierowanego przez społeczność </vt:lpstr>
      <vt:lpstr>Cel wytycznych</vt:lpstr>
      <vt:lpstr>Podstawa prawna</vt:lpstr>
      <vt:lpstr>Zakres zadań uregulowany w wytycznych</vt:lpstr>
      <vt:lpstr>Procedura zmiany wskaźników – PS WPR</vt:lpstr>
      <vt:lpstr>Procedura zmiany wskaźników – programy regionalne PS</vt:lpstr>
      <vt:lpstr> 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Sztetyłło-Budzewska Aleksandra</cp:lastModifiedBy>
  <cp:revision>104</cp:revision>
  <dcterms:created xsi:type="dcterms:W3CDTF">2022-06-22T09:40:44Z</dcterms:created>
  <dcterms:modified xsi:type="dcterms:W3CDTF">2026-05-05T11:28:28Z</dcterms:modified>
</cp:coreProperties>
</file>