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5.xml" ContentType="application/vnd.openxmlformats-officedocument.presentationml.notesSlide+xml"/>
  <Override PartName="/ppt/charts/chart22.xml" ContentType="application/vnd.openxmlformats-officedocument.drawingml.chart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7" r:id="rId16"/>
    <p:sldId id="308" r:id="rId17"/>
    <p:sldId id="309" r:id="rId18"/>
    <p:sldId id="310" r:id="rId19"/>
    <p:sldId id="311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A41"/>
    <a:srgbClr val="EBF5DE"/>
    <a:srgbClr val="FAF5EB"/>
    <a:srgbClr val="587E67"/>
    <a:srgbClr val="186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67F330-DC12-4424-B11A-B22C506DF92D}" v="243" dt="2026-01-27T10:49:32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4173" autoAdjust="0"/>
  </p:normalViewPr>
  <p:slideViewPr>
    <p:cSldViewPr showGuides="1">
      <p:cViewPr varScale="1">
        <p:scale>
          <a:sx n="93" d="100"/>
          <a:sy n="93" d="100"/>
        </p:scale>
        <p:origin x="127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Arkusz1!$A$2:$A$17</c:f>
              <c:strCache>
                <c:ptCount val="16"/>
                <c:pt idx="0">
                  <c:v>dolnośląskie (AO01)</c:v>
                </c:pt>
                <c:pt idx="1">
                  <c:v>kujawsko-pomorskie (AO02)</c:v>
                </c:pt>
                <c:pt idx="2">
                  <c:v>lubelskie (AO03)</c:v>
                </c:pt>
                <c:pt idx="3">
                  <c:v>lubuskie (AO04)</c:v>
                </c:pt>
                <c:pt idx="4">
                  <c:v>łódzkie (AO05)</c:v>
                </c:pt>
                <c:pt idx="5">
                  <c:v>małopolskie (AO06)</c:v>
                </c:pt>
                <c:pt idx="6">
                  <c:v>mazowieckie (AO07)</c:v>
                </c:pt>
                <c:pt idx="7">
                  <c:v>opolskie (AO08)</c:v>
                </c:pt>
                <c:pt idx="8">
                  <c:v>podkarpackie (AO09)</c:v>
                </c:pt>
                <c:pt idx="9">
                  <c:v>podlaskie (AO10)</c:v>
                </c:pt>
                <c:pt idx="10">
                  <c:v>pomorskie (AO11)</c:v>
                </c:pt>
                <c:pt idx="11">
                  <c:v>śląskie (AO12)</c:v>
                </c:pt>
                <c:pt idx="12">
                  <c:v>świętokrzyskie (AO13)</c:v>
                </c:pt>
                <c:pt idx="13">
                  <c:v>warmińsko-mazurskie (AO14)</c:v>
                </c:pt>
                <c:pt idx="14">
                  <c:v>wielkopolskie (AO15)</c:v>
                </c:pt>
                <c:pt idx="15">
                  <c:v>zachodniopomorskie (AO16)</c:v>
                </c:pt>
              </c:strCache>
            </c:strRef>
          </c:cat>
          <c:val>
            <c:numRef>
              <c:f>Arkusz1!$B$2:$B$17</c:f>
              <c:numCache>
                <c:formatCode>0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79"/>
        <c:axId val="1481145296"/>
        <c:axId val="1481143376"/>
      </c:barChart>
      <c:catAx>
        <c:axId val="1481145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valAx>
        <c:axId val="1481143376"/>
        <c:scaling>
          <c:orientation val="minMax"/>
          <c:max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7A-40E0-A69E-6CA2BC978C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7A-40E0-A69E-6CA2BC978C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7A-40E0-A69E-6CA2BC978C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7A-40E0-A69E-6CA2BC978C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7A-40E0-A69E-6CA2BC978C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0.76470588235294112</c:v>
                </c:pt>
                <c:pt idx="1">
                  <c:v>0.23529411764705879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A-4912-BE47-99C7C64E90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CA-4912-BE47-99C7C64E90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CA-4912-BE47-99C7C64E90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CA-4912-BE47-99C7C64E90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6FA-48F4-ABA9-EB4DCD9274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0.94117647058823517</c:v>
                </c:pt>
                <c:pt idx="1">
                  <c:v>5.8823529411764698E-2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CA-4912-BE47-99C7C64E9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7A-40E0-A69E-6CA2BC978C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7A-40E0-A69E-6CA2BC978C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7A-40E0-A69E-6CA2BC978C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7A-40E0-A69E-6CA2BC978C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7A-40E0-A69E-6CA2BC978C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0.94117647058823517</c:v>
                </c:pt>
                <c:pt idx="1">
                  <c:v>0</c:v>
                </c:pt>
                <c:pt idx="2">
                  <c:v>5.8823529411764698E-2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A-4912-BE47-99C7C64E90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CA-4912-BE47-99C7C64E90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CA-4912-BE47-99C7C64E90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CA-4912-BE47-99C7C64E90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F42-4959-95C6-8024753760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CA-4912-BE47-99C7C64E9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8908320531435"/>
          <c:y val="0"/>
          <c:w val="0.59479023403529874"/>
          <c:h val="0.80932490120946521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7A-40E0-A69E-6CA2BC978C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7A-40E0-A69E-6CA2BC978CB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7A-40E0-A69E-6CA2BC978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 (Y)</c:v>
                </c:pt>
                <c:pt idx="1">
                  <c:v>Nie (N)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7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A-4912-BE47-99C7C64E90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CA-4912-BE47-99C7C64E90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CA-4912-BE47-99C7C64E90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CA-4912-BE47-99C7C64E90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107-4ED4-8DE4-33BE190400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0.88235294117647056</c:v>
                </c:pt>
                <c:pt idx="1">
                  <c:v>0.1176470588235294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CA-4912-BE47-99C7C64E9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7A-40E0-A69E-6CA2BC978C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7A-40E0-A69E-6CA2BC978C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7A-40E0-A69E-6CA2BC978C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7A-40E0-A69E-6CA2BC978C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7A-40E0-A69E-6CA2BC978C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0.58823529411764708</c:v>
                </c:pt>
                <c:pt idx="1">
                  <c:v>0.29411764705882354</c:v>
                </c:pt>
                <c:pt idx="2">
                  <c:v>0.1176470588235294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A-4912-BE47-99C7C64E90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CA-4912-BE47-99C7C64E90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CA-4912-BE47-99C7C64E90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CA-4912-BE47-99C7C64E90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06-4D98-8396-EECE5828D1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0.41176470588235292</c:v>
                </c:pt>
                <c:pt idx="1">
                  <c:v>0.47058823529411759</c:v>
                </c:pt>
                <c:pt idx="2">
                  <c:v>0.1176470588235294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CA-4912-BE47-99C7C64E9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7A-40E0-A69E-6CA2BC978C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7A-40E0-A69E-6CA2BC978C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7A-40E0-A69E-6CA2BC978C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7A-40E0-A69E-6CA2BC978C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7A-40E0-A69E-6CA2BC978C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0.23529411764705879</c:v>
                </c:pt>
                <c:pt idx="1">
                  <c:v>0.41176470588235292</c:v>
                </c:pt>
                <c:pt idx="2">
                  <c:v>0.29411764705882354</c:v>
                </c:pt>
                <c:pt idx="3">
                  <c:v>5.8823529411764698E-2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A-4912-BE47-99C7C64E90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CA-4912-BE47-99C7C64E90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CA-4912-BE47-99C7C64E90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CA-4912-BE47-99C7C64E90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06-4D98-8396-EECE5828D1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0.23529411764705879</c:v>
                </c:pt>
                <c:pt idx="1">
                  <c:v>0.58823529411764708</c:v>
                </c:pt>
                <c:pt idx="2">
                  <c:v>0.1176470588235294</c:v>
                </c:pt>
                <c:pt idx="3">
                  <c:v>0</c:v>
                </c:pt>
                <c:pt idx="4">
                  <c:v>5.8823529411764698E-2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CA-4912-BE47-99C7C64E9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78-482E-A495-6D88B24574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78-482E-A495-6D88B24574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78-482E-A495-6D88B24574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78-482E-A495-6D88B245741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78-482E-A495-6D88B24574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0.29409999999999997</c:v>
                </c:pt>
                <c:pt idx="1">
                  <c:v>0.64710000000000001</c:v>
                </c:pt>
                <c:pt idx="2">
                  <c:v>0</c:v>
                </c:pt>
                <c:pt idx="3">
                  <c:v>5.8799999999999998E-2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zawsze (100%) (AO01)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4F4-4BB0-A50B-6F9DA5FC7E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4F4-4BB0-A50B-6F9DA5FC7E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4F4-4BB0-A50B-6F9DA5FC7ED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4F4-4BB0-A50B-6F9DA5FC7ED7}"/>
              </c:ext>
            </c:extLst>
          </c:dPt>
          <c:cat>
            <c:strRef>
              <c:f>Arkusz1!$A$2:$A$5</c:f>
              <c:strCache>
                <c:ptCount val="4"/>
                <c:pt idx="0">
                  <c:v>[nieprawidłowe podliczenie punktów]</c:v>
                </c:pt>
                <c:pt idx="1">
                  <c:v>[błędne zastosowanie kryteriów rozstrzygających lub brak ich zastosowania]</c:v>
                </c:pt>
                <c:pt idx="2">
                  <c:v>[na liście znalazły się operacje, które nie otrzymały wymaganej minimalnej liczby punktów]</c:v>
                </c:pt>
                <c:pt idx="3">
                  <c:v>[poprzez popełnione przez LGD ww. błędy niewłaściwe jest uszeregowanie wnioskodawców na liście]</c:v>
                </c:pt>
              </c:strCache>
            </c:strRef>
          </c:cat>
          <c:val>
            <c:numRef>
              <c:f>Arkusz1!$B$2:$B$5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często (65-99%) (AO02)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0D9-4BAA-B864-C7EDB772A94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D9-4BAA-B864-C7EDB772A94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5F7-44D7-A2F8-61D256FBA9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[nieprawidłowe podliczenie punktów]</c:v>
                </c:pt>
                <c:pt idx="1">
                  <c:v>[błędne zastosowanie kryteriów rozstrzygających lub brak ich zastosowania]</c:v>
                </c:pt>
                <c:pt idx="2">
                  <c:v>[na liście znalazły się operacje, które nie otrzymały wymaganej minimalnej liczby punktów]</c:v>
                </c:pt>
                <c:pt idx="3">
                  <c:v>[poprzez popełnione przez LGD ww. błędy niewłaściwe jest uszeregowanie wnioskodawców na liście]</c:v>
                </c:pt>
              </c:strCache>
            </c:strRef>
          </c:cat>
          <c:val>
            <c:numRef>
              <c:f>Arkusz1!$C$2:$C$5</c:f>
              <c:numCache>
                <c:formatCode>0.0%</c:formatCode>
                <c:ptCount val="4"/>
                <c:pt idx="0">
                  <c:v>7.6923076923076927E-2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F7-44D7-A2F8-61D256FBA90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czasami (30-64%) (AO03)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0D9-4BAA-B864-C7EDB772A94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D9-4BAA-B864-C7EDB772A94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0D9-4BAA-B864-C7EDB772A94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[nieprawidłowe podliczenie punktów]</c:v>
                </c:pt>
                <c:pt idx="1">
                  <c:v>[błędne zastosowanie kryteriów rozstrzygających lub brak ich zastosowania]</c:v>
                </c:pt>
                <c:pt idx="2">
                  <c:v>[na liście znalazły się operacje, które nie otrzymały wymaganej minimalnej liczby punktów]</c:v>
                </c:pt>
                <c:pt idx="3">
                  <c:v>[poprzez popełnione przez LGD ww. błędy niewłaściwe jest uszeregowanie wnioskodawców na liście]</c:v>
                </c:pt>
              </c:strCache>
            </c:strRef>
          </c:cat>
          <c:val>
            <c:numRef>
              <c:f>Arkusz1!$D$2:$D$5</c:f>
              <c:numCache>
                <c:formatCode>0.0%</c:formatCode>
                <c:ptCount val="4"/>
                <c:pt idx="0">
                  <c:v>0</c:v>
                </c:pt>
                <c:pt idx="1">
                  <c:v>0.15384615384615385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F7-44D7-A2F8-61D256FBA907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rzadko (1-29%) (AO04)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[nieprawidłowe podliczenie punktów]</c:v>
                </c:pt>
                <c:pt idx="1">
                  <c:v>[błędne zastosowanie kryteriów rozstrzygających lub brak ich zastosowania]</c:v>
                </c:pt>
                <c:pt idx="2">
                  <c:v>[na liście znalazły się operacje, które nie otrzymały wymaganej minimalnej liczby punktów]</c:v>
                </c:pt>
                <c:pt idx="3">
                  <c:v>[poprzez popełnione przez LGD ww. błędy niewłaściwe jest uszeregowanie wnioskodawców na liście]</c:v>
                </c:pt>
              </c:strCache>
            </c:strRef>
          </c:cat>
          <c:val>
            <c:numRef>
              <c:f>Arkusz1!$E$2:$E$5</c:f>
              <c:numCache>
                <c:formatCode>0.0%</c:formatCode>
                <c:ptCount val="4"/>
                <c:pt idx="0">
                  <c:v>0.38461538461538469</c:v>
                </c:pt>
                <c:pt idx="1">
                  <c:v>0.23076923076923075</c:v>
                </c:pt>
                <c:pt idx="2">
                  <c:v>7.6923076923076927E-2</c:v>
                </c:pt>
                <c:pt idx="3">
                  <c:v>0.69230769230769229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F7-44D7-A2F8-61D256FBA907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nigdy (0%) (AO05)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[nieprawidłowe podliczenie punktów]</c:v>
                </c:pt>
                <c:pt idx="1">
                  <c:v>[błędne zastosowanie kryteriów rozstrzygających lub brak ich zastosowania]</c:v>
                </c:pt>
                <c:pt idx="2">
                  <c:v>[na liście znalazły się operacje, które nie otrzymały wymaganej minimalnej liczby punktów]</c:v>
                </c:pt>
                <c:pt idx="3">
                  <c:v>[poprzez popełnione przez LGD ww. błędy niewłaściwe jest uszeregowanie wnioskodawców na liście]</c:v>
                </c:pt>
              </c:strCache>
            </c:strRef>
          </c:cat>
          <c:val>
            <c:numRef>
              <c:f>Arkusz1!$F$2:$F$5</c:f>
              <c:numCache>
                <c:formatCode>0.0%</c:formatCode>
                <c:ptCount val="4"/>
                <c:pt idx="0">
                  <c:v>0.53846153846153844</c:v>
                </c:pt>
                <c:pt idx="1">
                  <c:v>0.61538461538461542</c:v>
                </c:pt>
                <c:pt idx="2">
                  <c:v>0.92307692307692302</c:v>
                </c:pt>
                <c:pt idx="3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5F7-44D7-A2F8-61D256FBA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100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7A-40E0-A69E-6CA2BC978C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7A-40E0-A69E-6CA2BC978C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7A-40E0-A69E-6CA2BC978C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7A-40E0-A69E-6CA2BC978C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7A-40E0-A69E-6CA2BC978C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0.1176470588235294</c:v>
                </c:pt>
                <c:pt idx="1">
                  <c:v>0</c:v>
                </c:pt>
                <c:pt idx="2">
                  <c:v>0.17647058823529413</c:v>
                </c:pt>
                <c:pt idx="3">
                  <c:v>0.29411764705882354</c:v>
                </c:pt>
                <c:pt idx="4">
                  <c:v>0.41176470588235292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zawsze (100%) (AO01)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4F4-4BB0-A50B-6F9DA5FC7E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4F4-4BB0-A50B-6F9DA5FC7E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4F4-4BB0-A50B-6F9DA5FC7ED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[źle przyznane punkty]</c:v>
                </c:pt>
                <c:pt idx="1">
                  <c:v>[brak dokumentów na potwierdzenie spełnienia kryterium (a punkty zostały przyznane)]</c:v>
                </c:pt>
                <c:pt idx="2">
                  <c:v>[inne]</c:v>
                </c:pt>
              </c:strCache>
            </c:strRef>
          </c:cat>
          <c:val>
            <c:numRef>
              <c:f>Arkusz1!$B$2:$B$4</c:f>
              <c:numCache>
                <c:formatCode>0.0%</c:formatCode>
                <c:ptCount val="3"/>
                <c:pt idx="0">
                  <c:v>5.8823529411764698E-2</c:v>
                </c:pt>
                <c:pt idx="1">
                  <c:v>5.8823529411764698E-2</c:v>
                </c:pt>
                <c:pt idx="2">
                  <c:v>5.8823529411764698E-2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często (65-99%) (AO02)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Arkusz1!$A$2:$A$4</c:f>
              <c:strCache>
                <c:ptCount val="3"/>
                <c:pt idx="0">
                  <c:v>[źle przyznane punkty]</c:v>
                </c:pt>
                <c:pt idx="1">
                  <c:v>[brak dokumentów na potwierdzenie spełnienia kryterium (a punkty zostały przyznane)]</c:v>
                </c:pt>
                <c:pt idx="2">
                  <c:v>[inne]</c:v>
                </c:pt>
              </c:strCache>
            </c:strRef>
          </c:cat>
          <c:val>
            <c:numRef>
              <c:f>Arkusz1!$C$2:$C$4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F7-44D7-A2F8-61D256FBA90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czasami (30-64%) (AO03)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D9-4BAA-B864-C7EDB772A94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[źle przyznane punkty]</c:v>
                </c:pt>
                <c:pt idx="1">
                  <c:v>[brak dokumentów na potwierdzenie spełnienia kryterium (a punkty zostały przyznane)]</c:v>
                </c:pt>
                <c:pt idx="2">
                  <c:v>[inne]</c:v>
                </c:pt>
              </c:strCache>
            </c:strRef>
          </c:cat>
          <c:val>
            <c:numRef>
              <c:f>Arkusz1!$D$2:$D$4</c:f>
              <c:numCache>
                <c:formatCode>0.0%</c:formatCode>
                <c:ptCount val="3"/>
                <c:pt idx="0">
                  <c:v>0.1176470588235294</c:v>
                </c:pt>
                <c:pt idx="1">
                  <c:v>0.1176470588235294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F7-44D7-A2F8-61D256FBA907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rzadko (1-29%) (AO04)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78-40C2-BE1B-91194945904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[źle przyznane punkty]</c:v>
                </c:pt>
                <c:pt idx="1">
                  <c:v>[brak dokumentów na potwierdzenie spełnienia kryterium (a punkty zostały przyznane)]</c:v>
                </c:pt>
                <c:pt idx="2">
                  <c:v>[inne]</c:v>
                </c:pt>
              </c:strCache>
            </c:strRef>
          </c:cat>
          <c:val>
            <c:numRef>
              <c:f>Arkusz1!$E$2:$E$4</c:f>
              <c:numCache>
                <c:formatCode>0.0%</c:formatCode>
                <c:ptCount val="3"/>
                <c:pt idx="0">
                  <c:v>0.23529411764705879</c:v>
                </c:pt>
                <c:pt idx="1">
                  <c:v>0.23529411764705879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F7-44D7-A2F8-61D256FBA907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nigdy (0%) (AO05)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[źle przyznane punkty]</c:v>
                </c:pt>
                <c:pt idx="1">
                  <c:v>[brak dokumentów na potwierdzenie spełnienia kryterium (a punkty zostały przyznane)]</c:v>
                </c:pt>
                <c:pt idx="2">
                  <c:v>[inne]</c:v>
                </c:pt>
              </c:strCache>
            </c:strRef>
          </c:cat>
          <c:val>
            <c:numRef>
              <c:f>Arkusz1!$F$2:$F$4</c:f>
              <c:numCache>
                <c:formatCode>0.0%</c:formatCode>
                <c:ptCount val="3"/>
                <c:pt idx="0">
                  <c:v>0.58823529411764708</c:v>
                </c:pt>
                <c:pt idx="1">
                  <c:v>0.58823529411764708</c:v>
                </c:pt>
                <c:pt idx="2">
                  <c:v>0.94117647058823517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5F7-44D7-A2F8-61D256FBA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100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7A-40E0-A69E-6CA2BC978C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7A-40E0-A69E-6CA2BC978C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7A-40E0-A69E-6CA2BC978C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7A-40E0-A69E-6CA2BC978C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7A-40E0-A69E-6CA2BC978C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5.8823529411764698E-2</c:v>
                </c:pt>
                <c:pt idx="4">
                  <c:v>0.94117647058823517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7A-40E0-A69E-6CA2BC978C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7A-40E0-A69E-6CA2BC978C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7A-40E0-A69E-6CA2BC978C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7A-40E0-A69E-6CA2BC978C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7A-40E0-A69E-6CA2BC978C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5.8823529411764698E-2</c:v>
                </c:pt>
                <c:pt idx="3">
                  <c:v>0.52941176470588236</c:v>
                </c:pt>
                <c:pt idx="4">
                  <c:v>0.41176470588235292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A-4912-BE47-99C7C64E90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CA-4912-BE47-99C7C64E90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CA-4912-BE47-99C7C64E90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CA-4912-BE47-99C7C64E90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06-4D98-8396-EECE5828D1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5.8823529411764698E-2</c:v>
                </c:pt>
                <c:pt idx="3">
                  <c:v>0.17647058823529413</c:v>
                </c:pt>
                <c:pt idx="4">
                  <c:v>0.76470588235294112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CA-4912-BE47-99C7C64E9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A-4912-BE47-99C7C64E90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CA-4912-BE47-99C7C64E90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CA-4912-BE47-99C7C64E90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CA-4912-BE47-99C7C64E90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z przyczyn niezależnych od LGD (SQ001)</c:v>
                </c:pt>
                <c:pt idx="1">
                  <c:v>wiele wezwań kierowanych do wnioskodawców (SQ002)</c:v>
                </c:pt>
                <c:pt idx="2">
                  <c:v>zbyt długa ocena wniosków przez organ LGD (SQ005)</c:v>
                </c:pt>
                <c:pt idx="3">
                  <c:v>Inne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0.70589999999999997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0.16669999999999999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CA-4912-BE47-99C7C64E9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F4-4BB0-A50B-6F9DA5FC7E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F4-4BB0-A50B-6F9DA5FC7E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F4-4BB0-A50B-6F9DA5FC7E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F4-4BB0-A50B-6F9DA5FC7ED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F4-4BB0-A50B-6F9DA5FC7E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0.1176</c:v>
                </c:pt>
                <c:pt idx="1">
                  <c:v>0.64710000000000001</c:v>
                </c:pt>
                <c:pt idx="2">
                  <c:v>0.1176</c:v>
                </c:pt>
                <c:pt idx="3">
                  <c:v>0</c:v>
                </c:pt>
                <c:pt idx="4">
                  <c:v>0.1176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zawsze (100%) (AO01)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4F4-4BB0-A50B-6F9DA5FC7E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4F4-4BB0-A50B-6F9DA5FC7E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4F4-4BB0-A50B-6F9DA5FC7ED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4F4-4BB0-A50B-6F9DA5FC7E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4F4-4BB0-A50B-6F9DA5FC7ED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F4-4BB0-A50B-6F9DA5FC7ED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F4-4BB0-A50B-6F9DA5FC7ED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F4-4BB0-A50B-6F9DA5FC7ED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[listy operacji wybranych]</c:v>
                </c:pt>
                <c:pt idx="1">
                  <c:v> [uchwały organu decyzyjnego LGD w sprawie wyboru operacji oraz ustalenia kwoty wsparcia]</c:v>
                </c:pt>
                <c:pt idx="2">
                  <c:v>[kart oceny wniosków dla operacji wybranych lub zestawienie informacji pochodzących z tych kart]</c:v>
                </c:pt>
                <c:pt idx="3">
                  <c:v>[protokołu z posiedzenia organu decyzyjnego LGD]</c:v>
                </c:pt>
                <c:pt idx="4">
                  <c:v> [listy obecności członków organu decyzyjnego LGD]</c:v>
                </c:pt>
                <c:pt idx="5">
                  <c:v> [informacji o wyłączeniach członków z głosowań]</c:v>
                </c:pt>
                <c:pt idx="6">
                  <c:v>[rejestru interesów oraz innych dokumentów pozwalających na identyfikację charakteru powiązań członków organu decyzyjnego LGD z wnioskodawcami/operacjami]</c:v>
                </c:pt>
                <c:pt idx="7">
                  <c:v> [ewidencji doradztwa udzielonego w związku z wnioskami objętymi danym naborem w formie rejestru lub oświadczeń wnioskodawców]</c:v>
                </c:pt>
              </c:strCache>
            </c:strRef>
          </c:cat>
          <c:val>
            <c:numRef>
              <c:f>Arkusz1!$B$2:$B$9</c:f>
              <c:numCache>
                <c:formatCode>0.00%</c:formatCode>
                <c:ptCount val="8"/>
                <c:pt idx="0">
                  <c:v>6.6666669999999997E-2</c:v>
                </c:pt>
                <c:pt idx="1">
                  <c:v>0</c:v>
                </c:pt>
                <c:pt idx="2">
                  <c:v>0</c:v>
                </c:pt>
                <c:pt idx="3">
                  <c:v>6.6666669999999997E-2</c:v>
                </c:pt>
                <c:pt idx="4">
                  <c:v>0</c:v>
                </c:pt>
                <c:pt idx="5">
                  <c:v>6.6666669999999997E-2</c:v>
                </c:pt>
                <c:pt idx="6">
                  <c:v>0.13333329999999999</c:v>
                </c:pt>
                <c:pt idx="7">
                  <c:v>6.6666669999999997E-2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często (65-99%) (AO02)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5F7-44D7-A2F8-61D256FBA9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5F7-44D7-A2F8-61D256FBA90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5F7-44D7-A2F8-61D256FBA9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[listy operacji wybranych]</c:v>
                </c:pt>
                <c:pt idx="1">
                  <c:v> [uchwały organu decyzyjnego LGD w sprawie wyboru operacji oraz ustalenia kwoty wsparcia]</c:v>
                </c:pt>
                <c:pt idx="2">
                  <c:v>[kart oceny wniosków dla operacji wybranych lub zestawienie informacji pochodzących z tych kart]</c:v>
                </c:pt>
                <c:pt idx="3">
                  <c:v>[protokołu z posiedzenia organu decyzyjnego LGD]</c:v>
                </c:pt>
                <c:pt idx="4">
                  <c:v> [listy obecności członków organu decyzyjnego LGD]</c:v>
                </c:pt>
                <c:pt idx="5">
                  <c:v> [informacji o wyłączeniach członków z głosowań]</c:v>
                </c:pt>
                <c:pt idx="6">
                  <c:v>[rejestru interesów oraz innych dokumentów pozwalających na identyfikację charakteru powiązań członków organu decyzyjnego LGD z wnioskodawcami/operacjami]</c:v>
                </c:pt>
                <c:pt idx="7">
                  <c:v> [ewidencji doradztwa udzielonego w związku z wnioskami objętymi danym naborem w formie rejestru lub oświadczeń wnioskodawców]</c:v>
                </c:pt>
              </c:strCache>
            </c:strRef>
          </c:cat>
          <c:val>
            <c:numRef>
              <c:f>Arkusz1!$C$2:$C$9</c:f>
              <c:numCache>
                <c:formatCode>0.00%</c:formatCode>
                <c:ptCount val="8"/>
                <c:pt idx="0">
                  <c:v>0</c:v>
                </c:pt>
                <c:pt idx="1">
                  <c:v>6.6666669999999997E-2</c:v>
                </c:pt>
                <c:pt idx="2">
                  <c:v>6.6666669999999997E-2</c:v>
                </c:pt>
                <c:pt idx="3">
                  <c:v>0</c:v>
                </c:pt>
                <c:pt idx="4">
                  <c:v>6.6666669999999997E-2</c:v>
                </c:pt>
                <c:pt idx="5">
                  <c:v>0.2</c:v>
                </c:pt>
                <c:pt idx="6">
                  <c:v>0.26666669999999998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F7-44D7-A2F8-61D256FBA90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czasami (30-64%) (AO03)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F7-44D7-A2F8-61D256FBA90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5F7-44D7-A2F8-61D256FBA9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[listy operacji wybranych]</c:v>
                </c:pt>
                <c:pt idx="1">
                  <c:v> [uchwały organu decyzyjnego LGD w sprawie wyboru operacji oraz ustalenia kwoty wsparcia]</c:v>
                </c:pt>
                <c:pt idx="2">
                  <c:v>[kart oceny wniosków dla operacji wybranych lub zestawienie informacji pochodzących z tych kart]</c:v>
                </c:pt>
                <c:pt idx="3">
                  <c:v>[protokołu z posiedzenia organu decyzyjnego LGD]</c:v>
                </c:pt>
                <c:pt idx="4">
                  <c:v> [listy obecności członków organu decyzyjnego LGD]</c:v>
                </c:pt>
                <c:pt idx="5">
                  <c:v> [informacji o wyłączeniach członków z głosowań]</c:v>
                </c:pt>
                <c:pt idx="6">
                  <c:v>[rejestru interesów oraz innych dokumentów pozwalających na identyfikację charakteru powiązań członków organu decyzyjnego LGD z wnioskodawcami/operacjami]</c:v>
                </c:pt>
                <c:pt idx="7">
                  <c:v> [ewidencji doradztwa udzielonego w związku z wnioskami objętymi danym naborem w formie rejestru lub oświadczeń wnioskodawców]</c:v>
                </c:pt>
              </c:strCache>
            </c:strRef>
          </c:cat>
          <c:val>
            <c:numRef>
              <c:f>Arkusz1!$D$2:$D$9</c:f>
              <c:numCache>
                <c:formatCode>0.00%</c:formatCode>
                <c:ptCount val="8"/>
                <c:pt idx="0">
                  <c:v>0</c:v>
                </c:pt>
                <c:pt idx="1">
                  <c:v>6.6666669999999997E-2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  <c:pt idx="5">
                  <c:v>0.2</c:v>
                </c:pt>
                <c:pt idx="6">
                  <c:v>0.33333329999999994</c:v>
                </c:pt>
                <c:pt idx="7">
                  <c:v>0.13333329999999999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F7-44D7-A2F8-61D256FBA907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rzadko (1-29%) (AO04)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[listy operacji wybranych]</c:v>
                </c:pt>
                <c:pt idx="1">
                  <c:v> [uchwały organu decyzyjnego LGD w sprawie wyboru operacji oraz ustalenia kwoty wsparcia]</c:v>
                </c:pt>
                <c:pt idx="2">
                  <c:v>[kart oceny wniosków dla operacji wybranych lub zestawienie informacji pochodzących z tych kart]</c:v>
                </c:pt>
                <c:pt idx="3">
                  <c:v>[protokołu z posiedzenia organu decyzyjnego LGD]</c:v>
                </c:pt>
                <c:pt idx="4">
                  <c:v> [listy obecności członków organu decyzyjnego LGD]</c:v>
                </c:pt>
                <c:pt idx="5">
                  <c:v> [informacji o wyłączeniach członków z głosowań]</c:v>
                </c:pt>
                <c:pt idx="6">
                  <c:v>[rejestru interesów oraz innych dokumentów pozwalających na identyfikację charakteru powiązań członków organu decyzyjnego LGD z wnioskodawcami/operacjami]</c:v>
                </c:pt>
                <c:pt idx="7">
                  <c:v> [ewidencji doradztwa udzielonego w związku z wnioskami objętymi danym naborem w formie rejestru lub oświadczeń wnioskodawców]</c:v>
                </c:pt>
              </c:strCache>
            </c:strRef>
          </c:cat>
          <c:val>
            <c:numRef>
              <c:f>Arkusz1!$E$2:$E$9</c:f>
              <c:numCache>
                <c:formatCode>0.00%</c:formatCode>
                <c:ptCount val="8"/>
                <c:pt idx="0">
                  <c:v>0.2</c:v>
                </c:pt>
                <c:pt idx="1">
                  <c:v>0.2</c:v>
                </c:pt>
                <c:pt idx="2">
                  <c:v>0.4</c:v>
                </c:pt>
                <c:pt idx="3">
                  <c:v>0.26666669999999998</c:v>
                </c:pt>
                <c:pt idx="4">
                  <c:v>0.26666669999999998</c:v>
                </c:pt>
                <c:pt idx="5">
                  <c:v>0.2</c:v>
                </c:pt>
                <c:pt idx="6">
                  <c:v>0.26666669999999998</c:v>
                </c:pt>
                <c:pt idx="7">
                  <c:v>0.46666670000000005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F7-44D7-A2F8-61D256FBA907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nigdy (0%) (AO05)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5F7-44D7-A2F8-61D256FBA9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[listy operacji wybranych]</c:v>
                </c:pt>
                <c:pt idx="1">
                  <c:v> [uchwały organu decyzyjnego LGD w sprawie wyboru operacji oraz ustalenia kwoty wsparcia]</c:v>
                </c:pt>
                <c:pt idx="2">
                  <c:v>[kart oceny wniosków dla operacji wybranych lub zestawienie informacji pochodzących z tych kart]</c:v>
                </c:pt>
                <c:pt idx="3">
                  <c:v>[protokołu z posiedzenia organu decyzyjnego LGD]</c:v>
                </c:pt>
                <c:pt idx="4">
                  <c:v> [listy obecności członków organu decyzyjnego LGD]</c:v>
                </c:pt>
                <c:pt idx="5">
                  <c:v> [informacji o wyłączeniach członków z głosowań]</c:v>
                </c:pt>
                <c:pt idx="6">
                  <c:v>[rejestru interesów oraz innych dokumentów pozwalających na identyfikację charakteru powiązań członków organu decyzyjnego LGD z wnioskodawcami/operacjami]</c:v>
                </c:pt>
                <c:pt idx="7">
                  <c:v> [ewidencji doradztwa udzielonego w związku z wnioskami objętymi danym naborem w formie rejestru lub oświadczeń wnioskodawców]</c:v>
                </c:pt>
              </c:strCache>
            </c:strRef>
          </c:cat>
          <c:val>
            <c:numRef>
              <c:f>Arkusz1!$F$2:$F$9</c:f>
              <c:numCache>
                <c:formatCode>0.00%</c:formatCode>
                <c:ptCount val="8"/>
                <c:pt idx="0">
                  <c:v>0.73333330000000008</c:v>
                </c:pt>
                <c:pt idx="1">
                  <c:v>0.66666669999999995</c:v>
                </c:pt>
                <c:pt idx="2">
                  <c:v>0.33333329999999994</c:v>
                </c:pt>
                <c:pt idx="3">
                  <c:v>0.46666670000000005</c:v>
                </c:pt>
                <c:pt idx="4">
                  <c:v>0.66666669999999995</c:v>
                </c:pt>
                <c:pt idx="5">
                  <c:v>0.33333329999999994</c:v>
                </c:pt>
                <c:pt idx="6">
                  <c:v>0</c:v>
                </c:pt>
                <c:pt idx="7">
                  <c:v>0.33333329999999994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5F7-44D7-A2F8-61D256FBA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100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F4-4BB0-A50B-6F9DA5FC7E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F4-4BB0-A50B-6F9DA5FC7E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F4-4BB0-A50B-6F9DA5FC7E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F4-4BB0-A50B-6F9DA5FC7ED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F4-4BB0-A50B-6F9DA5FC7E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0.29409999999999997</c:v>
                </c:pt>
                <c:pt idx="1">
                  <c:v>0.4118</c:v>
                </c:pt>
                <c:pt idx="2">
                  <c:v>0.1176</c:v>
                </c:pt>
                <c:pt idx="3">
                  <c:v>0.1176</c:v>
                </c:pt>
                <c:pt idx="4">
                  <c:v>5.8799999999999998E-2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zawsze (100%) (AO01)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4F4-4BB0-A50B-6F9DA5FC7E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4F4-4BB0-A50B-6F9DA5FC7E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4F4-4BB0-A50B-6F9DA5FC7ED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4F4-4BB0-A50B-6F9DA5FC7E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4F4-4BB0-A50B-6F9DA5FC7ED7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F4-4BB0-A50B-6F9DA5FC7ED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F4-4BB0-A50B-6F9DA5FC7ED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0C-477E-BEB5-0C6F49577A5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 [braków formalnych w przekazanych dokumentach (brak podpisów, dat, itp.)]</c:v>
                </c:pt>
                <c:pt idx="1">
                  <c:v>[konieczności poprawy przekazanych uchwał ze względu na braki merytoryczne (np. uzasadnienie nie jest zgodne z treścią uchwały)]</c:v>
                </c:pt>
                <c:pt idx="2">
                  <c:v> [konieczności poprawy/uzupełnień kart ocen wniosków ze względu na wykryte przez SW błędy merytoryczne (np. karta nie jest zgodna z uchwałą)]</c:v>
                </c:pt>
                <c:pt idx="3">
                  <c:v> [błędów w zakresie informacji o wyłączeniach członków (inne niż formalne, np. pomieszanie osób, wskazanie innego sektora niż faktycznie reprezentuje),]</c:v>
                </c:pt>
                <c:pt idx="4">
                  <c:v> [błędów w zakresie rejestru interesów (inne niż formalne, np. brak aktualizacji, albo z rejestru wynika, że jedna osoba raz ma taki interes, raz inny)]</c:v>
                </c:pt>
                <c:pt idx="5">
                  <c:v> [błędów w zakresie ewidencji doradztwa (inne niż formalne, np. podane informacje nie zgadzają się np. z innymi dokumentami, posiadanymi informacjami)]</c:v>
                </c:pt>
              </c:strCache>
            </c:strRef>
          </c:cat>
          <c:val>
            <c:numRef>
              <c:f>Arkusz1!$B$2:$B$7</c:f>
              <c:numCache>
                <c:formatCode>0.00%</c:formatCode>
                <c:ptCount val="6"/>
                <c:pt idx="0">
                  <c:v>0.125</c:v>
                </c:pt>
                <c:pt idx="1">
                  <c:v>6.25E-2</c:v>
                </c:pt>
                <c:pt idx="2">
                  <c:v>0</c:v>
                </c:pt>
                <c:pt idx="3">
                  <c:v>0.125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często (65-99%) (AO02)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5F7-44D7-A2F8-61D256FBA9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 [braków formalnych w przekazanych dokumentach (brak podpisów, dat, itp.)]</c:v>
                </c:pt>
                <c:pt idx="1">
                  <c:v>[konieczności poprawy przekazanych uchwał ze względu na braki merytoryczne (np. uzasadnienie nie jest zgodne z treścią uchwały)]</c:v>
                </c:pt>
                <c:pt idx="2">
                  <c:v> [konieczności poprawy/uzupełnień kart ocen wniosków ze względu na wykryte przez SW błędy merytoryczne (np. karta nie jest zgodna z uchwałą)]</c:v>
                </c:pt>
                <c:pt idx="3">
                  <c:v> [błędów w zakresie informacji o wyłączeniach członków (inne niż formalne, np. pomieszanie osób, wskazanie innego sektora niż faktycznie reprezentuje),]</c:v>
                </c:pt>
                <c:pt idx="4">
                  <c:v> [błędów w zakresie rejestru interesów (inne niż formalne, np. brak aktualizacji, albo z rejestru wynika, że jedna osoba raz ma taki interes, raz inny)]</c:v>
                </c:pt>
                <c:pt idx="5">
                  <c:v> [błędów w zakresie ewidencji doradztwa (inne niż formalne, np. podane informacje nie zgadzają się np. z innymi dokumentami, posiadanymi informacjami)]</c:v>
                </c:pt>
              </c:strCache>
            </c:strRef>
          </c:cat>
          <c:val>
            <c:numRef>
              <c:f>Arkusz1!$C$2:$C$7</c:f>
              <c:numCache>
                <c:formatCode>0.00%</c:formatCode>
                <c:ptCount val="6"/>
                <c:pt idx="0">
                  <c:v>6.25E-2</c:v>
                </c:pt>
                <c:pt idx="1">
                  <c:v>0.125</c:v>
                </c:pt>
                <c:pt idx="2">
                  <c:v>6.25E-2</c:v>
                </c:pt>
                <c:pt idx="3">
                  <c:v>0</c:v>
                </c:pt>
                <c:pt idx="4">
                  <c:v>0.25</c:v>
                </c:pt>
                <c:pt idx="5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F7-44D7-A2F8-61D256FBA90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czasami (30-64%) (AO03)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 [braków formalnych w przekazanych dokumentach (brak podpisów, dat, itp.)]</c:v>
                </c:pt>
                <c:pt idx="1">
                  <c:v>[konieczności poprawy przekazanych uchwał ze względu na braki merytoryczne (np. uzasadnienie nie jest zgodne z treścią uchwały)]</c:v>
                </c:pt>
                <c:pt idx="2">
                  <c:v> [konieczności poprawy/uzupełnień kart ocen wniosków ze względu na wykryte przez SW błędy merytoryczne (np. karta nie jest zgodna z uchwałą)]</c:v>
                </c:pt>
                <c:pt idx="3">
                  <c:v> [błędów w zakresie informacji o wyłączeniach członków (inne niż formalne, np. pomieszanie osób, wskazanie innego sektora niż faktycznie reprezentuje),]</c:v>
                </c:pt>
                <c:pt idx="4">
                  <c:v> [błędów w zakresie rejestru interesów (inne niż formalne, np. brak aktualizacji, albo z rejestru wynika, że jedna osoba raz ma taki interes, raz inny)]</c:v>
                </c:pt>
                <c:pt idx="5">
                  <c:v> [błędów w zakresie ewidencji doradztwa (inne niż formalne, np. podane informacje nie zgadzają się np. z innymi dokumentami, posiadanymi informacjami)]</c:v>
                </c:pt>
              </c:strCache>
            </c:strRef>
          </c:cat>
          <c:val>
            <c:numRef>
              <c:f>Arkusz1!$D$2:$D$7</c:f>
              <c:numCache>
                <c:formatCode>0.00%</c:formatCode>
                <c:ptCount val="6"/>
                <c:pt idx="0">
                  <c:v>0.1875</c:v>
                </c:pt>
                <c:pt idx="1">
                  <c:v>0.125</c:v>
                </c:pt>
                <c:pt idx="2">
                  <c:v>0.125</c:v>
                </c:pt>
                <c:pt idx="3">
                  <c:v>0.3125</c:v>
                </c:pt>
                <c:pt idx="4">
                  <c:v>0.1875</c:v>
                </c:pt>
                <c:pt idx="5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F7-44D7-A2F8-61D256FBA907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rzadko (1-29%) (AO04)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 [braków formalnych w przekazanych dokumentach (brak podpisów, dat, itp.)]</c:v>
                </c:pt>
                <c:pt idx="1">
                  <c:v>[konieczności poprawy przekazanych uchwał ze względu na braki merytoryczne (np. uzasadnienie nie jest zgodne z treścią uchwały)]</c:v>
                </c:pt>
                <c:pt idx="2">
                  <c:v> [konieczności poprawy/uzupełnień kart ocen wniosków ze względu na wykryte przez SW błędy merytoryczne (np. karta nie jest zgodna z uchwałą)]</c:v>
                </c:pt>
                <c:pt idx="3">
                  <c:v> [błędów w zakresie informacji o wyłączeniach członków (inne niż formalne, np. pomieszanie osób, wskazanie innego sektora niż faktycznie reprezentuje),]</c:v>
                </c:pt>
                <c:pt idx="4">
                  <c:v> [błędów w zakresie rejestru interesów (inne niż formalne, np. brak aktualizacji, albo z rejestru wynika, że jedna osoba raz ma taki interes, raz inny)]</c:v>
                </c:pt>
                <c:pt idx="5">
                  <c:v> [błędów w zakresie ewidencji doradztwa (inne niż formalne, np. podane informacje nie zgadzają się np. z innymi dokumentami, posiadanymi informacjami)]</c:v>
                </c:pt>
              </c:strCache>
            </c:strRef>
          </c:cat>
          <c:val>
            <c:numRef>
              <c:f>Arkusz1!$E$2:$E$7</c:f>
              <c:numCache>
                <c:formatCode>0.00%</c:formatCode>
                <c:ptCount val="6"/>
                <c:pt idx="0">
                  <c:v>0.3125</c:v>
                </c:pt>
                <c:pt idx="1">
                  <c:v>0.5625</c:v>
                </c:pt>
                <c:pt idx="2">
                  <c:v>0.375</c:v>
                </c:pt>
                <c:pt idx="3">
                  <c:v>0.375</c:v>
                </c:pt>
                <c:pt idx="4">
                  <c:v>0.1875</c:v>
                </c:pt>
                <c:pt idx="5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F7-44D7-A2F8-61D256FBA907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nigdy (0%) (AO05)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 [braków formalnych w przekazanych dokumentach (brak podpisów, dat, itp.)]</c:v>
                </c:pt>
                <c:pt idx="1">
                  <c:v>[konieczności poprawy przekazanych uchwał ze względu na braki merytoryczne (np. uzasadnienie nie jest zgodne z treścią uchwały)]</c:v>
                </c:pt>
                <c:pt idx="2">
                  <c:v> [konieczności poprawy/uzupełnień kart ocen wniosków ze względu na wykryte przez SW błędy merytoryczne (np. karta nie jest zgodna z uchwałą)]</c:v>
                </c:pt>
                <c:pt idx="3">
                  <c:v> [błędów w zakresie informacji o wyłączeniach członków (inne niż formalne, np. pomieszanie osób, wskazanie innego sektora niż faktycznie reprezentuje),]</c:v>
                </c:pt>
                <c:pt idx="4">
                  <c:v> [błędów w zakresie rejestru interesów (inne niż formalne, np. brak aktualizacji, albo z rejestru wynika, że jedna osoba raz ma taki interes, raz inny)]</c:v>
                </c:pt>
                <c:pt idx="5">
                  <c:v> [błędów w zakresie ewidencji doradztwa (inne niż formalne, np. podane informacje nie zgadzają się np. z innymi dokumentami, posiadanymi informacjami)]</c:v>
                </c:pt>
              </c:strCache>
            </c:strRef>
          </c:cat>
          <c:val>
            <c:numRef>
              <c:f>Arkusz1!$F$2:$F$7</c:f>
              <c:numCache>
                <c:formatCode>0.00%</c:formatCode>
                <c:ptCount val="6"/>
                <c:pt idx="0">
                  <c:v>0.3125</c:v>
                </c:pt>
                <c:pt idx="1">
                  <c:v>0.125</c:v>
                </c:pt>
                <c:pt idx="2">
                  <c:v>0.4375</c:v>
                </c:pt>
                <c:pt idx="3">
                  <c:v>0.1875</c:v>
                </c:pt>
                <c:pt idx="4">
                  <c:v>0.375</c:v>
                </c:pt>
                <c:pt idx="5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5F7-44D7-A2F8-61D256FBA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100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7A-40E0-A69E-6CA2BC978C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7A-40E0-A69E-6CA2BC978C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7A-40E0-A69E-6CA2BC978C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7A-40E0-A69E-6CA2BC978C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7A-40E0-A69E-6CA2BC978C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402-8BF6-EF5714F41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całości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A-4912-BE47-99C7C64E90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CA-4912-BE47-99C7C64E90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CA-4912-BE47-99C7C64E90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CA-4912-BE47-99C7C64E90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38-4BE4-8AF8-30A4BBAE93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zawsze (100%) (AO01)</c:v>
                </c:pt>
                <c:pt idx="1">
                  <c:v>często (65-99%) (AO02)</c:v>
                </c:pt>
                <c:pt idx="2">
                  <c:v>czasami (30-64%) (AO03)</c:v>
                </c:pt>
                <c:pt idx="3">
                  <c:v>rzadko (1-29%) (AO04)</c:v>
                </c:pt>
                <c:pt idx="4">
                  <c:v>nigdy (0%) (AO05)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0.82352941176470584</c:v>
                </c:pt>
                <c:pt idx="1">
                  <c:v>0.17647058823529413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CA-4912-BE47-99C7C64E9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81145296"/>
        <c:axId val="1481143376"/>
      </c:barChart>
      <c:valAx>
        <c:axId val="1481143376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5296"/>
        <c:crosses val="autoZero"/>
        <c:crossBetween val="between"/>
        <c:majorUnit val="0.2"/>
        <c:minorUnit val="0.1"/>
      </c:valAx>
      <c:catAx>
        <c:axId val="1481145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1143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00773-D482-47AE-804D-3B60907AEC08}" type="datetimeFigureOut">
              <a:rPr lang="pl-PL" smtClean="0"/>
              <a:t>5.05.2026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31168-030E-4EA5-BF4B-43B57D006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20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938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98732-920C-FC44-618B-8D9B61D2F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E47757-43B0-86DA-AD9F-BFEDD4C5E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E24D79E-2947-DA12-C79B-60609E7C9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F6404B-7DC6-9336-E073-66D5241B9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541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2130F-801B-5060-BC98-EAEBADB6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5D7261E-CD37-CA08-A569-9F6E354F8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F075F4D-B6CE-907F-D5BC-74610882D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B6CE664-CF24-E65C-1324-10F5C3CF9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523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806A8-0ADB-8F83-E477-A178E726E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32D085C-CF05-BEF2-4929-AD691DAF07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38DA61A-12FD-BD98-0CB8-2F9FA8B03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D293BA-3609-56CC-E76C-4D1DFDA66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130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01597-42B1-C8DF-F2A4-EE221E298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EA8BC30-51AF-A164-867D-640944B89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69DE764-F928-BC4C-151D-3EACAA3D5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492C7FA-78B5-BC69-391D-DBAEB4248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108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CFD6E-77D7-2F86-8A66-704111B00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921631B-BE28-EC0E-6F95-CAB320BE8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6DBD689-53F9-E900-F92F-0AF47BA21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A76A23-A1E0-8F34-C6C2-EFB348FE6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863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DFB52-E5A9-7894-C517-5699DC9A6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C5C0648-30F1-2D25-35AB-4F97B83F3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FBAEB40-95CD-021D-5F62-234C6FFE0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AE760A3-161B-2CB2-975B-14CC6F4AD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727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5B475-E9BD-67A2-EAD5-0FEF14302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E83C5BD-0B2F-1D9E-86E8-AF3A904C21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F5DC41F-10F1-4A1E-7EA9-2F3B400A1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1A5C667-4B72-C679-9B78-688D05CD92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776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BAAD9-EDD4-7E13-B26E-E9D8A775C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71B7683-7BAA-32A4-12A5-780984831E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DC9CA3D-5C9A-4978-5461-7FEC4C196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200BF55-693C-1E4A-1270-D213D2B0D7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042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56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58E0B-A8E3-AD4E-0D2F-0E5646538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7433C5A-A17F-E417-523F-28272E57AC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33D87D4-9E9F-8806-6F75-149732EFE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63D5FFD-3B8A-0C45-1CB5-CB439CCF0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34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6B676-8086-11E8-F586-4637808C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6B22CFA-8134-2864-2706-8710C9172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F0E99D1-7186-EBA7-A7AF-B99CF83A0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690CA1-FF64-6A29-883C-EC21ED934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73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16419-B260-42AD-EACE-0780E1807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4402E4B-CAF9-00ED-F810-7E4F7098A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4A6388E-F166-C9CE-72B6-8AA4D9888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CD6117-5BC7-7187-A6F7-6B2CB4963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05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1A5F0-92AF-C20D-8F2C-479706290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369C78D-3DF9-A1D9-4344-4AFC119A5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03EED08-DCEE-B8D5-9AC5-71DF69D5E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45F45D-DA47-54A6-4499-54D2FB3F34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07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5DB99-FF97-7756-14B5-360725FCD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A8B7735-456D-3207-5620-5A946286F4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09EA490-8062-541F-FC7C-CB095B4E8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A0FFDC5-3D5F-B931-A94E-50A2FCBFC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453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E9FD1-9301-740A-CA77-CCF9EA5FE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C533192-FFBD-55DA-990D-6F4E6DF6F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B5A3548-BC9E-EE8C-DF84-02DD03510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CCFE10-6CD7-BD23-AAF1-AC9552E3E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80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58AA1-D8FC-144C-7249-18ED058AE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4D91517-41A2-D807-2AED-4CC092D0D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7C98A13-2DC0-8B5E-8DD2-CC747973D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F34D8B3-C257-27B7-DAF3-C7BE399C1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31168-030E-4EA5-BF4B-43B57D006B3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805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6"/>
          <a:stretch/>
        </p:blipFill>
        <p:spPr>
          <a:xfrm>
            <a:off x="37299" y="1856"/>
            <a:ext cx="7282681" cy="6792830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955675" y="3429000"/>
            <a:ext cx="4344988" cy="2141538"/>
          </a:xfrm>
        </p:spPr>
        <p:txBody>
          <a:bodyPr/>
          <a:lstStyle>
            <a:lvl1pPr marL="0" indent="0">
              <a:buNone/>
              <a:defRPr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Autor:</a:t>
            </a:r>
          </a:p>
          <a:p>
            <a:pPr lvl="0"/>
            <a:r>
              <a:rPr lang="pl-PL" dirty="0"/>
              <a:t>Data: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4" y="1531938"/>
            <a:ext cx="4834241" cy="550862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33" y="-30729"/>
            <a:ext cx="2257577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27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7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20"/>
          <a:stretch/>
        </p:blipFill>
        <p:spPr>
          <a:xfrm>
            <a:off x="37298" y="1856"/>
            <a:ext cx="7221483" cy="6792830"/>
          </a:xfrm>
          <a:prstGeom prst="rect">
            <a:avLst/>
          </a:prstGeom>
        </p:spPr>
      </p:pic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5" y="1531938"/>
            <a:ext cx="4344649" cy="550862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DZIĘKUJEMY ZA UWAGĘ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19964"/>
            <a:ext cx="2257577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5.05.2026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22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5.05.2026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14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5.05.2026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343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5.05.2026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0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5.05.2026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80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5.05.2026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448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5.05.2026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6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2" b="15263"/>
          <a:stretch/>
        </p:blipFill>
        <p:spPr>
          <a:xfrm>
            <a:off x="2167778" y="1"/>
            <a:ext cx="7538963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19647" y="2388617"/>
            <a:ext cx="8445500" cy="183597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3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6242" cy="6858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7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0" b="18964"/>
          <a:stretch/>
        </p:blipFill>
        <p:spPr>
          <a:xfrm>
            <a:off x="37300" y="1856"/>
            <a:ext cx="4406328" cy="62422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134" y="1855"/>
            <a:ext cx="2050927" cy="693213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9" y="2481193"/>
            <a:ext cx="546736" cy="472724"/>
          </a:xfrm>
          <a:prstGeom prst="rect">
            <a:avLst/>
          </a:prstGeom>
        </p:spPr>
      </p:pic>
      <p:sp>
        <p:nvSpPr>
          <p:cNvPr id="11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985839" y="2481193"/>
            <a:ext cx="6915577" cy="9191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3558794"/>
            <a:ext cx="546736" cy="472724"/>
          </a:xfrm>
          <a:prstGeom prst="rect">
            <a:avLst/>
          </a:prstGeom>
        </p:spPr>
      </p:pic>
      <p:sp>
        <p:nvSpPr>
          <p:cNvPr id="13" name="Symbol zastępczy tekstu 10"/>
          <p:cNvSpPr>
            <a:spLocks noGrp="1"/>
          </p:cNvSpPr>
          <p:nvPr>
            <p:ph type="body" sz="quarter" idx="11" hasCustomPrompt="1"/>
          </p:nvPr>
        </p:nvSpPr>
        <p:spPr>
          <a:xfrm>
            <a:off x="950762" y="3554881"/>
            <a:ext cx="6915577" cy="9191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4665112"/>
            <a:ext cx="546736" cy="472724"/>
          </a:xfrm>
          <a:prstGeom prst="rect">
            <a:avLst/>
          </a:prstGeom>
        </p:spPr>
      </p:pic>
      <p:sp>
        <p:nvSpPr>
          <p:cNvPr id="15" name="Symbol zastępczy tekstu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7042" y="4665112"/>
            <a:ext cx="6939297" cy="9280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220663" y="981075"/>
            <a:ext cx="3671887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7" t="9939" r="9338" b="75761"/>
          <a:stretch/>
        </p:blipFill>
        <p:spPr>
          <a:xfrm>
            <a:off x="6157199" y="797443"/>
            <a:ext cx="979200" cy="9792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6" t="11138" r="26614" b="77739"/>
          <a:stretch/>
        </p:blipFill>
        <p:spPr>
          <a:xfrm>
            <a:off x="5117243" y="740289"/>
            <a:ext cx="979200" cy="97918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11544" r="42072" b="75745"/>
          <a:stretch/>
        </p:blipFill>
        <p:spPr>
          <a:xfrm>
            <a:off x="4146289" y="856834"/>
            <a:ext cx="979184" cy="97918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49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1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"/>
          <a:stretch/>
        </p:blipFill>
        <p:spPr>
          <a:xfrm>
            <a:off x="-1" y="3122"/>
            <a:ext cx="1995667" cy="68548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9" b="15263"/>
          <a:stretch/>
        </p:blipFill>
        <p:spPr>
          <a:xfrm>
            <a:off x="2167779" y="1"/>
            <a:ext cx="7600162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19647" y="2021423"/>
            <a:ext cx="8445500" cy="428393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TYTUŁ WYKRESU</a:t>
            </a:r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3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3" name="Symbol zastępczy wykresu 2"/>
          <p:cNvSpPr>
            <a:spLocks noGrp="1"/>
          </p:cNvSpPr>
          <p:nvPr>
            <p:ph type="chart" sz="quarter" idx="12"/>
          </p:nvPr>
        </p:nvSpPr>
        <p:spPr>
          <a:xfrm>
            <a:off x="3219450" y="2693988"/>
            <a:ext cx="8445500" cy="3489325"/>
          </a:xfrm>
        </p:spPr>
        <p:txBody>
          <a:bodyPr/>
          <a:lstStyle/>
          <a:p>
            <a:r>
              <a:rPr lang="pl-PL"/>
              <a:t>Kliknij ikonę, aby dodać wykres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7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4" b="18964"/>
          <a:stretch/>
        </p:blipFill>
        <p:spPr>
          <a:xfrm>
            <a:off x="37299" y="1856"/>
            <a:ext cx="4834721" cy="6242298"/>
          </a:xfrm>
          <a:prstGeom prst="rect">
            <a:avLst/>
          </a:prstGeom>
        </p:spPr>
      </p:pic>
      <p:sp>
        <p:nvSpPr>
          <p:cNvPr id="1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263411" y="2714365"/>
            <a:ext cx="2147835" cy="367194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quarter" idx="14" hasCustomPrompt="1"/>
          </p:nvPr>
        </p:nvSpPr>
        <p:spPr>
          <a:xfrm>
            <a:off x="476649" y="2714364"/>
            <a:ext cx="434969" cy="49030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415A41"/>
                </a:solidFill>
              </a:defRPr>
            </a:lvl1pPr>
          </a:lstStyle>
          <a:p>
            <a:r>
              <a:rPr lang="pl-PL" dirty="0"/>
              <a:t>1</a:t>
            </a:r>
          </a:p>
        </p:txBody>
      </p:sp>
      <p:sp>
        <p:nvSpPr>
          <p:cNvPr id="19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3928544" y="2714365"/>
            <a:ext cx="456443" cy="49030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415A41"/>
                </a:solidFill>
              </a:defRPr>
            </a:lvl1pPr>
          </a:lstStyle>
          <a:p>
            <a:r>
              <a:rPr lang="pl-PL" dirty="0"/>
              <a:t>2</a:t>
            </a:r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7"/>
          </p:nvPr>
        </p:nvSpPr>
        <p:spPr>
          <a:xfrm>
            <a:off x="4671543" y="2714365"/>
            <a:ext cx="2147835" cy="367194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220663" y="981075"/>
            <a:ext cx="3671887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13" y="1856"/>
            <a:ext cx="2025587" cy="685614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7" t="9939" r="9338" b="75761"/>
          <a:stretch/>
        </p:blipFill>
        <p:spPr>
          <a:xfrm>
            <a:off x="6157199" y="797443"/>
            <a:ext cx="979200" cy="9792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6" t="11138" r="26614" b="77739"/>
          <a:stretch/>
        </p:blipFill>
        <p:spPr>
          <a:xfrm>
            <a:off x="5117243" y="740289"/>
            <a:ext cx="979200" cy="97918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11544" r="42072" b="75745"/>
          <a:stretch/>
        </p:blipFill>
        <p:spPr>
          <a:xfrm>
            <a:off x="4146289" y="856834"/>
            <a:ext cx="979184" cy="97918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2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2" b="15263"/>
          <a:stretch/>
        </p:blipFill>
        <p:spPr>
          <a:xfrm>
            <a:off x="2056867" y="21398"/>
            <a:ext cx="7711074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783" y="1960224"/>
            <a:ext cx="8522525" cy="489592"/>
          </a:xfrm>
          <a:solidFill>
            <a:srgbClr val="415A41"/>
          </a:solidFill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TABELI</a:t>
            </a:r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219646" y="863030"/>
            <a:ext cx="5813905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sz="quarter" idx="12"/>
          </p:nvPr>
        </p:nvSpPr>
        <p:spPr>
          <a:xfrm>
            <a:off x="3203782" y="2632287"/>
            <a:ext cx="8522525" cy="2877479"/>
          </a:xfrm>
        </p:spPr>
        <p:txBody>
          <a:bodyPr/>
          <a:lstStyle/>
          <a:p>
            <a:r>
              <a:rPr lang="pl-PL"/>
              <a:t>Kliknij ikonę, aby dodać tabelę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" y="0"/>
            <a:ext cx="1967525" cy="685799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"/>
          <a:stretch/>
        </p:blipFill>
        <p:spPr>
          <a:xfrm>
            <a:off x="-1" y="3122"/>
            <a:ext cx="1995667" cy="68548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2" b="15263"/>
          <a:stretch/>
        </p:blipFill>
        <p:spPr>
          <a:xfrm>
            <a:off x="2118065" y="1"/>
            <a:ext cx="7600162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19647" y="2021422"/>
            <a:ext cx="8445500" cy="489600"/>
          </a:xfrm>
          <a:solidFill>
            <a:srgbClr val="415A41"/>
          </a:solidFill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TABELI</a:t>
            </a:r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3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3" name="Symbol zastępczy tabeli 12"/>
          <p:cNvSpPr>
            <a:spLocks noGrp="1"/>
          </p:cNvSpPr>
          <p:nvPr>
            <p:ph type="tbl" sz="quarter" idx="12"/>
          </p:nvPr>
        </p:nvSpPr>
        <p:spPr>
          <a:xfrm>
            <a:off x="3219450" y="2755811"/>
            <a:ext cx="8445500" cy="2265362"/>
          </a:xfrm>
        </p:spPr>
        <p:txBody>
          <a:bodyPr/>
          <a:lstStyle/>
          <a:p>
            <a:r>
              <a:rPr lang="pl-PL"/>
              <a:t>Kliknij ikonę, aby dodać tabelę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4" b="18964"/>
          <a:stretch/>
        </p:blipFill>
        <p:spPr>
          <a:xfrm>
            <a:off x="37299" y="1856"/>
            <a:ext cx="4834721" cy="6242298"/>
          </a:xfrm>
          <a:prstGeom prst="rect">
            <a:avLst/>
          </a:prstGeom>
        </p:spPr>
      </p:pic>
      <p:sp>
        <p:nvSpPr>
          <p:cNvPr id="22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220663" y="981075"/>
            <a:ext cx="3671887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13" y="1856"/>
            <a:ext cx="2025587" cy="6856144"/>
          </a:xfrm>
          <a:prstGeom prst="rect">
            <a:avLst/>
          </a:prstGeom>
        </p:spPr>
      </p:pic>
      <p:sp>
        <p:nvSpPr>
          <p:cNvPr id="4" name="Symbol zastępczy obrazu 3"/>
          <p:cNvSpPr>
            <a:spLocks noGrp="1"/>
          </p:cNvSpPr>
          <p:nvPr>
            <p:ph type="pic" sz="quarter" idx="20"/>
          </p:nvPr>
        </p:nvSpPr>
        <p:spPr>
          <a:xfrm>
            <a:off x="953997" y="2755900"/>
            <a:ext cx="4406900" cy="2876550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2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5" b="15263"/>
          <a:stretch/>
        </p:blipFill>
        <p:spPr>
          <a:xfrm>
            <a:off x="2189217" y="-1475"/>
            <a:ext cx="7578723" cy="5693362"/>
          </a:xfrm>
          <a:prstGeom prst="rect">
            <a:avLst/>
          </a:prstGeom>
        </p:spPr>
      </p:pic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2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" y="0"/>
            <a:ext cx="1967525" cy="685799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12"/>
          </p:nvPr>
        </p:nvSpPr>
        <p:spPr>
          <a:xfrm>
            <a:off x="7363660" y="2041541"/>
            <a:ext cx="3972017" cy="3911105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13" name="Symbol zastępczy obrazu 4"/>
          <p:cNvSpPr>
            <a:spLocks noGrp="1"/>
          </p:cNvSpPr>
          <p:nvPr>
            <p:ph type="pic" sz="quarter" idx="14"/>
          </p:nvPr>
        </p:nvSpPr>
        <p:spPr>
          <a:xfrm>
            <a:off x="3365192" y="2021422"/>
            <a:ext cx="3970800" cy="3911105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6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C2E31-925D-413A-9169-4069E03AC317}" type="datetimeFigureOut">
              <a:rPr lang="pl-PL" smtClean="0"/>
              <a:t>5.05.2026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8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1" r:id="rId5"/>
    <p:sldLayoutId id="2147483660" r:id="rId6"/>
    <p:sldLayoutId id="2147483665" r:id="rId7"/>
    <p:sldLayoutId id="2147483663" r:id="rId8"/>
    <p:sldLayoutId id="2147483664" r:id="rId9"/>
    <p:sldLayoutId id="214748366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263352" y="1412776"/>
            <a:ext cx="4896544" cy="7449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200" dirty="0"/>
              <a:t>OD DOKUMENTACJI DO DECYZJI: </a:t>
            </a:r>
          </a:p>
          <a:p>
            <a:pPr>
              <a:lnSpc>
                <a:spcPct val="100000"/>
              </a:lnSpc>
            </a:pPr>
            <a:r>
              <a:rPr lang="pl-PL" sz="2200" dirty="0"/>
              <a:t>CO MÓWIĄ DANE O PROCESACH LGD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5616459"/>
            <a:ext cx="5256584" cy="1241541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063C03F-8F02-6E05-33DC-B3C2353CD2C4}"/>
              </a:ext>
            </a:extLst>
          </p:cNvPr>
          <p:cNvSpPr/>
          <p:nvPr/>
        </p:nvSpPr>
        <p:spPr>
          <a:xfrm>
            <a:off x="5447928" y="486916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pl-PL" b="1" dirty="0">
                <a:solidFill>
                  <a:srgbClr val="415A41"/>
                </a:solidFill>
              </a:rPr>
              <a:t>6 maja 2026 r.</a:t>
            </a:r>
          </a:p>
        </p:txBody>
      </p:sp>
    </p:spTree>
    <p:extLst>
      <p:ext uri="{BB962C8B-B14F-4D97-AF65-F5344CB8AC3E}">
        <p14:creationId xmlns:p14="http://schemas.microsoft.com/office/powerpoint/2010/main" val="265162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C6D1D-8335-A456-ABF6-B23D16B66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ABB0A6A-FDCA-1BD2-752E-52F2FDC72D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/>
              <a:t>Skład Rady i zasady bezstronności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D4F5DCE3-C7DE-2783-E191-ECC760398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463783"/>
              </p:ext>
            </p:extLst>
          </p:nvPr>
        </p:nvGraphicFramePr>
        <p:xfrm>
          <a:off x="1991544" y="2663883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CCE6215B-5549-0308-8C93-A58282AB3AC6}"/>
              </a:ext>
            </a:extLst>
          </p:cNvPr>
          <p:cNvSpPr txBox="1"/>
          <p:nvPr/>
        </p:nvSpPr>
        <p:spPr>
          <a:xfrm>
            <a:off x="2207568" y="1661899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WF03 Czy organ decyzyjny LGD podczas dokonywania wyboru operacji zastosował niedyskryminujące i przejrzyste kryteria wyboru operacji, które pozwalają uniknąć konfliktu interesów oraz zapewniającą bezstronność członków organu decyzyjnego LGD (…)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CD23F22-5971-E596-6AEF-68C562D30E2C}"/>
              </a:ext>
            </a:extLst>
          </p:cNvPr>
          <p:cNvSpPr txBox="1"/>
          <p:nvPr/>
        </p:nvSpPr>
        <p:spPr>
          <a:xfrm>
            <a:off x="7032104" y="1693257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WF04 Czy organ decyzyjny LGD podczas dokonywania wyboru operacji zachował skład Rady, tzn. w skład Rady weszli przedstawiciele publicznych i prywatnych lokalnych interesów społeczno-gospodarczych i w których żadna pojedyncza grupa interesu nie kontrolowała procesu podejmowania decyzji?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7A76717F-718E-1196-C1C6-19FEB9F6D7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81641"/>
              </p:ext>
            </p:extLst>
          </p:nvPr>
        </p:nvGraphicFramePr>
        <p:xfrm>
          <a:off x="6960096" y="2591875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197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23B2D-33D4-3271-93C8-C0A51F71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398355-20A9-3ED2-BBE1-67DAD6E6DF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Kontrola konfliktu interesów i rozdział funkcji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A08CED7-EF27-59B7-0557-2B91E9948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625500"/>
              </p:ext>
            </p:extLst>
          </p:nvPr>
        </p:nvGraphicFramePr>
        <p:xfrm>
          <a:off x="1991544" y="2447859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7F3EA027-AD45-84AE-9BB9-A977A09CD7A9}"/>
              </a:ext>
            </a:extLst>
          </p:cNvPr>
          <p:cNvSpPr txBox="1"/>
          <p:nvPr/>
        </p:nvSpPr>
        <p:spPr>
          <a:xfrm>
            <a:off x="2279576" y="1794881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WF05 Czy organ decyzyjny LGD podczas dokonywania wyboru operacji zachował wymóg, zgodnie z którym żadna pojedyncza grupa interesu nie kontrolowała decyzji w sprawie wyboru operacji?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46FD92A-1688-9E0B-E392-1E2D6E6B8886}"/>
              </a:ext>
            </a:extLst>
          </p:cNvPr>
          <p:cNvSpPr txBox="1"/>
          <p:nvPr/>
        </p:nvSpPr>
        <p:spPr>
          <a:xfrm>
            <a:off x="7032104" y="1794881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WF06 Jeśli LGD jest beneficjentem, czy zachowała wyraźny rozdział funkcji w zakresie weryfikacji formalnej wniosków, oceny wniosków i wyboru operacji od wnioskowania o wsparcie na wdrażanie LSR?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E3ADC0C9-EFE2-9D62-4690-D689C604D8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223630"/>
              </p:ext>
            </p:extLst>
          </p:nvPr>
        </p:nvGraphicFramePr>
        <p:xfrm>
          <a:off x="6960096" y="2447859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654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4E461-1696-E032-9C2E-8029596B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3408C3-4D5A-0B0D-0350-05C92B40C8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Rejestr interesów i wyłączenia członków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DD26538-E90A-870B-04F7-0884CFA71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706139"/>
              </p:ext>
            </p:extLst>
          </p:nvPr>
        </p:nvGraphicFramePr>
        <p:xfrm>
          <a:off x="2279576" y="2996952"/>
          <a:ext cx="4176464" cy="306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C555945E-24BD-3467-8BC3-155EC6700CF4}"/>
              </a:ext>
            </a:extLst>
          </p:cNvPr>
          <p:cNvSpPr txBox="1"/>
          <p:nvPr/>
        </p:nvSpPr>
        <p:spPr>
          <a:xfrm>
            <a:off x="2279576" y="170080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WF07 Czy LGD utworzyła rejestr interesów przed ogłoszeniem pierwszego naboru wniosków, a przed każdym posiedzeniem organu decyzyjnego LGD w sprawie oceny wniosku i wyboru operacji potwierdza aktualność tego rejestru?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1D12899-B6AE-A4B4-4E74-6EDBD3511366}"/>
              </a:ext>
            </a:extLst>
          </p:cNvPr>
          <p:cNvSpPr txBox="1"/>
          <p:nvPr/>
        </p:nvSpPr>
        <p:spPr>
          <a:xfrm>
            <a:off x="7032104" y="170080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WF08 Czy LGD prawidłowo stosowała wyłączenie członka organu decyzyjnego z podejmowania decyzji ze względu na konflikt interesów?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DD8F601-9A8F-3D3D-A51A-8EC81C6DF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478816"/>
              </p:ext>
            </p:extLst>
          </p:nvPr>
        </p:nvGraphicFramePr>
        <p:xfrm>
          <a:off x="6960096" y="2420888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784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73FF3-03A3-D836-22FF-3A01FC861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55B987-FD9A-9F67-BD38-0CC9C90A9B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/>
              <a:t>Poprawność oceny operacji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3D2BCAAD-C209-80D5-9100-54BD7B870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933196"/>
              </p:ext>
            </p:extLst>
          </p:nvPr>
        </p:nvGraphicFramePr>
        <p:xfrm>
          <a:off x="1991544" y="2420888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7BC0F68B-BAB8-578D-EEBF-C5D4C8D1A8B6}"/>
              </a:ext>
            </a:extLst>
          </p:cNvPr>
          <p:cNvSpPr txBox="1"/>
          <p:nvPr/>
        </p:nvSpPr>
        <p:spPr>
          <a:xfrm>
            <a:off x="2279576" y="1794881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ZR01 Czy LGD prawidłowo oceniła zgodność operacji z zakresem wsparcia?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B3C4CDF-8AA2-F4EB-8A34-8E546782B26A}"/>
              </a:ext>
            </a:extLst>
          </p:cNvPr>
          <p:cNvSpPr txBox="1"/>
          <p:nvPr/>
        </p:nvSpPr>
        <p:spPr>
          <a:xfrm>
            <a:off x="7032104" y="1794881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ZR02 Czy LGD prawidłowo oceniła zgodność operacji z warunkami udzielania wsparcia określonymi w regulaminie konkursu?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F4D6390F-390A-DD26-45AE-5E57AC6CB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386375"/>
              </p:ext>
            </p:extLst>
          </p:nvPr>
        </p:nvGraphicFramePr>
        <p:xfrm>
          <a:off x="6960096" y="2420888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220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19D4A-720D-A882-34D5-2336AECB5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5E6ADC-9D74-9E2A-E0F5-FCB6864951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Racjonalność kosztów i weryfikacja listy rankingowej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11D8A9F8-452D-EE61-CD75-8E2EAB005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979621"/>
              </p:ext>
            </p:extLst>
          </p:nvPr>
        </p:nvGraphicFramePr>
        <p:xfrm>
          <a:off x="1991544" y="2420888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B69A293-F788-8B86-4AE1-B80F4248EC85}"/>
              </a:ext>
            </a:extLst>
          </p:cNvPr>
          <p:cNvSpPr txBox="1"/>
          <p:nvPr/>
        </p:nvSpPr>
        <p:spPr>
          <a:xfrm>
            <a:off x="2279576" y="1794881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ZR03 Czy LGD prawidłowo zweryfikowała zasadność i racjonalność kosztów?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57B2A0F-5285-B423-A7AF-6434B12C53C4}"/>
              </a:ext>
            </a:extLst>
          </p:cNvPr>
          <p:cNvSpPr txBox="1"/>
          <p:nvPr/>
        </p:nvSpPr>
        <p:spPr>
          <a:xfrm>
            <a:off x="7032104" y="1794881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ZR04 Czy LGD prawidłowo sporządziła listę rankingową?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CDC782D2-F489-6E0D-510C-78C9D1681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503986"/>
              </p:ext>
            </p:extLst>
          </p:nvPr>
        </p:nvGraphicFramePr>
        <p:xfrm>
          <a:off x="6960096" y="2420888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080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C1C42-6360-48FC-2DF7-20F3F29E2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DF98579-1924-E144-4973-07EAADDF4A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/>
              <a:t>Błędy w listach rankingowych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E6EFF6-F98F-5C34-B570-029CB28C1E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946703"/>
              </p:ext>
            </p:extLst>
          </p:nvPr>
        </p:nvGraphicFramePr>
        <p:xfrm>
          <a:off x="2495600" y="2420888"/>
          <a:ext cx="9289032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763788A2-9ABD-FF86-1D7B-078A249448EE}"/>
              </a:ext>
            </a:extLst>
          </p:cNvPr>
          <p:cNvSpPr txBox="1"/>
          <p:nvPr/>
        </p:nvSpPr>
        <p:spPr>
          <a:xfrm>
            <a:off x="4583832" y="1916832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ZR05 Jeśli nie, to jakie błędy wystąpiły przy sporządzaniu listy rankingowej:</a:t>
            </a:r>
          </a:p>
        </p:txBody>
      </p:sp>
    </p:spTree>
    <p:extLst>
      <p:ext uri="{BB962C8B-B14F-4D97-AF65-F5344CB8AC3E}">
        <p14:creationId xmlns:p14="http://schemas.microsoft.com/office/powerpoint/2010/main" val="1815315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3DFAA-3AE7-22CB-EE5B-C4D90CDCD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116FB4-BAC4-E28A-71C7-849D34F45C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/>
              <a:t>Problemy z kryteriami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E84D0F6-E00A-E05C-DAE4-1BF30E476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017898"/>
              </p:ext>
            </p:extLst>
          </p:nvPr>
        </p:nvGraphicFramePr>
        <p:xfrm>
          <a:off x="1991544" y="2591875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1961BC4C-C06E-47AF-0B9A-BF8D644E0B15}"/>
              </a:ext>
            </a:extLst>
          </p:cNvPr>
          <p:cNvSpPr txBox="1"/>
          <p:nvPr/>
        </p:nvSpPr>
        <p:spPr>
          <a:xfrm>
            <a:off x="2279576" y="1794881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ZR06A Prawidłowość przyznania punktów w ramach oceny w zakresie spełniania przez operację kryteriów wyboru.   Czy wystąpiły problemy z zastosowaniem kryteriów (np. źle zastosowano kryterium w całym konkursie)?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616F82B-DEB1-FFA3-6C4D-A673A1471C2A}"/>
              </a:ext>
            </a:extLst>
          </p:cNvPr>
          <p:cNvSpPr txBox="1"/>
          <p:nvPr/>
        </p:nvSpPr>
        <p:spPr>
          <a:xfrm>
            <a:off x="7032104" y="256490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ZR06AA Czy wystąpiły problemy z zastosowaniem kryteriów (np. źle zastosowano kryterium w całym konkursie)? Jakie problemy?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11F99A2-476B-6F9E-3769-F5C8350D6E0E}"/>
              </a:ext>
            </a:extLst>
          </p:cNvPr>
          <p:cNvSpPr txBox="1"/>
          <p:nvPr/>
        </p:nvSpPr>
        <p:spPr>
          <a:xfrm>
            <a:off x="7032104" y="3140968"/>
            <a:ext cx="48344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/>
              <a:t>nieprawidłowe przyznanie punktów w mierzalnym kryterium w zakresie poziomu wkładu własnego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/>
              <a:t>"LGD błędnie przypisała zakres punktowy w ramach kryteriów zatwierdzonych przez SW w systemie LGD co skutkowało przyznaniem 3 pkt wszystkim wnioskom złożonym w ramach naboru a nie jak w kryteriach zatwierdzonych - 5 pkt.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/>
              <a:t>Przyznanie punktów niezgodnie z kryteriami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/>
              <a:t>błędna interpretacja kryterium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/>
              <a:t>Ocena na podstawie niekompletnych dokumentów, brak wezwania do uzupełnień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/>
              <a:t>Błędna interpretacja kryterium dotyczącego wkładu własnego, kryterium innowacyjności.</a:t>
            </a:r>
          </a:p>
        </p:txBody>
      </p:sp>
    </p:spTree>
    <p:extLst>
      <p:ext uri="{BB962C8B-B14F-4D97-AF65-F5344CB8AC3E}">
        <p14:creationId xmlns:p14="http://schemas.microsoft.com/office/powerpoint/2010/main" val="119687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BC943-F388-853F-0C98-9BEF152DC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D0EFF0B-EA25-52A3-DCBD-2CA432A6CE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/>
              <a:t>Problemy z kryteriami policzalnymi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5053BC4A-8E49-F0EB-EBCC-DB15D234A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607607"/>
              </p:ext>
            </p:extLst>
          </p:nvPr>
        </p:nvGraphicFramePr>
        <p:xfrm>
          <a:off x="2495600" y="2420888"/>
          <a:ext cx="9289032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3A08CB9-C12A-78DD-B86F-292F60B3ADCC}"/>
              </a:ext>
            </a:extLst>
          </p:cNvPr>
          <p:cNvSpPr txBox="1"/>
          <p:nvPr/>
        </p:nvSpPr>
        <p:spPr>
          <a:xfrm>
            <a:off x="4583832" y="1916832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ZR06B Czy wystąpiły problemy z kryteriami policzalnymi?</a:t>
            </a:r>
          </a:p>
        </p:txBody>
      </p:sp>
    </p:spTree>
    <p:extLst>
      <p:ext uri="{BB962C8B-B14F-4D97-AF65-F5344CB8AC3E}">
        <p14:creationId xmlns:p14="http://schemas.microsoft.com/office/powerpoint/2010/main" val="618452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FED3B-1C31-72E0-991A-35837FD85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51CBA5-4EC7-CE8D-76D8-5AEE9ECAE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/>
              <a:t>Dodatkowe błędy w ocenie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BB7D105-5A06-A295-FA9C-72C3CF44B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310117"/>
              </p:ext>
            </p:extLst>
          </p:nvPr>
        </p:nvGraphicFramePr>
        <p:xfrm>
          <a:off x="1991544" y="2591875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AC03E477-83C4-6E71-92B4-19171EF90C24}"/>
              </a:ext>
            </a:extLst>
          </p:cNvPr>
          <p:cNvSpPr txBox="1"/>
          <p:nvPr/>
        </p:nvSpPr>
        <p:spPr>
          <a:xfrm>
            <a:off x="2279576" y="1794881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ZR06C Czy SW odmówił przyznania pomocy na podstawie art. 17 ustawy RLKS, ze względu na źle przyznane przez LGD punkty?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4B7DE19-74B6-453E-B0DC-EFEA70FEFCDB}"/>
              </a:ext>
            </a:extLst>
          </p:cNvPr>
          <p:cNvSpPr txBox="1"/>
          <p:nvPr/>
        </p:nvSpPr>
        <p:spPr>
          <a:xfrm>
            <a:off x="7032104" y="256490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ZR06D Czy wykryto inne błędy stosowania kryteriów przez LGD? Jeśli tak to jakie?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4FD963F-F02C-F4D5-64FA-44E4FC2F09AE}"/>
              </a:ext>
            </a:extLst>
          </p:cNvPr>
          <p:cNvSpPr txBox="1"/>
          <p:nvPr/>
        </p:nvSpPr>
        <p:spPr>
          <a:xfrm>
            <a:off x="7032104" y="3140968"/>
            <a:ext cx="483445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/>
              <a:t>LGD określiła w naborze minimum punktowe niezbędne do przyznania pomocy (9 punktów), a wybrała operacje, które uzyskały 7 punktów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/>
              <a:t>Brak sprawdzenia spełnienia przez operacje warunków wsparcia. Brak realizacji wskazanych w regulaminie warunków realizacji operacji - brak realizacji celu przedsięwzięcia, realizacja innych niż zakładano w regulaminie rodzajów wspieranej działalności gospodarczej, brak przygotowania operacji do realizacji.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/>
              <a:t>Słabe uzasadnienia odnośnie przyznanych punktów.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/>
              <a:t>Błędnie przyznane punkty za kryteria spowodowały dość dużą liczbę protestów.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/>
              <a:t>Ocena na podstawie uzupełnień wykraczających poza zakres wezwania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/>
              <a:t>Błędna interpretacja kryterium dotyczącego wkładu własnego, kryterium innowacyjności.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/>
              <a:t>Niewłaściwa logika matematyczna w zakresie obliczania udziału wkładu własnego Wnioskodawcy w realizację operacji - nie wpływająca na kolejkę wniosków</a:t>
            </a:r>
          </a:p>
        </p:txBody>
      </p:sp>
    </p:spTree>
    <p:extLst>
      <p:ext uri="{BB962C8B-B14F-4D97-AF65-F5344CB8AC3E}">
        <p14:creationId xmlns:p14="http://schemas.microsoft.com/office/powerpoint/2010/main" val="899421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04EA4-2E9F-BB4E-AADF-6DFB063CB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BC90EC-4820-A5CE-7799-EF07F98499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/>
              <a:t>Odmowy przyznania pomocy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3ADF17BF-6ACD-3119-7F3D-C998CA0A4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018743"/>
              </p:ext>
            </p:extLst>
          </p:nvPr>
        </p:nvGraphicFramePr>
        <p:xfrm>
          <a:off x="1991544" y="2807899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AA13FDAB-BB0B-D3CB-957A-E028FDC459F4}"/>
              </a:ext>
            </a:extLst>
          </p:cNvPr>
          <p:cNvSpPr txBox="1"/>
          <p:nvPr/>
        </p:nvSpPr>
        <p:spPr>
          <a:xfrm>
            <a:off x="2279576" y="179632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ZR07 Czy SW odmówił przyznania pomocy po ostatecznej weryfikacji kwalifikowalności?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93A69FA-34C1-7E10-F497-A665DE70A491}"/>
              </a:ext>
            </a:extLst>
          </p:cNvPr>
          <p:cNvSpPr txBox="1"/>
          <p:nvPr/>
        </p:nvSpPr>
        <p:spPr>
          <a:xfrm>
            <a:off x="7032104" y="1794881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ZR08 Czy SW odmówił przyznania pomocy, ponieważ podczas dokonywania wyboru operacji naruszono art. 17 (….)	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4FA7F3DF-DAC7-23E9-3ED5-66A2254CD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304552"/>
              </p:ext>
            </p:extLst>
          </p:nvPr>
        </p:nvGraphicFramePr>
        <p:xfrm>
          <a:off x="6960096" y="2780928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825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0ED3E-A887-F1D9-9CA9-3E8F8BAA9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A634FB-8554-1E8F-A91D-71AE8655D4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/>
              <a:t>Cel badania oraz struktura ankiety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5EF7009-B185-C38E-DF92-47F799AD63B4}"/>
              </a:ext>
            </a:extLst>
          </p:cNvPr>
          <p:cNvSpPr/>
          <p:nvPr/>
        </p:nvSpPr>
        <p:spPr>
          <a:xfrm>
            <a:off x="3215680" y="2132856"/>
            <a:ext cx="835292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pl-PL" dirty="0">
                <a:solidFill>
                  <a:srgbClr val="415A41"/>
                </a:solidFill>
              </a:rPr>
              <a:t>Ankieta została opracowana jako narzędzie badawcze do oceny LGD przez SW. </a:t>
            </a:r>
          </a:p>
          <a:p>
            <a:pPr lvl="1">
              <a:spcAft>
                <a:spcPts val="600"/>
              </a:spcAft>
            </a:pPr>
            <a:r>
              <a:rPr lang="pl-PL" dirty="0">
                <a:solidFill>
                  <a:srgbClr val="415A41"/>
                </a:solidFill>
              </a:rPr>
              <a:t>Metodologia opierała się na analizie odpowiedzi dotyczących: metryczki LGD (województwo, liczba ocenionych naborów),terminowości przekazywania dokumentacji oraz przyczyn ewentualnych opóźnień, kompletności dokumentów i typowych braków, poprawności i konieczności uzupełnień, przestrzegania procedur, bezstronności i prowadzenia rejestrów, oceny merytorycznej, punktacji oraz tworzenia list rankingowych. </a:t>
            </a:r>
          </a:p>
          <a:p>
            <a:pPr lvl="1">
              <a:spcAft>
                <a:spcPts val="600"/>
              </a:spcAft>
            </a:pPr>
            <a:r>
              <a:rPr lang="pl-PL" dirty="0">
                <a:solidFill>
                  <a:srgbClr val="415A41"/>
                </a:solidFill>
              </a:rPr>
              <a:t>Struktura ankiety odzwierciedlała najważniejsze etapy procesu wyboru operacji, umożliwiając identyfikację zarówno uchybień formalnych, jak i nieprawidłowości merytorycznych.</a:t>
            </a:r>
          </a:p>
        </p:txBody>
      </p:sp>
    </p:spTree>
    <p:extLst>
      <p:ext uri="{BB962C8B-B14F-4D97-AF65-F5344CB8AC3E}">
        <p14:creationId xmlns:p14="http://schemas.microsoft.com/office/powerpoint/2010/main" val="264313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861C-4659-61B1-C49C-0A819992C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CE49B3-63B5-CE4F-B9DF-055969F05D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Profil respondentów: województwa i liczba ocenionych naborów przez SW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F5F19070-EB75-E44C-C963-4507B9A05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716524"/>
              </p:ext>
            </p:extLst>
          </p:nvPr>
        </p:nvGraphicFramePr>
        <p:xfrm>
          <a:off x="1991544" y="2564904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228EE0A7-9DEC-1E65-C844-0834210BE6C5}"/>
              </a:ext>
            </a:extLst>
          </p:cNvPr>
          <p:cNvSpPr txBox="1"/>
          <p:nvPr/>
        </p:nvSpPr>
        <p:spPr>
          <a:xfrm>
            <a:off x="2207568" y="2276872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M01 Proszę wskazać województwo wypełniające kwestionariusz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1841FD8-5313-ACB3-C405-463FD21F9B75}"/>
              </a:ext>
            </a:extLst>
          </p:cNvPr>
          <p:cNvSpPr txBox="1"/>
          <p:nvPr/>
        </p:nvSpPr>
        <p:spPr>
          <a:xfrm>
            <a:off x="7032104" y="227687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M02 Proszę podać liczbę naborów przeprowadzonych przez LGD, która dotychczas została oceniona przez SW?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793D007-6EB7-67B1-3377-429D6E28373C}"/>
              </a:ext>
            </a:extLst>
          </p:cNvPr>
          <p:cNvSpPr txBox="1"/>
          <p:nvPr/>
        </p:nvSpPr>
        <p:spPr>
          <a:xfrm>
            <a:off x="2238524" y="1855857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>
                <a:solidFill>
                  <a:schemeClr val="bg1">
                    <a:lumMod val="65000"/>
                  </a:schemeClr>
                </a:solidFill>
              </a:rPr>
              <a:t>N=17. Wszystkie SW udzieliły kompletnych odpowiedzi.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FA3A5428-8A2D-745D-6E8C-0E15292B7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860663"/>
              </p:ext>
            </p:extLst>
          </p:nvPr>
        </p:nvGraphicFramePr>
        <p:xfrm>
          <a:off x="7053332" y="3356992"/>
          <a:ext cx="3960441" cy="2095500"/>
        </p:xfrm>
        <a:graphic>
          <a:graphicData uri="http://schemas.openxmlformats.org/drawingml/2006/table">
            <a:tbl>
              <a:tblPr/>
              <a:tblGrid>
                <a:gridCol w="2664297">
                  <a:extLst>
                    <a:ext uri="{9D8B030D-6E8A-4147-A177-3AD203B41FA5}">
                      <a16:colId xmlns:a16="http://schemas.microsoft.com/office/drawing/2014/main" val="41123328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017272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Obliczenia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994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SW wypełniających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15382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naborów LGD ocenianych przez SW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39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Odchylenie standardowe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0671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Średnia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170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9107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kwartyl (Q1)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464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kwartyl (Mediana)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6753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kwartyl (Q3)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012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Maksimum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402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67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1A710-05F5-20B0-25DA-A54AAD4A0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8C6EA3F-0836-6D90-A88A-C95E2BAA0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/>
              <a:t>Terminowość i przyczyny opóźnień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DCE7188-BC8B-B6E1-A6F3-0E1E6A6C5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2932188"/>
              </p:ext>
            </p:extLst>
          </p:nvPr>
        </p:nvGraphicFramePr>
        <p:xfrm>
          <a:off x="1991544" y="2420888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F0E41B2C-8444-24D4-EAC2-403170B42C0E}"/>
              </a:ext>
            </a:extLst>
          </p:cNvPr>
          <p:cNvSpPr txBox="1"/>
          <p:nvPr/>
        </p:nvSpPr>
        <p:spPr>
          <a:xfrm>
            <a:off x="2207568" y="191683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KT01 Czy dokumenty zostały przekazane w terminie? (60 dni od zakończenia konkursu)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C174BAA-8A8F-E289-A664-76CB150E9E46}"/>
              </a:ext>
            </a:extLst>
          </p:cNvPr>
          <p:cNvSpPr txBox="1"/>
          <p:nvPr/>
        </p:nvSpPr>
        <p:spPr>
          <a:xfrm>
            <a:off x="7032104" y="1887215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KT02 Jakie były przyczyny nieterminowego przekazania dokumentów?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BF4F3A97-FCDA-8564-7F24-FA90DFC71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704195"/>
              </p:ext>
            </p:extLst>
          </p:nvPr>
        </p:nvGraphicFramePr>
        <p:xfrm>
          <a:off x="6960096" y="2420888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325A237E-5029-256C-60B9-C60163A5B2CB}"/>
              </a:ext>
            </a:extLst>
          </p:cNvPr>
          <p:cNvSpPr txBox="1"/>
          <p:nvPr/>
        </p:nvSpPr>
        <p:spPr>
          <a:xfrm>
            <a:off x="8256240" y="620104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b" latinLnBrk="0" hangingPunct="1">
              <a:buNone/>
            </a:pPr>
            <a:r>
              <a:rPr lang="pl-PL" sz="900" b="0" i="1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Błąd w CSOB uniemożliwiający edycje  kolejki wniosków</a:t>
            </a:r>
            <a:endParaRPr lang="pl-PL" sz="900" b="0" i="1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buNone/>
            </a:pPr>
            <a:r>
              <a:rPr lang="pl-PL" sz="900" b="0" i="1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problemy z </a:t>
            </a:r>
            <a:r>
              <a:rPr lang="pl-PL" sz="900" b="0" i="1" u="none" strike="noStrike" kern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WoPP</a:t>
            </a:r>
            <a:r>
              <a:rPr lang="pl-PL" sz="900" b="0" i="1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w CSOB</a:t>
            </a:r>
            <a:r>
              <a:rPr lang="pl-PL" sz="900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196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69055-D14A-B618-86E7-B16458F85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9F34A0-4EAB-C835-AF93-AD936EA735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/>
              <a:t>Kompletność dokumentacji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4EB82864-E5E4-8EF8-F7E6-DACCFC4D31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955086"/>
              </p:ext>
            </p:extLst>
          </p:nvPr>
        </p:nvGraphicFramePr>
        <p:xfrm>
          <a:off x="4408264" y="2420888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F8568474-870B-586C-3097-87E20F2C8FDC}"/>
              </a:ext>
            </a:extLst>
          </p:cNvPr>
          <p:cNvSpPr txBox="1"/>
          <p:nvPr/>
        </p:nvSpPr>
        <p:spPr>
          <a:xfrm>
            <a:off x="4583832" y="1916832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KT03 Czy SW otrzymał komplet dokumentów konkursowych?</a:t>
            </a:r>
          </a:p>
        </p:txBody>
      </p:sp>
    </p:spTree>
    <p:extLst>
      <p:ext uri="{BB962C8B-B14F-4D97-AF65-F5344CB8AC3E}">
        <p14:creationId xmlns:p14="http://schemas.microsoft.com/office/powerpoint/2010/main" val="279646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4B2E0-908B-9D99-2622-FD7D55E90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114A7F-A399-728E-2925-7AAAB1EA5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/>
              <a:t>Braki w dokumentacji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1DFE0B49-236F-BC1C-6DE2-26096C1D4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785060"/>
              </p:ext>
            </p:extLst>
          </p:nvPr>
        </p:nvGraphicFramePr>
        <p:xfrm>
          <a:off x="2495600" y="2420888"/>
          <a:ext cx="9289032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F738FC0-7E59-9901-C016-8D6F4750FB28}"/>
              </a:ext>
            </a:extLst>
          </p:cNvPr>
          <p:cNvSpPr txBox="1"/>
          <p:nvPr/>
        </p:nvSpPr>
        <p:spPr>
          <a:xfrm>
            <a:off x="4583832" y="1916832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KT04 Jeśli nie było kompletu, to jakich dokumentów najczęściej brakowało?</a:t>
            </a:r>
          </a:p>
        </p:txBody>
      </p:sp>
    </p:spTree>
    <p:extLst>
      <p:ext uri="{BB962C8B-B14F-4D97-AF65-F5344CB8AC3E}">
        <p14:creationId xmlns:p14="http://schemas.microsoft.com/office/powerpoint/2010/main" val="245887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468AC-882D-2CA3-71AA-488286706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87B311-253F-E452-EA04-8C3108583E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/>
              <a:t>Konieczność poprawek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D35DE85D-47EA-C6FD-3521-5AC48AD3F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544098"/>
              </p:ext>
            </p:extLst>
          </p:nvPr>
        </p:nvGraphicFramePr>
        <p:xfrm>
          <a:off x="4408264" y="2420888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7AC80766-C24E-C4B5-FC2B-F528438ACE24}"/>
              </a:ext>
            </a:extLst>
          </p:cNvPr>
          <p:cNvSpPr txBox="1"/>
          <p:nvPr/>
        </p:nvSpPr>
        <p:spPr>
          <a:xfrm>
            <a:off x="4583832" y="191683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KT05 Czy przekazane przez LGD dokumenty wymagały poprawy i uzupełnień?</a:t>
            </a:r>
          </a:p>
        </p:txBody>
      </p:sp>
    </p:spTree>
    <p:extLst>
      <p:ext uri="{BB962C8B-B14F-4D97-AF65-F5344CB8AC3E}">
        <p14:creationId xmlns:p14="http://schemas.microsoft.com/office/powerpoint/2010/main" val="415027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867EC-D71E-71C0-CA72-A0EEA194D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2F1EC0-EA9B-0FCA-4135-A903ED5A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Rodzaje błędów wymagających poprawek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B87A877B-9B34-472F-5330-98E67FEEAF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458143"/>
              </p:ext>
            </p:extLst>
          </p:nvPr>
        </p:nvGraphicFramePr>
        <p:xfrm>
          <a:off x="2495600" y="2420888"/>
          <a:ext cx="9289032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4F0C1693-DC0D-1ABB-AFFE-207910D9B3DE}"/>
              </a:ext>
            </a:extLst>
          </p:cNvPr>
          <p:cNvSpPr txBox="1"/>
          <p:nvPr/>
        </p:nvSpPr>
        <p:spPr>
          <a:xfrm>
            <a:off x="4583832" y="191683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KT06 Jeśli dokumenty wymagały poprawy i uzupełnień, to czego głównie dotyczyły wezwania</a:t>
            </a:r>
          </a:p>
        </p:txBody>
      </p:sp>
    </p:spTree>
    <p:extLst>
      <p:ext uri="{BB962C8B-B14F-4D97-AF65-F5344CB8AC3E}">
        <p14:creationId xmlns:p14="http://schemas.microsoft.com/office/powerpoint/2010/main" val="220630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C97BD-703B-5E9E-97FF-42B472CF4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2E574A-4D3D-0419-6935-6442F4A685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Przejrzystość procesu oceny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D0A7A654-D138-33F1-BD86-E322068F4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194932"/>
              </p:ext>
            </p:extLst>
          </p:nvPr>
        </p:nvGraphicFramePr>
        <p:xfrm>
          <a:off x="1991544" y="2420888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4B5ED71-75E7-9752-C6AA-9EA712296685}"/>
              </a:ext>
            </a:extLst>
          </p:cNvPr>
          <p:cNvSpPr txBox="1"/>
          <p:nvPr/>
        </p:nvSpPr>
        <p:spPr>
          <a:xfrm>
            <a:off x="2207568" y="177281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WF01 Czy ocena wniosków i wybór operacji zostały dokonane wyłącznie przez organ decyzyjny LGD?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6314180-6C8E-35F8-4916-27A5C6926A86}"/>
              </a:ext>
            </a:extLst>
          </p:cNvPr>
          <p:cNvSpPr txBox="1"/>
          <p:nvPr/>
        </p:nvSpPr>
        <p:spPr>
          <a:xfrm>
            <a:off x="7032104" y="1652607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WF02 Czy organ decyzyjny LGD podczas dokonywania wyboru operacji zastosował niedyskryminującą i przejrzystą procedurę wyboru i oceny, które pozwalają uniknąć konfliktu interesów oraz zapewniającą bezstronność członków organu decyzyjnego LGD (…)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6CA8C98A-30A6-5A4F-565B-B3D1C02AF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36843"/>
              </p:ext>
            </p:extLst>
          </p:nvPr>
        </p:nvGraphicFramePr>
        <p:xfrm>
          <a:off x="6960096" y="2420888"/>
          <a:ext cx="4928096" cy="40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90407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4" id="{BB5A6F33-183A-4027-8BE8-988AAE9070A1}" vid="{9CC1346B-C4ED-4451-9635-D426F5B8C0E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Prezentacja2 - nowa</Template>
  <TotalTime>4674</TotalTime>
  <Words>940</Words>
  <Application>Microsoft Office PowerPoint</Application>
  <PresentationFormat>Panoramiczny</PresentationFormat>
  <Paragraphs>105</Paragraphs>
  <Slides>19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Rolnictwa i Rozwoju Wsi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Palus Justyna</dc:creator>
  <cp:lastModifiedBy>Rodak Beata</cp:lastModifiedBy>
  <cp:revision>100</cp:revision>
  <dcterms:created xsi:type="dcterms:W3CDTF">2024-03-12T11:33:13Z</dcterms:created>
  <dcterms:modified xsi:type="dcterms:W3CDTF">2026-05-05T14:30:45Z</dcterms:modified>
</cp:coreProperties>
</file>