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74" r:id="rId3"/>
    <p:sldId id="291" r:id="rId4"/>
    <p:sldId id="290" r:id="rId5"/>
    <p:sldId id="285" r:id="rId6"/>
    <p:sldId id="280" r:id="rId7"/>
    <p:sldId id="293" r:id="rId8"/>
    <p:sldId id="292" r:id="rId9"/>
    <p:sldId id="279" r:id="rId10"/>
    <p:sldId id="283" r:id="rId11"/>
    <p:sldId id="282" r:id="rId12"/>
    <p:sldId id="294" r:id="rId13"/>
    <p:sldId id="286" r:id="rId14"/>
    <p:sldId id="287" r:id="rId15"/>
    <p:sldId id="288" r:id="rId16"/>
    <p:sldId id="289" r:id="rId17"/>
    <p:sldId id="284" r:id="rId1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Gąsior-Skwarek Renata" initials="GSR" lastIdx="3" clrIdx="1">
    <p:extLst>
      <p:ext uri="{19B8F6BF-5375-455C-9EA6-DF929625EA0E}">
        <p15:presenceInfo xmlns:p15="http://schemas.microsoft.com/office/powerpoint/2012/main" userId="S::Renata.Gasior-Skwarek@mfipr.gov.pl::eeb0357b-9b8a-4123-9419-94c3bcfc6b02" providerId="AD"/>
      </p:ext>
    </p:extLst>
  </p:cmAuthor>
  <p:cmAuthor id="3" name="Sztetyłło-Budzewska Aleksandra" initials="SBA" lastIdx="1" clrIdx="2">
    <p:extLst>
      <p:ext uri="{19B8F6BF-5375-455C-9EA6-DF929625EA0E}">
        <p15:presenceInfo xmlns:p15="http://schemas.microsoft.com/office/powerpoint/2012/main" userId="S::Aleksandra.Sztetyllo-Budzewska@mfipr.gov.pl::7058b8c5-3165-4247-8fb2-b5d8ded92e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AFF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88438" autoAdjust="0"/>
  </p:normalViewPr>
  <p:slideViewPr>
    <p:cSldViewPr showGuides="1">
      <p:cViewPr varScale="1">
        <p:scale>
          <a:sx n="63" d="100"/>
          <a:sy n="63" d="100"/>
        </p:scale>
        <p:origin x="1100" y="5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2026-05-08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Font typeface="Wingdings" panose="05000000000000000000" pitchFamily="2" charset="2"/>
              <a:buNone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2025, to pierwszy rok , w którym możemy mogliśmy liczyć na pełną sprawozdawczość, w którym ruszyły działania LGD we wszystkich województwach.</a:t>
            </a:r>
          </a:p>
          <a:p>
            <a:pPr marL="0" lvl="0" indent="0">
              <a:lnSpc>
                <a:spcPct val="107000"/>
              </a:lnSpc>
              <a:buFont typeface="Wingdings" panose="05000000000000000000" pitchFamily="2" charset="2"/>
              <a:buNone/>
            </a:pP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Wingdings" panose="05000000000000000000" pitchFamily="2" charset="2"/>
              <a:buNone/>
            </a:pP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>
              <a:effectLst/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9101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72154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2213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Umową o warunkach i sposobie realizacji strategii rozwoju lokalnego kierowanego przez społeczność (zwaną umową ramową) LGD są zobowiązane do </a:t>
            </a:r>
            <a:r>
              <a:rPr lang="pl-PL" sz="1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monitorowania, ewaluacji i kontroli realizacji LSR, w szczególności przez: prowadzanie ewaluacji związanych z LSR zgodnie z procedurą określoną w odpowiednim rozdziale LSR.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 kolei rozporządzenie ogólne zastrzega, że ewaluacja realizacji strategii należy do wyłącznych kompetencji LGD. </a:t>
            </a:r>
            <a:endParaRPr lang="pl-PL" sz="18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641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Ze sprawozdań wynika, że żądne kontrole LGD nie odmiały miejsca w woj. łódzkim i opolskim. </a:t>
            </a:r>
            <a:r>
              <a:rPr lang="pl-PL" dirty="0" err="1"/>
              <a:t>Sa</a:t>
            </a:r>
            <a:r>
              <a:rPr lang="pl-PL" dirty="0"/>
              <a:t> natomiast regiony, gdzie kontroli było niewiele. 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Wcześniej już przywoływana umowa ramowa zobowiązuje Zarząd do przeprowadzania kontroli LGD nie rzadziej niż raz w roku w celu potwierdzenia wykonywania przez LGD zobowiązań, w zakresie i trybie wybranym przez Zarząd Województwa. </a:t>
            </a:r>
          </a:p>
          <a:p>
            <a:endParaRPr lang="pl-PL" dirty="0"/>
          </a:p>
          <a:p>
            <a:r>
              <a:rPr lang="pl-PL" dirty="0"/>
              <a:t>Być może nie wszystkie regiony w ten sam sposób zrozumiały pytanie ankietowe. </a:t>
            </a:r>
            <a:r>
              <a:rPr lang="pl-PL" dirty="0" err="1"/>
              <a:t>Jes</a:t>
            </a:r>
            <a:r>
              <a:rPr lang="pl-PL" dirty="0"/>
              <a:t> to jeden z punktów do przedyskutowania. </a:t>
            </a:r>
          </a:p>
          <a:p>
            <a:endParaRPr lang="pl-PL" dirty="0"/>
          </a:p>
          <a:p>
            <a:r>
              <a:rPr lang="pl-PL" dirty="0"/>
              <a:t>Przeprowadzono 17 kontroli zewnętrznych w 8 </a:t>
            </a:r>
            <a:r>
              <a:rPr lang="pl-PL" dirty="0" err="1"/>
              <a:t>LGDach</a:t>
            </a:r>
            <a:r>
              <a:rPr lang="pl-PL" dirty="0"/>
              <a:t>, w wyniku których wydano 4 zalecenia i rekomendacje.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7061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3891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+mn-lt"/>
                <a:ea typeface="+mn-ea"/>
                <a:cs typeface="+mn-cs"/>
              </a:rPr>
              <a:t>Sprawozdania bazowały na wzorach z zeszłego roku, ale powtarzających się pytań dotyczących realizacji finansowej LSR, wskaźników, działań informacyjno-promocyjnych, innych zidentyfikowanych </a:t>
            </a:r>
            <a:r>
              <a:rPr lang="pl-PL" sz="1200" dirty="0" err="1">
                <a:effectLst/>
                <a:latin typeface="+mn-lt"/>
                <a:ea typeface="+mn-ea"/>
                <a:cs typeface="+mn-cs"/>
              </a:rPr>
              <a:t>ryzyk</a:t>
            </a:r>
            <a:r>
              <a:rPr lang="pl-PL" sz="1200" dirty="0">
                <a:effectLst/>
                <a:latin typeface="+mn-lt"/>
                <a:ea typeface="+mn-ea"/>
                <a:cs typeface="+mn-cs"/>
              </a:rPr>
              <a:t>, przeprowadzonych ewaluacji i kontroli, chcieliśmy także zbadać, czy pojawiają się jakieś problemy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+mn-lt"/>
                <a:ea typeface="+mn-ea"/>
                <a:cs typeface="+mn-cs"/>
              </a:rPr>
              <a:t>z tak zaplanowaną sprawozdawczością.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+mn-lt"/>
                <a:ea typeface="+mn-ea"/>
                <a:cs typeface="+mn-cs"/>
              </a:rPr>
              <a:t>Nie tylko dlatego ,że mogliśmy już bazować na doświadczeniach wszystkich regionów i pełnej próbie sprawozdań z LGD, też dlatego, że planujemy uwzględnić wzory sprawozdań jako załączniki do Wytycznych w zakresie monitoringu i ewaluacji LSR, o czym będzie mówić P. Michał Kret w dalszej części naszego posiedzenia.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+mn-lt"/>
                <a:ea typeface="+mn-ea"/>
                <a:cs typeface="+mn-cs"/>
              </a:rPr>
              <a:t>Bardzo mało SW i LGD zgłosiło uwag do samej formy sprawozdawczości, ale wydaje się, że zgłoszone problemy mogą mieć charakter horyzontalny. Mamy  nadzieję na przedyskutowanie tych wątków w trakcie posiedzenia.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7205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pl-PL" dirty="0"/>
              <a:t>Jeśli chodzi o problem z dostępem do danych przez LGD, to wydaje się, że analogiczna sytuacja ma miejsce w przypadku polityki spójności i programów regionalnych. LGD, po zakończeniu procesu wyboru operacji do dofinansowania, nie mają możliwości weryfikacji postępów we wdrażaniu wybranych projektów (przez śledzenie składanych wniosków o płatność, zmian etc.)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9726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Raportowano, że realizacja LSR, zarówno pod względem finansowym, jak i osiągania wskaźników  w ponad połowie przypadków nie przebiega zgodnie z planami poszczególnych LGD.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Uwidoczniły się przy tym znaczne rozbieżności między województwami. Powstaje pytanie, czy jest to wynik rzeczywistych rozbieżności między planami, a osiąganymi wynikami (co wiązałoby się zapewne ze zróżnicowanym podejściem do planowania), a może różnice wynikają z odmiennego innego definiowania „zgodności z planem”.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Jest to kolejne pytanie do dyskusji.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8475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pl-PL" dirty="0"/>
              <a:t>Wśród przyczyn wpływających na opóźnienia (realizację LSR niezgodną z planami), cześć powtarzała się z argumentami przytaczanymi w zeszłym roku.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1717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20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r>
              <a:rPr lang="pl-PL" dirty="0"/>
              <a:t>W drugim pytaniu woj. świętokrzyskie zwraca uwagę: 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Inaczej rzecz biorąc, wskaźniki zapisane we wnioskach o przyznanie pomocy złożonych w ramach naboru w roku 2025, w skrajnych przypadkach, po uwzględnieniu czasu niezbędnego na weryfikację wniosków przez LGD i SW oraz czasu niezbędnego na realizację operacji, mogą być zrealizowane dopiero w roku 2027. Badanie sprawdzające ilość aktualnie realizowanych naborów i składanych wniosków nie daje podstaw do wyciągania wiążących wniosków na temat stanu realizacji wskaźników zaplanowanych w planie działania.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bazie tych pytań można odnieść wrażenie, że w ogóle nie można zbadać postępów we wdrażaniu LSR, bo jest ona zbyt ogólna w stosunku do później w praktyce  wdrażanych procedur. Trudno jednak znaleźć inna podstawę do badań postępów we wdrażaniu LSR. Pytanie do regionu, lale i innych uczestników, jaka zatem byłaby dobra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baa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oceny postępów we wdrażaniu LSR.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Kolejna kwestia dotyczy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ksztów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zarządzania w ramach PS WPR.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Predstawiciele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regionu zwracają uwagę, że taki sposób ujmowania danych zaburza obraz rzeczywistego stanu wdrażania LSR w pozycji „RAZEM”, w której łącznie prezentowany jest stan wdrażania obu komponentów. W efekcie część LGD pozostawia pola dotyczące Zarządzania LSR niewypełnione, a część je uzupełnia np. określając 100% wykorzystania środków na poziomie zawartych umów. Instrukcja nie odnosi się jednak do tej kwestii i nie daje odpowiedzi na powstałe wątpliwości.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"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436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Znacznie lepiej przedstawiała się realizacja działań </a:t>
            </a:r>
            <a:r>
              <a:rPr lang="pl-PL" dirty="0" err="1"/>
              <a:t>infomacjno</a:t>
            </a:r>
            <a:r>
              <a:rPr lang="pl-PL" dirty="0"/>
              <a:t> –promocyjnych, które w ponad 90% były realizowane zgodnie z planami założonymi przez LGD.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Zgłoszone problemy z realizacji działań informacyjno-promocyjnych w pewnym stopniu są podobne do zgłaszanych w zeszłym roku – opóźnienia we wdrążaniu poszczególnych działań powodują także konieczność zmian i dostosowania terminów przesunięcia w działaniach komunikacyjnych.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Inne problemy: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LGD wskazywały na następujące kwestie powodujące konieczność zmian w Planie komunikacji  z lokalną społecznością: 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brak środków na realizację planu komunikacji </a:t>
            </a:r>
            <a:r>
              <a:rPr lang="pl-PL" sz="1800" dirty="0"/>
              <a:t>brak środków na realizację planu komunikacji, związane z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opóźnieniem w uruchomieniu naborów związanych z wdrażaniem PS WPR 2023-2027 oraz </a:t>
            </a:r>
            <a:r>
              <a:rPr lang="pl-PL" sz="1800" dirty="0"/>
              <a:t>późniejszym uruchomieniem zaliczek na komponent zarządzanie LSR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(uruchomienie zaliczek na komponent zarządzanie LSR w sierpniu 2024 roku), 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opóźnienia w uruchomieniu naborów, w tym o powierzenie grantów, 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powodujące przesunięcia planowanych działań komunikacyjnych (kampanii informacyjnych, spotkań konsultacyjnych, doradztwa, szkoleń dla wnioskodawców)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opóźnienia w uruchomieniu naborów związane z wdrażaniem PS WPR 2023-2027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Zmiany w planach komunikacji – przesunięcie części działań na kolejny rok,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856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LGD i SW wymieniły wiele dodatkowych </a:t>
            </a:r>
            <a:r>
              <a:rPr lang="pl-PL" dirty="0" err="1"/>
              <a:t>ryzyk</a:t>
            </a:r>
            <a:r>
              <a:rPr lang="pl-PL" dirty="0"/>
              <a:t>. Z jednej strony to niedobrze, że realizacja RLKS jest obarczona tak licznymi zagrożeniami, z drugiej może to świadczyć o bardzo wysokiej samoświadomości wszystkich uczestników tych procesów i na pewno pomoże zarządzać zidentyfikowanym ryzykiem z wyprzedzeniem.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W przypadku płynności Zachodniopomorskie tak wyjaśnia problem:</a:t>
            </a:r>
          </a:p>
          <a:p>
            <a:endParaRPr lang="pl-P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Opóźnienia na etapie uruchomienia PS WPR, jak i przedłużający się proces uruchomienia FEPZ generują ryzyko nieosiągnięcia kamieni milowych określonych w umowie ramowej oraz ryzyko utraty płynności finansowej biur LGD, wynikające bezpośrednio z przyjętego modelu rozliczania kosztów zarządzania (PS WPR) oraz kosztów zarządzania i animacji (FEPZ). System ten opiera się na ryczałcie procentowym naliczanym od środków faktycznie wypłaconych beneficjentom. W efekcie LGD znalazły się w sytuacji, gdzie bariery systemowe po stronie instytucji nadrzędnych uniemożliwiają terminową kontraktację projektów i wypłatę dla beneficjentów środków przewidzianych na wdrażanie LSR, które stanowią podstawę wypłaty ryczałtu, a jednoczenie zgodnie z zobowiązaniami wynikającymi z zawartej umowy LGD ponosi pełne koszty funkcjonowania biura i zatrudnienia. To w dłuższej perspektywie zagraża brakiem płynności finansowej LGD wynikającej z rozbieżności pomiędzy rzeczywistymi kosztami operacyjnym ponoszonymi w związku z funkcjonowaniem LGD, a brakiem możliwości uzyskania transz pomocy.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2020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2026-05-08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2026-05-08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2026-05-08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10" y="3491805"/>
            <a:ext cx="7920115" cy="1087764"/>
          </a:xfrm>
        </p:spPr>
        <p:txBody>
          <a:bodyPr/>
          <a:lstStyle/>
          <a:p>
            <a:r>
              <a:rPr lang="pl-PL" dirty="0"/>
              <a:t>WYNIKI SPRAWOZDAŃ ZE STANU WDRAŻANIA LSR ZA 2025 R.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31A0A6-0357-42B1-A526-6D8176D0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909" y="390427"/>
            <a:ext cx="8640381" cy="1080001"/>
          </a:xfrm>
        </p:spPr>
        <p:txBody>
          <a:bodyPr>
            <a:normAutofit/>
          </a:bodyPr>
          <a:lstStyle/>
          <a:p>
            <a:r>
              <a:rPr lang="pl-PL" sz="2000" dirty="0"/>
              <a:t>Inne ryzyka przy wdrażaniu LSR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0A7794-3536-4665-9917-B5CC57A2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54" y="827509"/>
            <a:ext cx="5544616" cy="4824336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pl-PL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Czy zidentyfikowano inne ryzyka związane z realizacją LSR?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"/>
            </a:pPr>
            <a:r>
              <a:rPr lang="pl-PL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TAK – 100 LGD (34%)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"/>
            </a:pPr>
            <a:r>
              <a:rPr lang="pl-PL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NIE – 197 LGD (66%)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+mn-lt"/>
              </a:rPr>
              <a:t>Jakie to ryzyka?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+mn-lt"/>
              </a:rPr>
              <a:t>Finansowe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ryzyko niezakontraktowania przyznanych środków w wymaganym czasie (nieosiągnięcie kamieni milowych o których mowa w umowie ramowej z LGD).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przesunięcia realizacji przedsięwzięć powodować mogą przesunięcia w terminach ich rozliczenia, co w konsekwencji stwarza zagrożenie dla utrzymania płynności finansowej dot. zarządzania zgodnie z umową ramową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konieczność modyfikacji LSR ze względu na zmieniającą się sytuację społeczno-gospodarczą i nowe potrzeby mieszkańców (np. przesunięcie środków na działania związane z obronnością)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blokady środków w trakcie weryfikacji wniosków przez Urząd Marszałkowski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sz="1200" dirty="0">
              <a:solidFill>
                <a:srgbClr val="002060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0A1CFA-54AF-479D-9AD2-956FB0F781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7690DB21-24E4-4916-A702-113412459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812643"/>
              </p:ext>
            </p:extLst>
          </p:nvPr>
        </p:nvGraphicFramePr>
        <p:xfrm>
          <a:off x="6137994" y="1763613"/>
          <a:ext cx="3687688" cy="460852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059768">
                  <a:extLst>
                    <a:ext uri="{9D8B030D-6E8A-4147-A177-3AD203B41FA5}">
                      <a16:colId xmlns:a16="http://schemas.microsoft.com/office/drawing/2014/main" val="1076685058"/>
                    </a:ext>
                  </a:extLst>
                </a:gridCol>
                <a:gridCol w="1627920">
                  <a:extLst>
                    <a:ext uri="{9D8B030D-6E8A-4147-A177-3AD203B41FA5}">
                      <a16:colId xmlns:a16="http://schemas.microsoft.com/office/drawing/2014/main" val="3923206592"/>
                    </a:ext>
                  </a:extLst>
                </a:gridCol>
              </a:tblGrid>
              <a:tr h="6877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</a:rPr>
                        <a:t>Województwo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Identyfikacja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innych ryzyk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0026182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dolnośląskie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50%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082157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kujawsko-pomorskie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37%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7768743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lubelskie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23%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508782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lubuskie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8%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1979849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łódzkie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69%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2448284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małopolskie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42%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1990219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mazowieckie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30%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5950982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opolskie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30%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5067729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podlaskie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12%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1842396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podkarpackie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75%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2261397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pomorskie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27%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7378287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śląskie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50%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337352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świętokrzyskie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18%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024433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warmińsko-mazurskie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36%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1016841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wielkopolskie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23%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0431880"/>
                  </a:ext>
                </a:extLst>
              </a:tr>
              <a:tr h="245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zachodniopomorskie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38%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448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650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8D85E-54EC-45E6-913C-51A759372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471" y="143492"/>
            <a:ext cx="8640381" cy="1080001"/>
          </a:xfrm>
        </p:spPr>
        <p:txBody>
          <a:bodyPr>
            <a:normAutofit/>
          </a:bodyPr>
          <a:lstStyle/>
          <a:p>
            <a:r>
              <a:rPr lang="pl-PL" sz="2000" dirty="0"/>
              <a:t>Jakie to ryzyka? (cd)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869B10-BD9B-4491-A07A-7E3B2129D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E960DBB-C42E-4164-AB43-F33216294E41}"/>
              </a:ext>
            </a:extLst>
          </p:cNvPr>
          <p:cNvSpPr txBox="1"/>
          <p:nvPr/>
        </p:nvSpPr>
        <p:spPr>
          <a:xfrm>
            <a:off x="772501" y="683493"/>
            <a:ext cx="9145016" cy="62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Biuro LGD - personel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nadmierne obciążenie pracowników dodatkowymi obowiązkami (szkolenia, doradztwo, monitoring, kontrola).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niedobór personelu w LGD wynikający z ograniczonych środków na Zarządzanie LSR;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duża rotacja pracowników w biurach LGD, wymuszająca ciągłe rekrutacje i szkolenie nowych osób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osnące koszty funkcjonowania LGD oraz nieadekwatne koszty komponentu Zarządzanie LSR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Nabory, obsługa wniosków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wysoka pracochłonność projektów grantowych w ramach EFS+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ardzo wysoki stopień skomplikowania i wymagań dotyczących dokumentacji aplikacyjnej (szczególnie EFRR i EFS+)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ryzyko kumulacji naborów wniosków na późniejszym etapie wdrażania LSR, co może powodować trudności z terminową obsługą wniosków w LGD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analogicznie w SW kumulacja wniosków powoduje zatory w ich ocenie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obciążenie administracyjne opiekunów projektów w zakresie nadzoru nad projektami RLKS w SW przekracza pierwotnie planowany poziom (w tym w porównaniu do projektów realizowanych poza instrumentem RLKS)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8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8D85E-54EC-45E6-913C-51A759372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471" y="143492"/>
            <a:ext cx="8640381" cy="1080001"/>
          </a:xfrm>
        </p:spPr>
        <p:txBody>
          <a:bodyPr>
            <a:normAutofit/>
          </a:bodyPr>
          <a:lstStyle/>
          <a:p>
            <a:r>
              <a:rPr lang="pl-PL" sz="2000" dirty="0"/>
              <a:t>Jakie to ryzyka? (cd)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869B10-BD9B-4491-A07A-7E3B2129D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E960DBB-C42E-4164-AB43-F33216294E41}"/>
              </a:ext>
            </a:extLst>
          </p:cNvPr>
          <p:cNvSpPr txBox="1"/>
          <p:nvPr/>
        </p:nvSpPr>
        <p:spPr>
          <a:xfrm>
            <a:off x="665386" y="1223493"/>
            <a:ext cx="9145016" cy="49464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Funkcjonalność systemu CSOB (która się jednak zauważalnie poprawia)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modułu do oceny przez Radę LGD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możliwości przekazania dokumentów z naboru przez CSOB (system nie wyeliminował dokumentów w wersji papierowej)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wglądu dla LGD w dane sprawy po przekazaniu wniosków do SW (po wysłaniu pism o wynikach oceny do wnioskodawców LGD nie ma możliwości weryfikacji daty, kiedy pisma zostały odebrane, co utrudnia pracę z ewentualnymi protestami)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Jakość wniosków i wdrażania/rozliczania projektów</a:t>
            </a: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 odpowiedzialne za wdrażanie projektów często nie mają wiedzy na temat podstawowych zasad realizacji projektów w ramach EFS+ oraz systemów informatycznych, nie zapoznają się z dokumentacją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często wnioskodawcy nie są autorami projektów, tylko podmioty zewnętrzne, które po napisaniu wniosku już nie uczestniczą w jego wdrażaniu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niewystarczająca 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akość szkoleń i doradztwa realizowanego przez LGD dla beneficjentów</a:t>
            </a:r>
          </a:p>
        </p:txBody>
      </p:sp>
    </p:spTree>
    <p:extLst>
      <p:ext uri="{BB962C8B-B14F-4D97-AF65-F5344CB8AC3E}">
        <p14:creationId xmlns:p14="http://schemas.microsoft.com/office/powerpoint/2010/main" val="54386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BE742C-8618-4782-9240-E520268E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95461"/>
            <a:ext cx="8640381" cy="1080001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Badania ewaluacyjne przeprowadzone i zakończone w roku sprawozdawczym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9F94DC6-38E0-4EB3-9CFE-669680EE5961}"/>
              </a:ext>
            </a:extLst>
          </p:cNvPr>
          <p:cNvSpPr txBox="1"/>
          <p:nvPr/>
        </p:nvSpPr>
        <p:spPr>
          <a:xfrm>
            <a:off x="953418" y="1069893"/>
            <a:ext cx="907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2060"/>
                </a:solidFill>
              </a:rPr>
              <a:t>165 badań ewaluacyjnych w 136 LGD </a:t>
            </a:r>
            <a:r>
              <a:rPr lang="pl-PL" dirty="0">
                <a:solidFill>
                  <a:srgbClr val="002060"/>
                </a:solidFill>
              </a:rPr>
              <a:t>(ok. 46 % wszystkich LGD, które złożyły sprawozdania) 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F65899D7-6DCE-440A-A760-02484AA6A0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186576"/>
              </p:ext>
            </p:extLst>
          </p:nvPr>
        </p:nvGraphicFramePr>
        <p:xfrm>
          <a:off x="1493621" y="1763613"/>
          <a:ext cx="7704568" cy="500781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1370">
                  <a:extLst>
                    <a:ext uri="{9D8B030D-6E8A-4147-A177-3AD203B41FA5}">
                      <a16:colId xmlns:a16="http://schemas.microsoft.com/office/drawing/2014/main" val="1908826778"/>
                    </a:ext>
                  </a:extLst>
                </a:gridCol>
                <a:gridCol w="2548434">
                  <a:extLst>
                    <a:ext uri="{9D8B030D-6E8A-4147-A177-3AD203B41FA5}">
                      <a16:colId xmlns:a16="http://schemas.microsoft.com/office/drawing/2014/main" val="2866221530"/>
                    </a:ext>
                  </a:extLst>
                </a:gridCol>
                <a:gridCol w="2844764">
                  <a:extLst>
                    <a:ext uri="{9D8B030D-6E8A-4147-A177-3AD203B41FA5}">
                      <a16:colId xmlns:a16="http://schemas.microsoft.com/office/drawing/2014/main" val="1619864786"/>
                    </a:ext>
                  </a:extLst>
                </a:gridCol>
              </a:tblGrid>
              <a:tr h="74493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Województwo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Liczba LGD,</a:t>
                      </a:r>
                      <a:br>
                        <a:rPr lang="pl-PL" sz="1200" u="none" strike="noStrike" dirty="0">
                          <a:effectLst/>
                        </a:rPr>
                      </a:br>
                      <a:r>
                        <a:rPr lang="pl-PL" sz="1200" u="none" strike="noStrike" dirty="0">
                          <a:effectLst/>
                        </a:rPr>
                        <a:t> w których przeprowadzono ewaluację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Liczba przeprowadzonych badań ewaluacyjnych</a:t>
                      </a:r>
                      <a:endParaRPr lang="pl-PL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3385708378"/>
                  </a:ext>
                </a:extLst>
              </a:tr>
              <a:tr h="26604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dolnośląskie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925607542"/>
                  </a:ext>
                </a:extLst>
              </a:tr>
              <a:tr h="21225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kujawsko-pomorskie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2402320382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lubelskie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3964199728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lubuskie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2738357160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łódzkie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9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667784500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małopolskie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647101520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mazowieckie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613498520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opolskie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864981226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podlaskie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8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141056530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podkarpackie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21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768516075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781814954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śląskie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2069681089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świętokrzyskie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88082729"/>
                  </a:ext>
                </a:extLst>
              </a:tr>
              <a:tr h="28780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warmińsko-mazurskie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1662889300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wielkopolskie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18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31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2928960496"/>
                  </a:ext>
                </a:extLst>
              </a:tr>
              <a:tr h="24051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zachodniopomorskie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360106725"/>
                  </a:ext>
                </a:extLst>
              </a:tr>
              <a:tr h="2554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u="none" strike="noStrike" dirty="0">
                          <a:effectLst/>
                        </a:rPr>
                        <a:t>RAZEM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136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165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:a16="http://schemas.microsoft.com/office/drawing/2014/main" val="3652386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289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515B0B-94F6-4537-B6AD-05E46F62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435" y="359838"/>
            <a:ext cx="8831967" cy="1080001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Badania ewaluacyjne przeprowadzone i zakończone w roku sprawozdawczym (2)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643E11-1108-4095-8229-8F1B3AADC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434" y="1331565"/>
            <a:ext cx="9192008" cy="5400399"/>
          </a:xfrm>
        </p:spPr>
        <p:txBody>
          <a:bodyPr>
            <a:no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Ewaluacja (główne obszary):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monitorowanie wdrażania LSR w 2025 r. </a:t>
            </a:r>
          </a:p>
          <a:p>
            <a:pPr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weryfikacja aktualnych wytycznych i interpretacji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ocena f</a:t>
            </a: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unkcjonowania biura LGD</a:t>
            </a:r>
          </a:p>
          <a:p>
            <a:pPr marL="0" indent="0">
              <a:buNone/>
            </a:pPr>
            <a:r>
              <a:rPr lang="pl-PL" sz="16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Metody ewaluacji: </a:t>
            </a: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badania ankietowe, </a:t>
            </a: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warsztaty refleksyjne, półroczne sprawozdanie z monitorowania podjętych działań w ramach realizacji LSR, raport z wdrażania LSR, ewaluacja wewnętrzna i zewnętrzna (ex-post), wywiady pogłębione.</a:t>
            </a:r>
            <a:endParaRPr lang="pl-PL" sz="1600" dirty="0">
              <a:solidFill>
                <a:srgbClr val="00206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6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Wybrane zalecenia: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przeszkolić potencjalnych wnioskodawców z systemu CSOB i członków rady w zakresie oceny wniosków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wzmocnić działania informacyjne i doradcze dla potencjalnych beneficjentów (np. intensyfikacja działań wobec trudnych do objęcia zasięgiem grup: młodzieży lub osób starszych)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uruchomić nabory o wsparcie w możliwie jak najkrótszym terminie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zachęcać osoby uczestniczące w doradztwie do aplikowania o środki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utrzymać standard doradztwa, cyfryzacja komunikacji, wizyty  monitorujące u beneficjentów, cykliczne spotkania w gminach</a:t>
            </a:r>
            <a:endParaRPr lang="pl-PL" sz="1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249755B-4CB8-4DB3-8934-EB76562C19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9526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CDF008-4596-4256-98DB-4228C7645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418" y="886964"/>
            <a:ext cx="8640382" cy="6376985"/>
          </a:xfrm>
        </p:spPr>
        <p:txBody>
          <a:bodyPr/>
          <a:lstStyle/>
          <a:p>
            <a:pPr marL="0" indent="0">
              <a:buNone/>
            </a:pPr>
            <a:r>
              <a:rPr lang="pl-PL" sz="1600" b="1" dirty="0">
                <a:solidFill>
                  <a:srgbClr val="002060"/>
                </a:solidFill>
              </a:rPr>
              <a:t>214 kontroli przez UM w LGD </a:t>
            </a:r>
            <a:r>
              <a:rPr lang="pl-PL" sz="1600" dirty="0">
                <a:solidFill>
                  <a:srgbClr val="002060"/>
                </a:solidFill>
              </a:rPr>
              <a:t>(to ponad 72 % wszystkich LGD, które złożyły sprawozdania). </a:t>
            </a:r>
          </a:p>
          <a:p>
            <a:pPr marL="0" indent="0">
              <a:buNone/>
            </a:pPr>
            <a:r>
              <a:rPr lang="pl-PL" sz="1600" dirty="0">
                <a:solidFill>
                  <a:srgbClr val="002060"/>
                </a:solidFill>
              </a:rPr>
              <a:t>Organy kontrolujące: UM oraz – jednostkowo - ZUS, powiatowa stacja sanitarno-epidemiologiczna, starostwo powiatowe.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1C0717A-C0C8-4940-A99D-C0AF67D4A3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8C8C933A-052C-4803-ABBA-2D4F6863984B}"/>
              </a:ext>
            </a:extLst>
          </p:cNvPr>
          <p:cNvSpPr txBox="1">
            <a:spLocks/>
          </p:cNvSpPr>
          <p:nvPr/>
        </p:nvSpPr>
        <p:spPr>
          <a:xfrm>
            <a:off x="996517" y="359838"/>
            <a:ext cx="8640381" cy="5757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Kontrole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D771879-0E02-45A5-B79E-38D85193A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01699"/>
              </p:ext>
            </p:extLst>
          </p:nvPr>
        </p:nvGraphicFramePr>
        <p:xfrm>
          <a:off x="1568834" y="1979637"/>
          <a:ext cx="7554143" cy="477577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73056">
                  <a:extLst>
                    <a:ext uri="{9D8B030D-6E8A-4147-A177-3AD203B41FA5}">
                      <a16:colId xmlns:a16="http://schemas.microsoft.com/office/drawing/2014/main" val="3143389661"/>
                    </a:ext>
                  </a:extLst>
                </a:gridCol>
                <a:gridCol w="1338141">
                  <a:extLst>
                    <a:ext uri="{9D8B030D-6E8A-4147-A177-3AD203B41FA5}">
                      <a16:colId xmlns:a16="http://schemas.microsoft.com/office/drawing/2014/main" val="2099406369"/>
                    </a:ext>
                  </a:extLst>
                </a:gridCol>
                <a:gridCol w="1225588">
                  <a:extLst>
                    <a:ext uri="{9D8B030D-6E8A-4147-A177-3AD203B41FA5}">
                      <a16:colId xmlns:a16="http://schemas.microsoft.com/office/drawing/2014/main" val="427126423"/>
                    </a:ext>
                  </a:extLst>
                </a:gridCol>
                <a:gridCol w="1200575">
                  <a:extLst>
                    <a:ext uri="{9D8B030D-6E8A-4147-A177-3AD203B41FA5}">
                      <a16:colId xmlns:a16="http://schemas.microsoft.com/office/drawing/2014/main" val="1887039936"/>
                    </a:ext>
                  </a:extLst>
                </a:gridCol>
                <a:gridCol w="1225588">
                  <a:extLst>
                    <a:ext uri="{9D8B030D-6E8A-4147-A177-3AD203B41FA5}">
                      <a16:colId xmlns:a16="http://schemas.microsoft.com/office/drawing/2014/main" val="2987566966"/>
                    </a:ext>
                  </a:extLst>
                </a:gridCol>
                <a:gridCol w="1191195">
                  <a:extLst>
                    <a:ext uri="{9D8B030D-6E8A-4147-A177-3AD203B41FA5}">
                      <a16:colId xmlns:a16="http://schemas.microsoft.com/office/drawing/2014/main" val="2755751582"/>
                    </a:ext>
                  </a:extLst>
                </a:gridCol>
              </a:tblGrid>
              <a:tr h="1177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Województwo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Liczba LGD w województwie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Liczba kontrolowanych LGD przez UM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Liczba LGD, w przypadku których wydano rekomendacje i zalecenia</a:t>
                      </a:r>
                      <a:endParaRPr lang="pl-PL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Liczba kontroli przeprowadzonych przez inne instytucje</a:t>
                      </a:r>
                      <a:endParaRPr lang="pl-PL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Liczba LGD, w przypadku których wydano rekomendacje i zalecenia</a:t>
                      </a:r>
                      <a:endParaRPr lang="pl-PL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848636585"/>
                  </a:ext>
                </a:extLst>
              </a:tr>
              <a:tr h="27943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dolnośląskie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18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 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975179286"/>
                  </a:ext>
                </a:extLst>
              </a:tr>
              <a:tr h="20778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kujawsko-pomorskie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27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27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3 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908890317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lubelskie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22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647665342"/>
                  </a:ext>
                </a:extLst>
              </a:tr>
              <a:tr h="22075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lubuskie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12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12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365619760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łódzkie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16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893547051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małopolskie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24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pl-PL" sz="12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119115350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mazowieckie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30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543836194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opolskie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10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573216010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podlaskie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12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374013545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podkarpackie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26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26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22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207482136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15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15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9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231070094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śląskie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14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4156757057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świętokrzyskie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17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17</a:t>
                      </a:r>
                      <a:endParaRPr lang="pl-PL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637598492"/>
                  </a:ext>
                </a:extLst>
              </a:tr>
              <a:tr h="23859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warmińsko-mazurskie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11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880311467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wielkopolskie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30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29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369756732"/>
                  </a:ext>
                </a:extLst>
              </a:tr>
              <a:tr h="21344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</a:rPr>
                        <a:t>zachodniopomorskie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13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12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82771928"/>
                  </a:ext>
                </a:extLst>
              </a:tr>
              <a:tr h="20322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u="none" strike="noStrike" dirty="0">
                          <a:effectLst/>
                        </a:rPr>
                        <a:t>RAZEM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297</a:t>
                      </a:r>
                      <a:endParaRPr lang="pl-PL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214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72</a:t>
                      </a:r>
                      <a:endParaRPr lang="pl-PL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17</a:t>
                      </a:r>
                      <a:endParaRPr lang="pl-PL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</a:rPr>
                        <a:t>4</a:t>
                      </a:r>
                      <a:endParaRPr lang="pl-PL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529209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177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C4B72A-42BF-4ED2-936E-D69C4802C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436" y="683493"/>
            <a:ext cx="9022990" cy="6012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>
                <a:solidFill>
                  <a:srgbClr val="002060"/>
                </a:solidFill>
                <a:latin typeface="+mn-lt"/>
              </a:rPr>
              <a:t>Wybrane zalecenia pokontrolne: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techniczne m.in.: złożenie dokumentów korygujących, sprostowanie różnic w datach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konieczność aktualizacji i przesyłania harmonogramu naborów wniosków zgodnie z zapisami umowy ramowej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poprawa</a:t>
            </a:r>
            <a:r>
              <a:rPr lang="pl-PL" dirty="0">
                <a:solidFill>
                  <a:srgbClr val="002060"/>
                </a:solidFill>
                <a:latin typeface="+mn-lt"/>
              </a:rPr>
              <a:t> działań informacyjno-promocyjnych: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działania promocyjne dotyczące realizacji LSR powinny być realizowane w bardziej widoczny sposób, w większym formacie np. poprzez </a:t>
            </a:r>
            <a:r>
              <a:rPr lang="pl-PL" dirty="0" err="1">
                <a:solidFill>
                  <a:srgbClr val="002060"/>
                </a:solidFill>
                <a:latin typeface="+mn-lt"/>
              </a:rPr>
              <a:t>roll-up</a:t>
            </a:r>
            <a:endParaRPr lang="pl-PL" dirty="0">
              <a:solidFill>
                <a:srgbClr val="002060"/>
              </a:solidFill>
              <a:latin typeface="+mn-lt"/>
            </a:endParaRPr>
          </a:p>
          <a:p>
            <a:pPr lvl="1">
              <a:lnSpc>
                <a:spcPts val="2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zamieszczanie odpowiednich informacji w widocznych miejscach oraz na stronie internetowej</a:t>
            </a:r>
          </a:p>
          <a:p>
            <a:pPr>
              <a:lnSpc>
                <a:spcPts val="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przestrzeganie wymogów umowy ramowej w zakresie zatrudniania pracowników</a:t>
            </a:r>
            <a:endParaRPr lang="pl-PL" dirty="0">
              <a:solidFill>
                <a:srgbClr val="00206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uregulowanie organizacji pracy w sposób zapewniający realizację przez pracowników zadań i obowiązków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konieczność terminowej realizacji zobowiązań wynikających z umowy ramowej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poprawa uchybień związanych z procesem oceny i wyboru operacji przez LGD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sporządzanie rejestru złożonych wniosków niezwłocznie po zakończeniu naboru wniosków 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DBBBD6-0FB4-4E4D-93B6-99ACE31E33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16A51460-DCB7-46BC-9118-E8BF556D51D2}"/>
              </a:ext>
            </a:extLst>
          </p:cNvPr>
          <p:cNvSpPr txBox="1">
            <a:spLocks/>
          </p:cNvSpPr>
          <p:nvPr/>
        </p:nvSpPr>
        <p:spPr>
          <a:xfrm>
            <a:off x="1003437" y="197948"/>
            <a:ext cx="8640381" cy="5757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Kontrole (2)</a:t>
            </a:r>
          </a:p>
        </p:txBody>
      </p:sp>
    </p:spTree>
    <p:extLst>
      <p:ext uri="{BB962C8B-B14F-4D97-AF65-F5344CB8AC3E}">
        <p14:creationId xmlns:p14="http://schemas.microsoft.com/office/powerpoint/2010/main" val="613121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EBF9F69-4173-458B-87D6-4C8F7B159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542401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6" y="169726"/>
            <a:ext cx="8640381" cy="935785"/>
          </a:xfrm>
        </p:spPr>
        <p:txBody>
          <a:bodyPr>
            <a:noAutofit/>
          </a:bodyPr>
          <a:lstStyle/>
          <a:p>
            <a:r>
              <a:rPr lang="pl-PL" sz="2000" dirty="0"/>
              <a:t>Podstawy prawne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B415D8E-524B-4804-B68B-25043CC8E057}"/>
              </a:ext>
            </a:extLst>
          </p:cNvPr>
          <p:cNvSpPr txBox="1"/>
          <p:nvPr/>
        </p:nvSpPr>
        <p:spPr>
          <a:xfrm>
            <a:off x="593956" y="971525"/>
            <a:ext cx="9360462" cy="1754326"/>
          </a:xfrm>
          <a:prstGeom prst="rect">
            <a:avLst/>
          </a:prstGeom>
          <a:solidFill>
            <a:srgbClr val="A6D3FF"/>
          </a:solidFill>
        </p:spPr>
        <p:txBody>
          <a:bodyPr wrap="square" rtlCol="0">
            <a:spAutoFit/>
          </a:bodyPr>
          <a:lstStyle/>
          <a:p>
            <a:r>
              <a:rPr lang="pl-PL" b="1" dirty="0"/>
              <a:t>Artykuł 31 ust. 3 rozporządzenia ogólnego 2021/1060: </a:t>
            </a:r>
          </a:p>
          <a:p>
            <a:endParaRPr lang="pl-PL" dirty="0"/>
          </a:p>
          <a:p>
            <a:r>
              <a:rPr lang="pl-PL" dirty="0"/>
              <a:t>W przypadku gdy wsparcie strategii dostępne jest z więcej niż jednego Funduszu, odpowiednie instytucje zarządzające organizują wspólne zaproszenie do wyboru takich strategii i powołują wspólny komitet dla wszystkich właściwych Funduszy w celu monitorowania realizacji tych strategii. </a:t>
            </a:r>
            <a:endParaRPr lang="en-GB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B2D9A531-F18A-499C-91EF-92F4AA17B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956" y="2879673"/>
            <a:ext cx="9360462" cy="4680002"/>
          </a:xfrm>
          <a:solidFill>
            <a:srgbClr val="D5EAFF"/>
          </a:solidFill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1170"/>
              </a:spcAft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Decyzja nr 5 Przewodniczącego Komitetu do spraw Umowy Partnerstwa na lata 2021-2027 </a:t>
            </a:r>
            <a:br>
              <a:rPr lang="pl-PL" sz="18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pl-PL" sz="18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z 19 kwietnia 2023 r. </a:t>
            </a:r>
            <a:br>
              <a:rPr lang="pl-PL" sz="18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pl-PL" sz="18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w sprawie powołania Podkomitetu do spraw rozwoju lokalnego kierowanego przez społeczność </a:t>
            </a:r>
            <a:endParaRPr lang="pl-PL" sz="18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6350" indent="0">
              <a:lnSpc>
                <a:spcPct val="110000"/>
              </a:lnSpc>
              <a:spcAft>
                <a:spcPts val="1300"/>
              </a:spcAft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§ 2. </a:t>
            </a:r>
            <a:r>
              <a:rPr lang="pl-PL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Do zadań Podkomitetu należy:</a:t>
            </a:r>
          </a:p>
          <a:p>
            <a:pPr lvl="0" fontAlgn="base">
              <a:lnSpc>
                <a:spcPct val="150000"/>
              </a:lnSpc>
              <a:spcAft>
                <a:spcPts val="730"/>
              </a:spcAft>
              <a:buClr>
                <a:srgbClr val="000000"/>
              </a:buClr>
              <a:buSzPts val="1200"/>
            </a:pPr>
            <a:r>
              <a:rPr lang="pl-PL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monitorowanie wdrażania instrumentu rozwój lokalny kierowany przez społeczność (RLKS) w województwach wdrażających RLKS wielofunduszowy, w tym z punktu widzenia realizacji postępów w osiąganiu celów umowy partnerstwa;</a:t>
            </a:r>
          </a:p>
          <a:p>
            <a:pPr fontAlgn="base">
              <a:lnSpc>
                <a:spcPct val="150000"/>
              </a:lnSpc>
              <a:spcAft>
                <a:spcPts val="730"/>
              </a:spcAft>
              <a:buClr>
                <a:srgbClr val="000000"/>
              </a:buClr>
              <a:buSzPts val="1200"/>
            </a:pPr>
            <a:r>
              <a:rPr lang="pl-PL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analizowanie sytuacji, które wpływają na wdrażanie RLKS, a przez to na realizację programów wspierających RLKS, w tym programów służących realizacji umowy partnerstwa,  oraz wskazywanie zagadnień wymagających ewaluacji w tym zakresie;</a:t>
            </a:r>
          </a:p>
          <a:p>
            <a:pPr lvl="0" fontAlgn="base">
              <a:lnSpc>
                <a:spcPct val="150000"/>
              </a:lnSpc>
              <a:spcAft>
                <a:spcPts val="730"/>
              </a:spcAft>
              <a:buClr>
                <a:srgbClr val="000000"/>
              </a:buClr>
              <a:buSzPts val="1200"/>
            </a:pPr>
            <a:endParaRPr lang="pl-PL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8" y="431943"/>
            <a:ext cx="8640381" cy="935785"/>
          </a:xfrm>
        </p:spPr>
        <p:txBody>
          <a:bodyPr>
            <a:noAutofit/>
          </a:bodyPr>
          <a:lstStyle/>
          <a:p>
            <a:r>
              <a:rPr lang="pl-PL" sz="2000" dirty="0"/>
              <a:t>Zakres badania za 2025 r.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431" y="1187548"/>
            <a:ext cx="8640382" cy="5184577"/>
          </a:xfrm>
        </p:spPr>
        <p:txBody>
          <a:bodyPr>
            <a:noAutofit/>
          </a:bodyPr>
          <a:lstStyle/>
          <a:p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Sprawozdania zostały złożone przez </a:t>
            </a:r>
            <a:r>
              <a:rPr lang="pl-PL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297 LGD (100%).</a:t>
            </a:r>
          </a:p>
          <a:p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Pytania w ankiecie </a:t>
            </a: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skierowanej do SW </a:t>
            </a: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dotyczyły: realizacji finansowej LSR, wskaźników, działań informacyjno</a:t>
            </a: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promocyjnych, innych zidentyfikowanych </a:t>
            </a:r>
            <a:r>
              <a:rPr lang="pl-PL" sz="200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ryzyk</a:t>
            </a: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przeprowadzonych ewaluacji i kontroli.</a:t>
            </a:r>
          </a:p>
          <a:p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ankiecie dot. sprawozdań za 2025 r. badaliśmy także, czy sposób sprawozdawania nie jest obarczony błędami lub czy nie sprawia problemów. </a:t>
            </a: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LGD lub SW dostrzegały problem ze sprawozdawczością, proponowały usprawnienia?</a:t>
            </a:r>
          </a:p>
          <a:p>
            <a:pPr marL="0" indent="0">
              <a:buNone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Tylko 3 Samorządy Województw zgłosiły problemy ze sprawozdawczością i tylko w przypadku 1 województwa problemy takie zgłosiły LGD.</a:t>
            </a:r>
          </a:p>
          <a:p>
            <a:pPr marL="0" indent="0">
              <a:buNone/>
            </a:pP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Uwagi: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Badanie postępu finansowego i rzeczowego przez porównanie osiągniętych wyników z planami działań i wskaźnikami wymienionymi w LSR nie jest adekwatną metodą analizy stanu wdrażania tych strategii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Nieadekwatne sformułowania w tabelach dot. kosztów zarządzania powodują problemy przy podawaniu danych</a:t>
            </a:r>
          </a:p>
          <a:p>
            <a:pPr marL="0" indent="0">
              <a:buNone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084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8" y="431943"/>
            <a:ext cx="8640381" cy="935785"/>
          </a:xfrm>
        </p:spPr>
        <p:txBody>
          <a:bodyPr>
            <a:noAutofit/>
          </a:bodyPr>
          <a:lstStyle/>
          <a:p>
            <a:r>
              <a:rPr lang="pl-PL" sz="2000" dirty="0"/>
              <a:t>Zgłaszane problemy dotyczące sprawozdawczości 2025 r.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418" y="1907629"/>
            <a:ext cx="8640382" cy="2448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z dostępem do danych przez LGD i propozycje usprawnienia procesu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LGD po zakończeniu procesu wyboru operacji do dofinansowania nie mają możliwości podglądu statusów spraw ani zmian dokonywanych przez wnioskodawców na etapie wniosku o przyznanie pomocy oraz wniosku o płatność.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LGD postulują więc wprowadzenie w systemie CSOB możliwości podglądu spraw na każdym etapie ich obsługi przez SW.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Obecnie ww. dane LGD pozyskują od SW.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Postulat wprowadzenia sprawozdań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postaci elektronicznej zautomatyzowanej. 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Przygotowanie interaktywnego formularza, dostępnego poprzez stronę internetową, umożliwiłoby sprawną agregację danych z dostępem w czasie rzeczywistym. Dane finansowe ponadto mogą być agregowane i udostępniane poprzez hurtownie danych ARiMR, co także usprawniłoby proces.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724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8" y="431943"/>
            <a:ext cx="8640381" cy="935785"/>
          </a:xfrm>
        </p:spPr>
        <p:txBody>
          <a:bodyPr>
            <a:noAutofit/>
          </a:bodyPr>
          <a:lstStyle/>
          <a:p>
            <a:r>
              <a:rPr lang="pl-PL" sz="2000" dirty="0"/>
              <a:t>Wyniki sprawozdań ze stanu wdrażania LSR za 2025 r.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969" y="1435466"/>
            <a:ext cx="4599890" cy="53285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l-PL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realizacja finansowa przebiegała zgodnie z planem wykorzystania budżetu LSR na dany rok, określonym w załączniku LSR?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"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 – 138 LGD (46%)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"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– 159 LGD (54%)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l-PL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realizacja wskaźników przebiegała zgodnie z planem działania – harmonogramem osiągania poszczególnych wskaźników, określonym w załączniku LSR?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 – 131 LGD (44%)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– 166 LGD (</a:t>
            </a: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56%</a:t>
            </a: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9EB5114-28D7-4527-8B18-7787B67DD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538820"/>
              </p:ext>
            </p:extLst>
          </p:nvPr>
        </p:nvGraphicFramePr>
        <p:xfrm>
          <a:off x="4955016" y="1763613"/>
          <a:ext cx="5398590" cy="475252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799530">
                  <a:extLst>
                    <a:ext uri="{9D8B030D-6E8A-4147-A177-3AD203B41FA5}">
                      <a16:colId xmlns:a16="http://schemas.microsoft.com/office/drawing/2014/main" val="597893826"/>
                    </a:ext>
                  </a:extLst>
                </a:gridCol>
                <a:gridCol w="1799530">
                  <a:extLst>
                    <a:ext uri="{9D8B030D-6E8A-4147-A177-3AD203B41FA5}">
                      <a16:colId xmlns:a16="http://schemas.microsoft.com/office/drawing/2014/main" val="4201635146"/>
                    </a:ext>
                  </a:extLst>
                </a:gridCol>
                <a:gridCol w="1799530">
                  <a:extLst>
                    <a:ext uri="{9D8B030D-6E8A-4147-A177-3AD203B41FA5}">
                      <a16:colId xmlns:a16="http://schemas.microsoft.com/office/drawing/2014/main" val="2676100960"/>
                    </a:ext>
                  </a:extLst>
                </a:gridCol>
              </a:tblGrid>
              <a:tr h="7092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Województwo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Realizacja finansowa zgodnie z planem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Wskaźniki </a:t>
                      </a:r>
                      <a:br>
                        <a:rPr lang="pl-PL" sz="1300">
                          <a:effectLst/>
                        </a:rPr>
                      </a:br>
                      <a:r>
                        <a:rPr lang="pl-PL" sz="1300">
                          <a:effectLst/>
                        </a:rPr>
                        <a:t>zgodnie z planem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 anchor="ctr"/>
                </a:tc>
                <a:extLst>
                  <a:ext uri="{0D108BD9-81ED-4DB2-BD59-A6C34878D82A}">
                    <a16:rowId xmlns:a16="http://schemas.microsoft.com/office/drawing/2014/main" val="1530214369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dolnośląskie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72%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67%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857760173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kujawsko-pomorskie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33%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37%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3634194423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lubelskie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55%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36%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24127402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lubuskie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42%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33%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187523729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łódzkie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81%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69%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3932310742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małopolskie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50%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46%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2289900658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mazowieckie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60%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60%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2592950595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opolskie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70%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50%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337410100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podlaskie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27%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35%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3797587400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podkarpackie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17%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17%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7816984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pomorskie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13%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13%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2312408591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śląskie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71%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57%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700958892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świętokrzyskie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0%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0%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221582919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warmińsko-mazurskie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9%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9%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1993392869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wielkopolskie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67%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70%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44817454"/>
                  </a:ext>
                </a:extLst>
              </a:tr>
              <a:tr h="252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>
                          <a:effectLst/>
                        </a:rPr>
                        <a:t>zachodniopomorskie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54%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effectLst/>
                        </a:rPr>
                        <a:t>69%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280" marR="84280" marT="0" marB="0"/>
                </a:tc>
                <a:extLst>
                  <a:ext uri="{0D108BD9-81ED-4DB2-BD59-A6C34878D82A}">
                    <a16:rowId xmlns:a16="http://schemas.microsoft.com/office/drawing/2014/main" val="2629612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116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A73E99-CE4D-4636-B304-86E0B0ADC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873" y="107429"/>
            <a:ext cx="9068210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Ocena procesu wdrażania LSR w roku sprawozdawczym 2025 – realizacja finansowa i rzeczowa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2EEBC8-C9B8-4954-8461-A6CC12873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42" y="1190699"/>
            <a:ext cx="9216927" cy="468000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+mn-lt"/>
              </a:rPr>
              <a:t>Kwestie mające wpływ na realizację niezgodną z planem wykorzystania budżetu LSR i harmonogramem osiągania wskaźników, to m.in.: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+mn-lt"/>
              </a:rPr>
              <a:t>System informatyczny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opóźnienia w uruchomieniu generatora wniosków ARiMR, </a:t>
            </a:r>
            <a:r>
              <a:rPr lang="pl-PL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problemy techniczne z aplikacją;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długi czas oczekiwania na rozwiązania „helpdesk”;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brak możliwości ogłoszenia projektów grantowych w systemie;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b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Dokumenty</a:t>
            </a:r>
            <a:endParaRPr lang="pl-PL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zmiany wytycznych, nowe interpretacje i konieczność dostosowywania dokumentacji LGD;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długotrwały proces uzgadniania procedur i dokumentów </a:t>
            </a:r>
            <a:r>
              <a:rPr lang="pl-PL" dirty="0" err="1">
                <a:solidFill>
                  <a:srgbClr val="002060"/>
                </a:solidFill>
                <a:latin typeface="+mn-lt"/>
              </a:rPr>
              <a:t>naborowych</a:t>
            </a:r>
            <a:r>
              <a:rPr lang="pl-PL" dirty="0">
                <a:solidFill>
                  <a:srgbClr val="002060"/>
                </a:solidFill>
                <a:latin typeface="+mn-lt"/>
              </a:rPr>
              <a:t>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zmiany w LSR, zmiany w budżecie, aktualizacja harmonogramu naborów, aktualizacja wskaźników;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+mn-lt"/>
              </a:rPr>
              <a:t>Organizacja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spiętrzenie prac - duża liczba wniosków złożonych do SW w jednym terminie i wydłużony  czas weryfikacji;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  <a:latin typeface="+mn-lt"/>
              </a:rPr>
              <a:t>przedłużający się proces podpisywania aneksów do umów grantowych;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9281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A73E99-CE4D-4636-B304-86E0B0ADC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873" y="107429"/>
            <a:ext cx="9068210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Ocena procesu wdrażania LSR w roku sprawozdawczym 2025 – realizacja finansowa i rzeczowa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2EEBC8-C9B8-4954-8461-A6CC12873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156" y="971525"/>
            <a:ext cx="9216927" cy="468000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+mn-lt"/>
              </a:rPr>
              <a:t>Kwestie mające wpływ na realizację niezgodną z planem wykorzystania budżetu LSR i harmonogramem osiągania wskaźników, to m.in. (cd):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+mn-lt"/>
              </a:rPr>
              <a:t>Finanse: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</a:rPr>
              <a:t>wkład własny w projektach grantowych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</a:rPr>
              <a:t>konieczność wniesienia zabezpieczenia należytego wykonania zobowiązań wynikających z umowy o dofinansowanie projektu grantowego (w ramach EFS+) – w przypadku gdy wartość zaliczek wynikająca z umów przekraczała 10 mln zł wymagane było dodatkowe ich zabezpieczenie (np. w postaci gwarancji bankowej), które jest trudne do uzyskania przez stowarzyszenia;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</a:rPr>
              <a:t>brak środków własnych LGD na realizację projektów w systemie refundacyjnym;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</a:rPr>
              <a:t>wzrost kosztów realizacji inwestycji oraz trudności w zabezpieczeniu wymaganego wkładu własnego w napiętych planach finansowych </a:t>
            </a:r>
            <a:r>
              <a:rPr lang="pl-PL" sz="1600" dirty="0" err="1">
                <a:solidFill>
                  <a:srgbClr val="002060"/>
                </a:solidFill>
                <a:latin typeface="+mn-lt"/>
              </a:rPr>
              <a:t>jst</a:t>
            </a:r>
            <a:r>
              <a:rPr lang="pl-PL" sz="1600" dirty="0">
                <a:solidFill>
                  <a:srgbClr val="002060"/>
                </a:solidFill>
                <a:latin typeface="+mn-lt"/>
              </a:rPr>
              <a:t>, co skutkowało przesunięciem lub rezygnacją z niektórych zadań;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+mn-lt"/>
              </a:rPr>
              <a:t>Jakość wniosków: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wybrane do realizacji wnioski budzą wątpliwości co do rzetelności załączonych dokumentów;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Trudne obszary interwencji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brak wystarczającego zainteresowania wnioskodawców – powoduje opóźnienia (konieczność zmiany harmonogramów, ponownego ogłaszania naborów);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6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Zmiany harmonogramów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zmiany harmonogramów naborów (wynikające z powyższych przyczyn), co miało negatywny wpływ na</a:t>
            </a: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kontraktację </a:t>
            </a: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ś</a:t>
            </a: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rodków </a:t>
            </a:r>
            <a:r>
              <a:rPr lang="pl-PL" sz="16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lub powodowało </a:t>
            </a:r>
            <a:r>
              <a:rPr lang="pl-PL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późniejsze ogłaszanie naborów, w tym ich przeniesienie ich na 2026 r.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sz="14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1642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1445"/>
            <a:ext cx="8640381" cy="935785"/>
          </a:xfrm>
        </p:spPr>
        <p:txBody>
          <a:bodyPr>
            <a:noAutofit/>
          </a:bodyPr>
          <a:lstStyle/>
          <a:p>
            <a:r>
              <a:rPr lang="pl-PL" sz="2000" dirty="0"/>
              <a:t>Zgłaszane problemy dotyczące sprawozdawczości 2025 r. </a:t>
            </a:r>
            <a:br>
              <a:rPr lang="pl-PL" sz="2000" dirty="0"/>
            </a:br>
            <a:r>
              <a:rPr lang="pl-PL" sz="2000" dirty="0"/>
              <a:t>dotyczące postępów finansowych i osiągania wskaźników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70" y="1187230"/>
            <a:ext cx="9361040" cy="2448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Problemy z pytaniami dot. postępu finansowego i osiągania wskaźników oraz  kosztami zarządzania</a:t>
            </a:r>
          </a:p>
          <a:p>
            <a:pPr lvl="0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Pytanie „</a:t>
            </a:r>
            <a:r>
              <a:rPr lang="pl-P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Czy realizacja finansowa przebiegała zgodnie z planem wykorzystania budżetu LSR na dany rok, określonym w załączniku LSR?” </a:t>
            </a:r>
            <a:r>
              <a:rPr lang="pl-P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konstrukcja „Planu wykorzystania budżetu LSR”, zawarta w strategii, jest na tyle ogólna, że nie może stanowić podstawy do stwierdzenia, czy realizacja finansowa przebiegała zgodnie z planem wykorzystania budżetu LSR. Bazując wyłącznie na zawartym w LSR „planie wykorzystania budżetu LSR” nie da się stwierdzić, realizacja których przedsięwzięć i w jakim stopniu była zaplanowana na dany rok oraz na ile skutecznie LGD ten plan realizowała. 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Pytanie </a:t>
            </a:r>
            <a:r>
              <a:rPr lang="pl-P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Czy realizacja wskaźników przebiegała zgodnie z planem działania?” </a:t>
            </a:r>
            <a:r>
              <a:rPr lang="pl-P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wskaźnik uznaje się za zrealizowany po wypłaceniu pomocy dla operacji, która była objęta tym wskaźnikiem (w przypadku wskaźnika R.37) lub w momencie zrealizowania pierwszej płatności (pozostałe wskaźniki). Zawarty w LSR „Plan działania” nie stanowi dobrej podstawy do monitorowania szybkości realizacji LSR, ponieważ w planie tym osiągnięcie wskaźnika powinno być zaplanowane na rok, na który dany wnioskodawca zaplanował płatność pośrednią lub końcową. </a:t>
            </a:r>
          </a:p>
          <a:p>
            <a:pPr lvl="0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Konstrukcja tabel 4.1 i 4.2 nie uwzględnia specyfiki komponentu Zarządzanie LSR</a:t>
            </a:r>
            <a:r>
              <a:rPr lang="pl-P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W przypadku tego komponentu nie można mówić o podpisywaniu umów o dofinansowanie z beneficjentami, wypłacie środków na rzecz beneficjentów ani o procencie umów zawartych z beneficjentami w stosunku do budżetu. Umowa o przyznaniu pomocy jest bowiem jedna, zawierana z LGD. Oznacza to, że poziom wykorzystania środków liczony według zawartych umów osiąga 100% już z chwilą zawarcia tej umowy. Brak instrukcji, co należy wpisać.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l-PL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4957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31A0A6-0357-42B1-A526-6D8176D0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359838"/>
            <a:ext cx="8640381" cy="1080001"/>
          </a:xfrm>
        </p:spPr>
        <p:txBody>
          <a:bodyPr>
            <a:normAutofit/>
          </a:bodyPr>
          <a:lstStyle/>
          <a:p>
            <a:r>
              <a:rPr lang="pl-PL" sz="2000" dirty="0"/>
              <a:t>Realizacja działań info-</a:t>
            </a:r>
            <a:r>
              <a:rPr lang="pl-PL" sz="2000" dirty="0" err="1"/>
              <a:t>promo</a:t>
            </a:r>
            <a:r>
              <a:rPr lang="pl-PL" sz="2000" dirty="0"/>
              <a:t> przez LGD w 2025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0A7794-3536-4665-9917-B5CC57A2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70" y="1115541"/>
            <a:ext cx="9143830" cy="4824336"/>
          </a:xfrm>
        </p:spPr>
        <p:txBody>
          <a:bodyPr>
            <a:no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pl-PL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działania informacyjno-promocyjne realizowane były zgodnie z planem komunikacji, stanowiącym załącznik do umowy ramowej oraz przyjętym harmonogramem jego realizacji?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"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 – 269 LGD (91%)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"/>
            </a:pPr>
            <a:r>
              <a:rPr lang="pl-PL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– 28 LGD (9%)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zakładaną realizację planów komunikacji z lokalną społecznością wpływały m.in.: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opóźnienia w uruchomieniu naborów, w tym o powierzenie grantów, powodujące konieczność przesunięcia planowanych działań komunikacyjnych, aktualizacji planów komunikacji na 2025 r., bądź przesunięcia części działań na 2026 r.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ogłaszanych naborów lub podpisanych umów przekładał się na mniejszą liczbę osób korzystających z doradztwa i mniejszą liczbę szkoleń dla beneficjentów/ </a:t>
            </a:r>
            <a:r>
              <a:rPr lang="pl-PL" sz="20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grantobiorców</a:t>
            </a: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oraz spotkań informacyjnych,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l-PL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0A1CFA-54AF-479D-9AD2-956FB0F781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136615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1845</TotalTime>
  <Words>3424</Words>
  <Application>Microsoft Office PowerPoint</Application>
  <PresentationFormat>Niestandardowy</PresentationFormat>
  <Paragraphs>451</Paragraphs>
  <Slides>17</Slides>
  <Notes>14</Notes>
  <HiddenSlides>1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Open Sans</vt:lpstr>
      <vt:lpstr>Times New Roman</vt:lpstr>
      <vt:lpstr>Wingdings</vt:lpstr>
      <vt:lpstr>Motyw pakietu Office</vt:lpstr>
      <vt:lpstr>WYNIKI SPRAWOZDAŃ ZE STANU WDRAŻANIA LSR ZA 2025 R.</vt:lpstr>
      <vt:lpstr>Podstawy prawne</vt:lpstr>
      <vt:lpstr>Zakres badania za 2025 r. </vt:lpstr>
      <vt:lpstr>Zgłaszane problemy dotyczące sprawozdawczości 2025 r. </vt:lpstr>
      <vt:lpstr>Wyniki sprawozdań ze stanu wdrażania LSR za 2025 r. </vt:lpstr>
      <vt:lpstr>Ocena procesu wdrażania LSR w roku sprawozdawczym 2025 – realizacja finansowa i rzeczowa</vt:lpstr>
      <vt:lpstr>Ocena procesu wdrażania LSR w roku sprawozdawczym 2025 – realizacja finansowa i rzeczowa</vt:lpstr>
      <vt:lpstr>Zgłaszane problemy dotyczące sprawozdawczości 2025 r.  dotyczące postępów finansowych i osiągania wskaźników</vt:lpstr>
      <vt:lpstr>Realizacja działań info-promo przez LGD w 2025 r. </vt:lpstr>
      <vt:lpstr>Inne ryzyka przy wdrażaniu LSR</vt:lpstr>
      <vt:lpstr>Jakie to ryzyka? (cd)</vt:lpstr>
      <vt:lpstr>Jakie to ryzyka? (cd)</vt:lpstr>
      <vt:lpstr>Badania ewaluacyjne przeprowadzone i zakończone w roku sprawozdawczym</vt:lpstr>
      <vt:lpstr>Badania ewaluacyjne przeprowadzone i zakończone w roku sprawozdawczym (2)</vt:lpstr>
      <vt:lpstr>Prezentacja programu PowerPoint</vt:lpstr>
      <vt:lpstr>Prezentacja programu PowerPoint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Sztetyłło-Budzewska Aleksandra</cp:lastModifiedBy>
  <cp:revision>133</cp:revision>
  <dcterms:created xsi:type="dcterms:W3CDTF">2022-06-22T09:40:44Z</dcterms:created>
  <dcterms:modified xsi:type="dcterms:W3CDTF">2026-05-08T13:17:57Z</dcterms:modified>
</cp:coreProperties>
</file>