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6" r:id="rId2"/>
    <p:sldId id="1624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Gąsior-Skwarek Renata" initials="GSR" lastIdx="6" clrIdx="1">
    <p:extLst>
      <p:ext uri="{19B8F6BF-5375-455C-9EA6-DF929625EA0E}">
        <p15:presenceInfo xmlns:p15="http://schemas.microsoft.com/office/powerpoint/2012/main" userId="S::Renata.Gasior-Skwarek@mfipr.gov.pl::eeb0357b-9b8a-4123-9419-94c3bcfc6b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9B7"/>
    <a:srgbClr val="0051B0"/>
    <a:srgbClr val="FFFACE"/>
    <a:srgbClr val="92D050"/>
    <a:srgbClr val="FFD618"/>
    <a:srgbClr val="9999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 ciemny 1 — Ak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Styl pośredni 1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6357" autoAdjust="0"/>
  </p:normalViewPr>
  <p:slideViewPr>
    <p:cSldViewPr showGuides="1">
      <p:cViewPr varScale="1">
        <p:scale>
          <a:sx n="100" d="100"/>
          <a:sy n="100" d="100"/>
        </p:scale>
        <p:origin x="1464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2023-11-23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1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10.png"/><Relationship Id="rId2" Type="http://schemas.openxmlformats.org/officeDocument/2006/relationships/image" Target="../media/image4.png"/><Relationship Id="rId16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8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2023-11-23</a:t>
            </a:fld>
            <a:endParaRPr lang="pl-PL" dirty="0"/>
          </a:p>
        </p:txBody>
      </p:sp>
      <p:grpSp>
        <p:nvGrpSpPr>
          <p:cNvPr id="17" name="Grupa 16">
            <a:extLst>
              <a:ext uri="{FF2B5EF4-FFF2-40B4-BE49-F238E27FC236}">
                <a16:creationId xmlns:a16="http://schemas.microsoft.com/office/drawing/2014/main" id="{E58E4334-B4E4-437F-A004-E93F1DB6DA6B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18" name="Obraz 17" descr="logo Funduszy Europejskich">
              <a:extLst>
                <a:ext uri="{FF2B5EF4-FFF2-40B4-BE49-F238E27FC236}">
                  <a16:creationId xmlns:a16="http://schemas.microsoft.com/office/drawing/2014/main" id="{E0BF4BF1-78F3-4D35-BEDE-0444FC23FC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9" name="Obraz 18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491E3BAC-D739-420E-AD4E-1A4524AF44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9842" y="6371047"/>
              <a:ext cx="2633371" cy="949192"/>
            </a:xfrm>
            <a:prstGeom prst="rect">
              <a:avLst/>
            </a:prstGeom>
          </p:spPr>
        </p:pic>
        <p:pic>
          <p:nvPicPr>
            <p:cNvPr id="20" name="Obraz 19" descr="barwy RP">
              <a:extLst>
                <a:ext uri="{FF2B5EF4-FFF2-40B4-BE49-F238E27FC236}">
                  <a16:creationId xmlns:a16="http://schemas.microsoft.com/office/drawing/2014/main" id="{E333F67D-938A-4AA8-949B-B14905E549F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21" name="Obraz 20">
              <a:extLst>
                <a:ext uri="{FF2B5EF4-FFF2-40B4-BE49-F238E27FC236}">
                  <a16:creationId xmlns:a16="http://schemas.microsoft.com/office/drawing/2014/main" id="{A26C1ED3-DDF0-40A4-B5A6-5DA7608BB4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  <p:cxnSp>
          <p:nvCxnSpPr>
            <p:cNvPr id="22" name="Łącznik prosty 21">
              <a:extLst>
                <a:ext uri="{FF2B5EF4-FFF2-40B4-BE49-F238E27FC236}">
                  <a16:creationId xmlns:a16="http://schemas.microsoft.com/office/drawing/2014/main" id="{F63C181C-59CD-48AA-A471-479A5FC5BC80}"/>
                </a:ext>
              </a:extLst>
            </p:cNvPr>
            <p:cNvCxnSpPr/>
            <p:nvPr userDrawn="1"/>
          </p:nvCxnSpPr>
          <p:spPr>
            <a:xfrm>
              <a:off x="7578154" y="6601575"/>
              <a:ext cx="0" cy="4881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9BFD99DC-A75E-49B2-AD8E-B83757809189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14" name="Obraz 13" descr="logo Funduszy Europejskich">
              <a:extLst>
                <a:ext uri="{FF2B5EF4-FFF2-40B4-BE49-F238E27FC236}">
                  <a16:creationId xmlns:a16="http://schemas.microsoft.com/office/drawing/2014/main" id="{C45D6D39-90FC-4D84-B9EA-7F6E3C4E5A3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5" name="Obraz 14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D2619EAD-37D5-4B2B-B0F0-E0887C04335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0784" y="6371047"/>
              <a:ext cx="2633371" cy="949192"/>
            </a:xfrm>
            <a:prstGeom prst="rect">
              <a:avLst/>
            </a:prstGeom>
          </p:spPr>
        </p:pic>
        <p:pic>
          <p:nvPicPr>
            <p:cNvPr id="16" name="Obraz 15" descr="barwy RP">
              <a:extLst>
                <a:ext uri="{FF2B5EF4-FFF2-40B4-BE49-F238E27FC236}">
                  <a16:creationId xmlns:a16="http://schemas.microsoft.com/office/drawing/2014/main" id="{7AA29AC7-B566-4193-A3A0-0E371765CE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17" name="Obraz 16">
              <a:extLst>
                <a:ext uri="{FF2B5EF4-FFF2-40B4-BE49-F238E27FC236}">
                  <a16:creationId xmlns:a16="http://schemas.microsoft.com/office/drawing/2014/main" id="{B761E6A8-962B-4A7E-AF43-FB15C12E7F4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2023-11-23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grpSp>
        <p:nvGrpSpPr>
          <p:cNvPr id="16" name="Grupa 15">
            <a:extLst>
              <a:ext uri="{FF2B5EF4-FFF2-40B4-BE49-F238E27FC236}">
                <a16:creationId xmlns:a16="http://schemas.microsoft.com/office/drawing/2014/main" id="{CB5513AB-04E3-4310-BFBE-12F4B3F7A122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8" name="Obraz 7" descr="logo Funduszy Europejskich">
              <a:extLst>
                <a:ext uri="{FF2B5EF4-FFF2-40B4-BE49-F238E27FC236}">
                  <a16:creationId xmlns:a16="http://schemas.microsoft.com/office/drawing/2014/main" id="{500FFCFA-D3A4-40A4-E76C-9957554724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0" name="Obraz 9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DC91A070-16DB-C0E1-0B7B-93924541A6E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9842" y="6371047"/>
              <a:ext cx="2633371" cy="949192"/>
            </a:xfrm>
            <a:prstGeom prst="rect">
              <a:avLst/>
            </a:prstGeom>
          </p:spPr>
        </p:pic>
        <p:pic>
          <p:nvPicPr>
            <p:cNvPr id="12" name="Obraz 11" descr="barwy RP">
              <a:extLst>
                <a:ext uri="{FF2B5EF4-FFF2-40B4-BE49-F238E27FC236}">
                  <a16:creationId xmlns:a16="http://schemas.microsoft.com/office/drawing/2014/main" id="{AB280FEF-799B-B9CA-10D2-815DA71DA23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C531B3A2-1DFF-417E-ACBB-44C232BF4BE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B536F48C-C09F-492C-A3A9-6FE2C09744DB}"/>
                </a:ext>
              </a:extLst>
            </p:cNvPr>
            <p:cNvCxnSpPr/>
            <p:nvPr userDrawn="1"/>
          </p:nvCxnSpPr>
          <p:spPr>
            <a:xfrm>
              <a:off x="7578154" y="6601575"/>
              <a:ext cx="0" cy="4881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2023-11-23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grpSp>
        <p:nvGrpSpPr>
          <p:cNvPr id="12" name="Grupa 11">
            <a:extLst>
              <a:ext uri="{FF2B5EF4-FFF2-40B4-BE49-F238E27FC236}">
                <a16:creationId xmlns:a16="http://schemas.microsoft.com/office/drawing/2014/main" id="{F02ADE49-7492-46F1-8D34-14D4C57CA55D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14" name="Obraz 13" descr="logo Funduszy Europejskich">
              <a:extLst>
                <a:ext uri="{FF2B5EF4-FFF2-40B4-BE49-F238E27FC236}">
                  <a16:creationId xmlns:a16="http://schemas.microsoft.com/office/drawing/2014/main" id="{0777FFF5-4DD1-4DDD-B4BB-26EDD91E1D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5" name="Obraz 14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26A9CF7C-E34E-44DF-A8DA-DCC44A5FFE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9842" y="6371047"/>
              <a:ext cx="2633371" cy="949192"/>
            </a:xfrm>
            <a:prstGeom prst="rect">
              <a:avLst/>
            </a:prstGeom>
          </p:spPr>
        </p:pic>
        <p:pic>
          <p:nvPicPr>
            <p:cNvPr id="16" name="Obraz 15" descr="barwy RP">
              <a:extLst>
                <a:ext uri="{FF2B5EF4-FFF2-40B4-BE49-F238E27FC236}">
                  <a16:creationId xmlns:a16="http://schemas.microsoft.com/office/drawing/2014/main" id="{2A90F59B-59FF-402B-A889-1DFF267E21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19" name="Obraz 18">
              <a:extLst>
                <a:ext uri="{FF2B5EF4-FFF2-40B4-BE49-F238E27FC236}">
                  <a16:creationId xmlns:a16="http://schemas.microsoft.com/office/drawing/2014/main" id="{8581E1FF-307C-4C27-9968-07595F04F9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BE45C5B5-E84C-45E5-B872-4F9FC0641AF4}"/>
                </a:ext>
              </a:extLst>
            </p:cNvPr>
            <p:cNvCxnSpPr/>
            <p:nvPr userDrawn="1"/>
          </p:nvCxnSpPr>
          <p:spPr>
            <a:xfrm>
              <a:off x="7578154" y="6601575"/>
              <a:ext cx="0" cy="4881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5586" y="2255531"/>
            <a:ext cx="6480176" cy="52322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dirty="0">
                <a:latin typeface="+mn-lt"/>
              </a:rPr>
              <a:t>Zmiana regulaminu prac Podkomitetu ds. </a:t>
            </a:r>
            <a:r>
              <a:rPr lang="pl-PL" sz="3600">
                <a:latin typeface="+mn-lt"/>
              </a:rPr>
              <a:t>RLKS</a:t>
            </a:r>
            <a:endParaRPr lang="pl-PL" sz="3600" dirty="0">
              <a:latin typeface="+mn-lt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EF1F3124-6395-4E9B-BE28-366CD71C48F8}"/>
              </a:ext>
            </a:extLst>
          </p:cNvPr>
          <p:cNvSpPr txBox="1"/>
          <p:nvPr/>
        </p:nvSpPr>
        <p:spPr>
          <a:xfrm>
            <a:off x="4913858" y="5508029"/>
            <a:ext cx="27873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Listopada</a:t>
            </a:r>
            <a:r>
              <a:rPr lang="pl-PL" sz="2800" b="1" i="0" u="none" strike="noStrike" baseline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2023 r.</a:t>
            </a:r>
            <a:endParaRPr lang="pl-PL" sz="28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931177C-AC97-4930-921B-52D62F9EE7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62" y="323452"/>
            <a:ext cx="10078578" cy="1133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E625-40E0-44C1-B6A2-4A0180B8BAF7}"/>
              </a:ext>
            </a:extLst>
          </p:cNvPr>
          <p:cNvSpPr txBox="1"/>
          <p:nvPr/>
        </p:nvSpPr>
        <p:spPr>
          <a:xfrm>
            <a:off x="461648" y="1441897"/>
            <a:ext cx="9852810" cy="1015663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2060"/>
                </a:solidFill>
              </a:rPr>
              <a:t>Cel zmiany</a:t>
            </a:r>
          </a:p>
          <a:p>
            <a:pPr algn="ctr"/>
            <a:r>
              <a:rPr lang="pl-PL" sz="2000" dirty="0">
                <a:solidFill>
                  <a:srgbClr val="002060"/>
                </a:solidFill>
              </a:rPr>
              <a:t>Zapewnienie wsparcia przedstawicielowi regionów w Prezydium Podkomitetu, który obejmuje funkcję w systemie rotacyjnym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9F9E1AC6-0244-47C8-964C-A2520DE5AB79}"/>
              </a:ext>
            </a:extLst>
          </p:cNvPr>
          <p:cNvSpPr txBox="1"/>
          <p:nvPr/>
        </p:nvSpPr>
        <p:spPr>
          <a:xfrm>
            <a:off x="809402" y="683493"/>
            <a:ext cx="9217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>
                <a:solidFill>
                  <a:srgbClr val="002060"/>
                </a:solidFill>
              </a:rPr>
              <a:t>Cel i przedmiot wprowadzanej zmiany</a:t>
            </a: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156FAB72-B984-4853-B580-220C8525F4C6}"/>
              </a:ext>
            </a:extLst>
          </p:cNvPr>
          <p:cNvSpPr txBox="1"/>
          <p:nvPr/>
        </p:nvSpPr>
        <p:spPr>
          <a:xfrm>
            <a:off x="461648" y="2987749"/>
            <a:ext cx="9852810" cy="23941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§ 2. [Skład i zasady udziału w pracach Podkomitetu]</a:t>
            </a:r>
          </a:p>
          <a:p>
            <a:r>
              <a:rPr lang="pl-PL" sz="2400" dirty="0">
                <a:solidFill>
                  <a:srgbClr val="002060"/>
                </a:solidFill>
              </a:rPr>
              <a:t>(…)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Przewodniczący i dwaj wiceprzewodniczący tworzą Prezydium Podkomitetu. W ciągu 6 miesięcy od zakończenia sprawowania funkcji wiceprzewodniczący z ramienia urzędu marszałkowskiego kontynuuje pracę w Prezydium Podkomitetu ds. RLKS, wspierając i przekazując wiedzę swojemu następcy.</a:t>
            </a:r>
            <a:r>
              <a:rPr lang="pl-PL" sz="2400" dirty="0">
                <a:solidFill>
                  <a:srgbClr val="002060"/>
                </a:solidFill>
              </a:rPr>
              <a:t>(…)</a:t>
            </a:r>
          </a:p>
        </p:txBody>
      </p:sp>
    </p:spTree>
    <p:extLst>
      <p:ext uri="{BB962C8B-B14F-4D97-AF65-F5344CB8AC3E}">
        <p14:creationId xmlns:p14="http://schemas.microsoft.com/office/powerpoint/2010/main" val="7374171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2122</TotalTime>
  <Words>84</Words>
  <Application>Microsoft Office PowerPoint</Application>
  <PresentationFormat>Niestandardowy</PresentationFormat>
  <Paragraphs>8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Open Sans</vt:lpstr>
      <vt:lpstr>Motyw pakietu Office</vt:lpstr>
      <vt:lpstr>Zmiana regulaminu prac Podkomitetu ds. RLKS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Gąsior-Skwarek Renata</cp:lastModifiedBy>
  <cp:revision>195</cp:revision>
  <dcterms:created xsi:type="dcterms:W3CDTF">2022-06-22T09:40:44Z</dcterms:created>
  <dcterms:modified xsi:type="dcterms:W3CDTF">2023-11-23T08:47:55Z</dcterms:modified>
</cp:coreProperties>
</file>