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1626" r:id="rId3"/>
    <p:sldId id="1627" r:id="rId4"/>
    <p:sldId id="1628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Gąsior-Skwarek Renata" initials="GSR" lastIdx="6" clrIdx="1">
    <p:extLst>
      <p:ext uri="{19B8F6BF-5375-455C-9EA6-DF929625EA0E}">
        <p15:presenceInfo xmlns:p15="http://schemas.microsoft.com/office/powerpoint/2012/main" userId="S::Renata.Gasior-Skwarek@mfipr.gov.pl::eeb0357b-9b8a-4123-9419-94c3bcfc6b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9B7"/>
    <a:srgbClr val="0051B0"/>
    <a:srgbClr val="FFFACE"/>
    <a:srgbClr val="92D050"/>
    <a:srgbClr val="FFD618"/>
    <a:srgbClr val="99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6357" autoAdjust="0"/>
  </p:normalViewPr>
  <p:slideViewPr>
    <p:cSldViewPr showGuides="1">
      <p:cViewPr>
        <p:scale>
          <a:sx n="71" d="100"/>
          <a:sy n="71" d="100"/>
        </p:scale>
        <p:origin x="816" y="3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2023-11-23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png"/><Relationship Id="rId2" Type="http://schemas.openxmlformats.org/officeDocument/2006/relationships/image" Target="../media/image4.png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2023-11-23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E58E4334-B4E4-437F-A004-E93F1DB6DA6B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8" name="Obraz 17" descr="logo Funduszy Europejskich">
              <a:extLst>
                <a:ext uri="{FF2B5EF4-FFF2-40B4-BE49-F238E27FC236}">
                  <a16:creationId xmlns:a16="http://schemas.microsoft.com/office/drawing/2014/main" id="{E0BF4BF1-78F3-4D35-BEDE-0444FC23FC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9" name="Obraz 18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491E3BAC-D739-420E-AD4E-1A4524AF44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20" name="Obraz 19" descr="barwy RP">
              <a:extLst>
                <a:ext uri="{FF2B5EF4-FFF2-40B4-BE49-F238E27FC236}">
                  <a16:creationId xmlns:a16="http://schemas.microsoft.com/office/drawing/2014/main" id="{E333F67D-938A-4AA8-949B-B14905E549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A26C1ED3-DDF0-40A4-B5A6-5DA7608BB4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2" name="Łącznik prosty 21">
              <a:extLst>
                <a:ext uri="{FF2B5EF4-FFF2-40B4-BE49-F238E27FC236}">
                  <a16:creationId xmlns:a16="http://schemas.microsoft.com/office/drawing/2014/main" id="{F63C181C-59CD-48AA-A471-479A5FC5BC80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BFD99DC-A75E-49B2-AD8E-B83757809189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C45D6D39-90FC-4D84-B9EA-7F6E3C4E5A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2619EAD-37D5-4B2B-B0F0-E0887C0433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0784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7AA29AC7-B566-4193-A3A0-0E371765CE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B761E6A8-962B-4A7E-AF43-FB15C12E7F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16" name="Grupa 15">
            <a:extLst>
              <a:ext uri="{FF2B5EF4-FFF2-40B4-BE49-F238E27FC236}">
                <a16:creationId xmlns:a16="http://schemas.microsoft.com/office/drawing/2014/main" id="{CB5513AB-04E3-4310-BFBE-12F4B3F7A122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8" name="Obraz 7" descr="logo Funduszy Europejskich">
              <a:extLst>
                <a:ext uri="{FF2B5EF4-FFF2-40B4-BE49-F238E27FC236}">
                  <a16:creationId xmlns:a16="http://schemas.microsoft.com/office/drawing/2014/main" id="{500FFCFA-D3A4-40A4-E76C-9957554724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0" name="Obraz 9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C91A070-16DB-C0E1-0B7B-93924541A6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2" name="Obraz 11" descr="barwy RP">
              <a:extLst>
                <a:ext uri="{FF2B5EF4-FFF2-40B4-BE49-F238E27FC236}">
                  <a16:creationId xmlns:a16="http://schemas.microsoft.com/office/drawing/2014/main" id="{AB280FEF-799B-B9CA-10D2-815DA71DA2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C531B3A2-1DFF-417E-ACBB-44C232BF4B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B536F48C-C09F-492C-A3A9-6FE2C09744DB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grpSp>
        <p:nvGrpSpPr>
          <p:cNvPr id="12" name="Grupa 11">
            <a:extLst>
              <a:ext uri="{FF2B5EF4-FFF2-40B4-BE49-F238E27FC236}">
                <a16:creationId xmlns:a16="http://schemas.microsoft.com/office/drawing/2014/main" id="{F02ADE49-7492-46F1-8D34-14D4C57CA55D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0777FFF5-4DD1-4DDD-B4BB-26EDD91E1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26A9CF7C-E34E-44DF-A8DA-DCC44A5FFE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2A90F59B-59FF-402B-A889-1DFF267E21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8581E1FF-307C-4C27-9968-07595F04F9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BE45C5B5-E84C-45E5-B872-4F9FC0641AF4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426" y="2255531"/>
            <a:ext cx="8712968" cy="5232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>
                <a:latin typeface="+mn-lt"/>
              </a:rPr>
              <a:t>Zasady wyboru przedstawicieli LGD</a:t>
            </a:r>
            <a:br>
              <a:rPr lang="pl-PL" sz="3600" dirty="0">
                <a:latin typeface="+mn-lt"/>
              </a:rPr>
            </a:br>
            <a:r>
              <a:rPr lang="pl-PL" sz="3600" dirty="0">
                <a:latin typeface="+mn-lt"/>
              </a:rPr>
              <a:t>do </a:t>
            </a:r>
            <a:r>
              <a:rPr lang="pl-PL" sz="3600" dirty="0" err="1">
                <a:latin typeface="+mn-lt"/>
              </a:rPr>
              <a:t>skłądu</a:t>
            </a:r>
            <a:r>
              <a:rPr lang="pl-PL" sz="3600" dirty="0">
                <a:latin typeface="+mn-lt"/>
              </a:rPr>
              <a:t> Podkomitetu ds. RLKS</a:t>
            </a:r>
            <a:br>
              <a:rPr lang="pl-PL" sz="3600" dirty="0">
                <a:latin typeface="+mn-lt"/>
              </a:rPr>
            </a:br>
            <a:r>
              <a:rPr lang="pl-PL" sz="3600" dirty="0">
                <a:latin typeface="+mn-lt"/>
              </a:rPr>
              <a:t>- rekomendacje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F1F3124-6395-4E9B-BE28-366CD71C48F8}"/>
              </a:ext>
            </a:extLst>
          </p:cNvPr>
          <p:cNvSpPr txBox="1"/>
          <p:nvPr/>
        </p:nvSpPr>
        <p:spPr>
          <a:xfrm>
            <a:off x="4913858" y="5508029"/>
            <a:ext cx="3088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 listopada</a:t>
            </a:r>
            <a:r>
              <a:rPr lang="pl-PL" sz="2800" b="1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2023 r.</a:t>
            </a:r>
            <a:endParaRPr lang="pl-PL" sz="28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931177C-AC97-4930-921B-52D62F9EE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2" y="323452"/>
            <a:ext cx="10078578" cy="1133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A5EEE6-D0F2-4937-94B9-84E2A2E0C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Decyzja w sprawie powołania Podkomitetu do spraw rozwoju lokalnego kierowanego przez społeczność (po zmianie) będzie przewidywała, że: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C659F1-16A9-40AE-8BD1-7DE9556D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314" y="2627709"/>
            <a:ext cx="8640382" cy="345638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kład Podkomitetu zostanie uzupełniony o przedstawicieli lokalnych grup działania (LGD) z każdego województwa, w którym wdrażany jest wielofunduszowy instrument RLKS.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Członkowie reprezentujący LGD wejdą w skład Podkomitetu po zakończeniu procesu wyboru LSR oraz po przeprowadzeniu procedury wyboru przedstawicieli w każdym z województw.</a:t>
            </a:r>
            <a:endParaRPr lang="pl-PL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LGD z każdego z ww. województw wyłaniają ze swojego grona po dwóch przedstawicieli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6347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A5EEE6-D0F2-4937-94B9-84E2A2E0C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4" y="395461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Proponowane zasady wyłonienia przedstawicieli LGD – rola Urzędów Marszałkowskich: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C659F1-16A9-40AE-8BD1-7DE9556D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2" y="1476925"/>
            <a:ext cx="8712871" cy="4463152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organizuje proces wyłonienia przedstawicieli LGD do składu Podkomitetu z terenu swojego województwa.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 wyłonienia przedstawicieli powinien zakończyć się w ciągu miesiąca od podpisania ostatniej umowy ramowej z LGD w danym województwie.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przekazuje informacje o wybranych osobach Przewodniczącemu Podkomitetu oraz wszystkim LGD, których strategie zostały wybrane do dofinansowania.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umieszcz</a:t>
            </a:r>
            <a:r>
              <a:rPr lang="pl-PL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na swoich stronach internetowych informacje o:</a:t>
            </a:r>
          </a:p>
          <a:p>
            <a:pPr lvl="1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rozpoczęciu procesu wyłaniania przedstawicieli LGD i jego przebiegu, </a:t>
            </a:r>
          </a:p>
          <a:p>
            <a:pPr lvl="1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pl-PL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ynikach wyborów.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opracowuje krótkie </a:t>
            </a:r>
            <a:r>
              <a:rPr lang="pl-PL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podsumowanie procesu wyłonienia przedstawicieli LGD do składu Podkomitetu (także umieszczone na stronach www).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5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A5EEE6-D0F2-4937-94B9-84E2A2E0C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4" y="395461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/>
              <a:t>Proponowane zasady wyłonienia przedstawicieli LGD – </a:t>
            </a:r>
            <a:r>
              <a:rPr lang="pl-PL" dirty="0" err="1"/>
              <a:t>inkluzywność</a:t>
            </a:r>
            <a:r>
              <a:rPr lang="pl-PL" dirty="0"/>
              <a:t> procesu: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C659F1-16A9-40AE-8BD1-7DE9556D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3" y="1476925"/>
            <a:ext cx="8640382" cy="4463151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Przedstawiciele LGD powinni zostać wybrani z udziałem wszystkich LGD, których strategie wybrano do dofinansowania w danym województwie.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 wyłaniania przedstawicieli LGD powinien respektować warunki i zasady funkcjonowania LGD w danym województwie oraz regionalne zróżnicowanie LGD,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,:</a:t>
            </a:r>
          </a:p>
          <a:p>
            <a:pPr marL="846871" lvl="1" indent="-342900">
              <a:lnSpc>
                <a:spcPct val="107000"/>
              </a:lnSpc>
              <a:buFont typeface="+mj-lt"/>
              <a:buAutoNum type="arabicParenR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zapewnić udział sieci LGD działających od czasów poprzedniej perspektywy finansowej 2014-2020 oraz nowopowstałych sieci LGD (jeśli taki e zostały </a:t>
            </a:r>
            <a:r>
              <a:rPr lang="pl-P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zawiązane),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46871" lvl="1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uwzględniać podział LGD na miejskie lub wiejsko-miejskie, </a:t>
            </a:r>
          </a:p>
          <a:p>
            <a:pPr marL="846871" lvl="1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uwzględniać LGD mające doświadczenie z poprzedniej perspektywy finansowej 2014-2020 i nowopowstałe LGD.</a:t>
            </a:r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Pożądanym rozwiązaniem jest zawiązanie przez LGD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regionalnych sieci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skupiających wszystkie LGD z danego województwa.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Przedstawiciele LGD powinni otrzymać informacje o zasadach wykorzystania ich danych osobowych w przypadku ich wybrania do Podkomitetu RLKS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759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2187</TotalTime>
  <Words>329</Words>
  <Application>Microsoft Office PowerPoint</Application>
  <PresentationFormat>Niestandardowy</PresentationFormat>
  <Paragraphs>24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Open Sans</vt:lpstr>
      <vt:lpstr>Motyw pakietu Office</vt:lpstr>
      <vt:lpstr>Zasady wyboru przedstawicieli LGD do skłądu Podkomitetu ds. RLKS - rekomendacje</vt:lpstr>
      <vt:lpstr>Decyzja w sprawie powołania Podkomitetu do spraw rozwoju lokalnego kierowanego przez społeczność (po zmianie) będzie przewidywała, że:</vt:lpstr>
      <vt:lpstr>Proponowane zasady wyłonienia przedstawicieli LGD – rola Urzędów Marszałkowskich:</vt:lpstr>
      <vt:lpstr>Proponowane zasady wyłonienia przedstawicieli LGD – inkluzywność procesu: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Sztetyłło-Budzewska Aleksandra</cp:lastModifiedBy>
  <cp:revision>202</cp:revision>
  <dcterms:created xsi:type="dcterms:W3CDTF">2022-06-22T09:40:44Z</dcterms:created>
  <dcterms:modified xsi:type="dcterms:W3CDTF">2023-11-23T08:57:31Z</dcterms:modified>
</cp:coreProperties>
</file>