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Helvetica World" panose="020B0604020202020204" charset="-128"/>
      <p:regular r:id="rId9"/>
    </p:embeddedFont>
    <p:embeddedFont>
      <p:font typeface="Helvetica World Bold" panose="020B0604020202020204" charset="-128"/>
      <p:regular r:id="rId10"/>
    </p:embeddedFont>
    <p:embeddedFont>
      <p:font typeface="Akzidenz-Grotesk" panose="020B0604020202020204" charset="-18"/>
      <p:regular r:id="rId11"/>
    </p:embeddedFont>
    <p:embeddedFont>
      <p:font typeface="Akzidenz-Grotesk Light" panose="020B0604020202020204" charset="-1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44406"/>
            <a:ext cx="6722047" cy="598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195"/>
              </a:lnSpc>
            </a:pPr>
            <a:r>
              <a:rPr lang="en-US" sz="18495" spc="-924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Dranas</a:t>
            </a:r>
          </a:p>
          <a:p>
            <a:pPr marL="0" lvl="0" indent="0" algn="l">
              <a:lnSpc>
                <a:spcPts val="22195"/>
              </a:lnSpc>
            </a:pPr>
            <a:r>
              <a:rPr lang="en-US" sz="18495" u="none" spc="-924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Project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1100" y="6744488"/>
            <a:ext cx="2920951" cy="87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64"/>
              </a:lnSpc>
            </a:pPr>
            <a:r>
              <a:rPr lang="en-US" sz="5054" spc="-25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sp. z o.o.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12719" y="3040043"/>
            <a:ext cx="10689354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spc="-349">
                <a:solidFill>
                  <a:srgbClr val="000000"/>
                </a:solidFill>
                <a:latin typeface="Akzidenz-Grotesk Light"/>
                <a:ea typeface="Akzidenz-Grotesk Light"/>
                <a:cs typeface="Akzidenz-Grotesk Light"/>
                <a:sym typeface="Akzidenz-Grotesk Light"/>
              </a:rPr>
              <a:t>AUDYTY</a:t>
            </a:r>
          </a:p>
          <a:p>
            <a:pPr algn="l">
              <a:lnSpc>
                <a:spcPts val="8399"/>
              </a:lnSpc>
            </a:pPr>
            <a:r>
              <a:rPr lang="en-US" sz="6999" spc="-349">
                <a:solidFill>
                  <a:srgbClr val="000000"/>
                </a:solidFill>
                <a:latin typeface="Akzidenz-Grotesk Light"/>
                <a:ea typeface="Akzidenz-Grotesk Light"/>
                <a:cs typeface="Akzidenz-Grotesk Light"/>
                <a:sym typeface="Akzidenz-Grotesk Light"/>
              </a:rPr>
              <a:t>WDROŻENIA</a:t>
            </a:r>
          </a:p>
          <a:p>
            <a:pPr marL="0" lvl="0" indent="0" algn="l">
              <a:lnSpc>
                <a:spcPts val="8399"/>
              </a:lnSpc>
            </a:pPr>
            <a:r>
              <a:rPr lang="en-US" sz="6999" spc="-349">
                <a:solidFill>
                  <a:srgbClr val="000000"/>
                </a:solidFill>
                <a:latin typeface="Akzidenz-Grotesk Light"/>
                <a:ea typeface="Akzidenz-Grotesk Light"/>
                <a:cs typeface="Akzidenz-Grotesk Light"/>
                <a:sym typeface="Akzidenz-Grotesk Light"/>
              </a:rPr>
              <a:t>UTRZYMANIE</a:t>
            </a:r>
          </a:p>
        </p:txBody>
      </p:sp>
      <p:sp>
        <p:nvSpPr>
          <p:cNvPr id="5" name="AutoShape 5"/>
          <p:cNvSpPr/>
          <p:nvPr/>
        </p:nvSpPr>
        <p:spPr>
          <a:xfrm>
            <a:off x="9685036" y="1596831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3" y="2184148"/>
            <a:ext cx="752872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 flipV="1">
            <a:off x="9730575" y="3936017"/>
            <a:ext cx="752872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 flipV="1">
            <a:off x="1028706" y="7818779"/>
            <a:ext cx="752872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 flipV="1">
            <a:off x="1028703" y="3950305"/>
            <a:ext cx="752872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6" name="AutoShape 6"/>
          <p:cNvSpPr/>
          <p:nvPr/>
        </p:nvSpPr>
        <p:spPr>
          <a:xfrm flipV="1">
            <a:off x="1028703" y="9652569"/>
            <a:ext cx="752872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7" name="AutoShape 7"/>
          <p:cNvSpPr/>
          <p:nvPr/>
        </p:nvSpPr>
        <p:spPr>
          <a:xfrm flipV="1">
            <a:off x="1028703" y="5716461"/>
            <a:ext cx="752872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028700" y="895350"/>
            <a:ext cx="176774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spc="-31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6567" y="703892"/>
            <a:ext cx="449523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-13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86570" y="1139256"/>
            <a:ext cx="4870858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Start firmy - tworzenie strony internetowych zgodnych z WCAG 2.1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193820"/>
            <a:ext cx="176774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spc="-31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86570" y="5964274"/>
            <a:ext cx="449523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-13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86570" y="6411937"/>
            <a:ext cx="4870858" cy="124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Rozszerzenie usług o audyty sklepów internetowych rozwiązania sztucznej inteligencji, automatyczne audyty, masowe opisy alternatywne dla dużej ilości zdjęć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661507"/>
            <a:ext cx="176774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spc="-31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86570" y="2503311"/>
            <a:ext cx="449523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-13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86570" y="2941461"/>
            <a:ext cx="4870858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Rozpoczęcie świadczenia audytów i wdrażania WCAG na stronach www &amp; aplikacji mobilnych dla podmiotów publicznych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7959977"/>
            <a:ext cx="176774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spc="-31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05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86570" y="8053912"/>
            <a:ext cx="449523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-13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86570" y="8541002"/>
            <a:ext cx="4870858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Rozszerzenie usług o audyty maszyn samoobsługowych, wdrożenie dostępności w maszynach oraz audyty architektoniczne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4427664"/>
            <a:ext cx="176774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spc="-31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86570" y="4512280"/>
            <a:ext cx="449523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-13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86567" y="4959955"/>
            <a:ext cx="4870858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Rozszerzenie usług o utrzymanie standardu WCAG przez cały rok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30572" y="1447069"/>
            <a:ext cx="7528728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00"/>
              </a:lnSpc>
              <a:spcBef>
                <a:spcPct val="0"/>
              </a:spcBef>
            </a:pPr>
            <a:r>
              <a:rPr lang="en-US" sz="12000" spc="-60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O firmie</a:t>
            </a:r>
          </a:p>
        </p:txBody>
      </p:sp>
      <p:sp>
        <p:nvSpPr>
          <p:cNvPr id="24" name="Freeform 24"/>
          <p:cNvSpPr/>
          <p:nvPr/>
        </p:nvSpPr>
        <p:spPr>
          <a:xfrm>
            <a:off x="8369554" y="828664"/>
            <a:ext cx="187870" cy="187870"/>
          </a:xfrm>
          <a:custGeom>
            <a:avLst/>
            <a:gdLst/>
            <a:ahLst/>
            <a:cxnLst/>
            <a:rect l="l" t="t" r="r" b="b"/>
            <a:pathLst>
              <a:path w="187870" h="187870">
                <a:moveTo>
                  <a:pt x="0" y="0"/>
                </a:moveTo>
                <a:lnTo>
                  <a:pt x="187871" y="0"/>
                </a:lnTo>
                <a:lnTo>
                  <a:pt x="187871" y="187870"/>
                </a:lnTo>
                <a:lnTo>
                  <a:pt x="0" y="187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8369557" y="2628083"/>
            <a:ext cx="187870" cy="187870"/>
          </a:xfrm>
          <a:custGeom>
            <a:avLst/>
            <a:gdLst/>
            <a:ahLst/>
            <a:cxnLst/>
            <a:rect l="l" t="t" r="r" b="b"/>
            <a:pathLst>
              <a:path w="187870" h="187870">
                <a:moveTo>
                  <a:pt x="0" y="0"/>
                </a:moveTo>
                <a:lnTo>
                  <a:pt x="187871" y="0"/>
                </a:lnTo>
                <a:lnTo>
                  <a:pt x="187871" y="187870"/>
                </a:lnTo>
                <a:lnTo>
                  <a:pt x="0" y="187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6" name="Freeform 26"/>
          <p:cNvSpPr/>
          <p:nvPr/>
        </p:nvSpPr>
        <p:spPr>
          <a:xfrm>
            <a:off x="8369557" y="4637214"/>
            <a:ext cx="187870" cy="187870"/>
          </a:xfrm>
          <a:custGeom>
            <a:avLst/>
            <a:gdLst/>
            <a:ahLst/>
            <a:cxnLst/>
            <a:rect l="l" t="t" r="r" b="b"/>
            <a:pathLst>
              <a:path w="187870" h="187870">
                <a:moveTo>
                  <a:pt x="0" y="0"/>
                </a:moveTo>
                <a:lnTo>
                  <a:pt x="187871" y="0"/>
                </a:lnTo>
                <a:lnTo>
                  <a:pt x="187871" y="187870"/>
                </a:lnTo>
                <a:lnTo>
                  <a:pt x="0" y="187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8369557" y="6109767"/>
            <a:ext cx="187870" cy="187870"/>
          </a:xfrm>
          <a:custGeom>
            <a:avLst/>
            <a:gdLst/>
            <a:ahLst/>
            <a:cxnLst/>
            <a:rect l="l" t="t" r="r" b="b"/>
            <a:pathLst>
              <a:path w="187870" h="187870">
                <a:moveTo>
                  <a:pt x="0" y="0"/>
                </a:moveTo>
                <a:lnTo>
                  <a:pt x="187871" y="0"/>
                </a:lnTo>
                <a:lnTo>
                  <a:pt x="187871" y="187870"/>
                </a:lnTo>
                <a:lnTo>
                  <a:pt x="0" y="187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8369557" y="8169527"/>
            <a:ext cx="187870" cy="187870"/>
          </a:xfrm>
          <a:custGeom>
            <a:avLst/>
            <a:gdLst/>
            <a:ahLst/>
            <a:cxnLst/>
            <a:rect l="l" t="t" r="r" b="b"/>
            <a:pathLst>
              <a:path w="187870" h="187870">
                <a:moveTo>
                  <a:pt x="0" y="0"/>
                </a:moveTo>
                <a:lnTo>
                  <a:pt x="187871" y="0"/>
                </a:lnTo>
                <a:lnTo>
                  <a:pt x="187871" y="187870"/>
                </a:lnTo>
                <a:lnTo>
                  <a:pt x="0" y="187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10721204" y="4228987"/>
            <a:ext cx="5892025" cy="3682516"/>
          </a:xfrm>
          <a:custGeom>
            <a:avLst/>
            <a:gdLst/>
            <a:ahLst/>
            <a:cxnLst/>
            <a:rect l="l" t="t" r="r" b="b"/>
            <a:pathLst>
              <a:path w="5892025" h="3682516">
                <a:moveTo>
                  <a:pt x="0" y="0"/>
                </a:moveTo>
                <a:lnTo>
                  <a:pt x="5892025" y="0"/>
                </a:lnTo>
                <a:lnTo>
                  <a:pt x="5892025" y="3682516"/>
                </a:lnTo>
                <a:lnTo>
                  <a:pt x="0" y="3682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>
            <a:off x="10721204" y="5580984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05680"/>
            <a:ext cx="2735384" cy="3982871"/>
            <a:chOff x="0" y="0"/>
            <a:chExt cx="3647178" cy="53104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8107" r="18107"/>
            <a:stretch>
              <a:fillRect/>
            </a:stretch>
          </p:blipFill>
          <p:spPr>
            <a:xfrm>
              <a:off x="0" y="0"/>
              <a:ext cx="3647178" cy="531049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821032" y="3005680"/>
            <a:ext cx="2735384" cy="3982888"/>
            <a:chOff x="0" y="0"/>
            <a:chExt cx="1716525" cy="24993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6525" cy="2499366"/>
            </a:xfrm>
            <a:custGeom>
              <a:avLst/>
              <a:gdLst/>
              <a:ahLst/>
              <a:cxnLst/>
              <a:rect l="l" t="t" r="r" b="b"/>
              <a:pathLst>
                <a:path w="1716525" h="2499366">
                  <a:moveTo>
                    <a:pt x="0" y="0"/>
                  </a:moveTo>
                  <a:lnTo>
                    <a:pt x="1716525" y="0"/>
                  </a:lnTo>
                  <a:lnTo>
                    <a:pt x="1716525" y="2499366"/>
                  </a:lnTo>
                  <a:lnTo>
                    <a:pt x="0" y="2499366"/>
                  </a:lnTo>
                  <a:close/>
                </a:path>
              </a:pathLst>
            </a:custGeom>
            <a:blipFill>
              <a:blip r:embed="rId3"/>
              <a:stretch>
                <a:fillRect l="-1268" r="-126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>
            <a:off x="11261018" y="3005680"/>
            <a:ext cx="2735384" cy="3982888"/>
          </a:xfrm>
          <a:custGeom>
            <a:avLst/>
            <a:gdLst/>
            <a:ahLst/>
            <a:cxnLst/>
            <a:rect l="l" t="t" r="r" b="b"/>
            <a:pathLst>
              <a:path w="2735384" h="3982888">
                <a:moveTo>
                  <a:pt x="0" y="0"/>
                </a:moveTo>
                <a:lnTo>
                  <a:pt x="2735384" y="0"/>
                </a:lnTo>
                <a:lnTo>
                  <a:pt x="2735384" y="3982888"/>
                </a:lnTo>
                <a:lnTo>
                  <a:pt x="0" y="3982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35" b="-203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4589348" y="3005697"/>
            <a:ext cx="2735384" cy="3982888"/>
          </a:xfrm>
          <a:custGeom>
            <a:avLst/>
            <a:gdLst/>
            <a:ahLst/>
            <a:cxnLst/>
            <a:rect l="l" t="t" r="r" b="b"/>
            <a:pathLst>
              <a:path w="2735384" h="3982888">
                <a:moveTo>
                  <a:pt x="0" y="0"/>
                </a:moveTo>
                <a:lnTo>
                  <a:pt x="2735384" y="0"/>
                </a:lnTo>
                <a:lnTo>
                  <a:pt x="2735384" y="3982888"/>
                </a:lnTo>
                <a:lnTo>
                  <a:pt x="0" y="3982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645" r="-1233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4419108" y="3005663"/>
            <a:ext cx="2735384" cy="3982888"/>
          </a:xfrm>
          <a:custGeom>
            <a:avLst/>
            <a:gdLst/>
            <a:ahLst/>
            <a:cxnLst/>
            <a:rect l="l" t="t" r="r" b="b"/>
            <a:pathLst>
              <a:path w="2735384" h="3982888">
                <a:moveTo>
                  <a:pt x="0" y="0"/>
                </a:moveTo>
                <a:lnTo>
                  <a:pt x="2735383" y="0"/>
                </a:lnTo>
                <a:lnTo>
                  <a:pt x="2735383" y="3982888"/>
                </a:lnTo>
                <a:lnTo>
                  <a:pt x="0" y="3982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075" r="-1686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1366914" y="452960"/>
            <a:ext cx="5892386" cy="173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81"/>
              </a:lnSpc>
              <a:spcBef>
                <a:spcPct val="0"/>
              </a:spcBef>
            </a:pPr>
            <a:r>
              <a:rPr lang="en-US" sz="10151" spc="-50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Nasz zespół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547364"/>
            <a:ext cx="2735384" cy="50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4"/>
              </a:lnSpc>
            </a:pPr>
            <a:r>
              <a:rPr lang="en-US" sz="160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CEO &amp; Web </a:t>
            </a:r>
            <a:r>
              <a:rPr lang="en-US" sz="1608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Developer</a:t>
            </a:r>
          </a:p>
          <a:p>
            <a:pPr marL="0" lvl="0" indent="0" algn="l">
              <a:lnSpc>
                <a:spcPts val="2074"/>
              </a:lnSpc>
            </a:pPr>
            <a:r>
              <a:rPr lang="en-US" sz="1608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Ekspert dostępności cyfrowej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073162"/>
            <a:ext cx="1902326" cy="4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2"/>
              </a:lnSpc>
              <a:spcBef>
                <a:spcPct val="0"/>
              </a:spcBef>
            </a:pPr>
            <a:r>
              <a:rPr lang="en-US" sz="2501" spc="-12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Paweł Trębacz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19108" y="7079544"/>
            <a:ext cx="2197992" cy="4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2"/>
              </a:lnSpc>
              <a:spcBef>
                <a:spcPct val="0"/>
              </a:spcBef>
            </a:pPr>
            <a:r>
              <a:rPr lang="en-US" sz="2501" spc="-12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Amanda Trębacz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19108" y="7553746"/>
            <a:ext cx="2673787" cy="10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4"/>
              </a:lnSpc>
            </a:pPr>
            <a:r>
              <a:rPr lang="en-US" sz="160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Prawnik</a:t>
            </a:r>
          </a:p>
          <a:p>
            <a:pPr algn="l">
              <a:lnSpc>
                <a:spcPts val="2074"/>
              </a:lnSpc>
            </a:pPr>
            <a:r>
              <a:rPr lang="en-US" sz="160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Specjalista dostępności cyfrowej &amp; architektonicznej</a:t>
            </a:r>
          </a:p>
          <a:p>
            <a:pPr marL="0" lvl="0" indent="0" algn="l">
              <a:lnSpc>
                <a:spcPts val="2074"/>
              </a:lnSpc>
            </a:pPr>
            <a:endParaRPr lang="en-US" sz="1608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21032" y="7073162"/>
            <a:ext cx="2197992" cy="4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2"/>
              </a:lnSpc>
              <a:spcBef>
                <a:spcPct val="0"/>
              </a:spcBef>
            </a:pPr>
            <a:r>
              <a:rPr lang="en-US" sz="2501" spc="-12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Maciej Janik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21032" y="7547364"/>
            <a:ext cx="2969453" cy="50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4"/>
              </a:lnSpc>
            </a:pPr>
            <a:r>
              <a:rPr lang="en-US" sz="160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Audytor niewidomy</a:t>
            </a:r>
          </a:p>
          <a:p>
            <a:pPr marL="0" lvl="0" indent="0" algn="l">
              <a:lnSpc>
                <a:spcPts val="2074"/>
              </a:lnSpc>
            </a:pPr>
            <a:r>
              <a:rPr lang="en-US" sz="160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Specjalista dostępności cyfrowej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61018" y="7079561"/>
            <a:ext cx="2197992" cy="4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2"/>
              </a:lnSpc>
              <a:spcBef>
                <a:spcPct val="0"/>
              </a:spcBef>
            </a:pPr>
            <a:r>
              <a:rPr lang="en-US" sz="2501" spc="-12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Sławomir Busa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61018" y="7606329"/>
            <a:ext cx="2969453" cy="50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4"/>
              </a:lnSpc>
            </a:pPr>
            <a:r>
              <a:rPr lang="en-US" sz="160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Specjalista dostępności architektonicznej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89348" y="7073179"/>
            <a:ext cx="2197992" cy="4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2"/>
              </a:lnSpc>
              <a:spcBef>
                <a:spcPct val="0"/>
              </a:spcBef>
            </a:pPr>
            <a:r>
              <a:rPr lang="en-US" sz="2501" spc="-12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Tomasz Kampe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18606" y="7615519"/>
            <a:ext cx="2969453" cy="246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4"/>
              </a:lnSpc>
            </a:pPr>
            <a:r>
              <a:rPr lang="en-US" sz="160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Full-stack Web Developer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028700" y="2190474"/>
            <a:ext cx="1629603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0430" y="1726572"/>
            <a:ext cx="3645456" cy="4247748"/>
          </a:xfrm>
          <a:custGeom>
            <a:avLst/>
            <a:gdLst/>
            <a:ahLst/>
            <a:cxnLst/>
            <a:rect l="l" t="t" r="r" b="b"/>
            <a:pathLst>
              <a:path w="3645456" h="4247748">
                <a:moveTo>
                  <a:pt x="0" y="0"/>
                </a:moveTo>
                <a:lnTo>
                  <a:pt x="3645455" y="0"/>
                </a:lnTo>
                <a:lnTo>
                  <a:pt x="3645455" y="4247749"/>
                </a:lnTo>
                <a:lnTo>
                  <a:pt x="0" y="4247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188360" y="1675899"/>
            <a:ext cx="3571507" cy="4246125"/>
          </a:xfrm>
          <a:custGeom>
            <a:avLst/>
            <a:gdLst/>
            <a:ahLst/>
            <a:cxnLst/>
            <a:rect l="l" t="t" r="r" b="b"/>
            <a:pathLst>
              <a:path w="3571507" h="4246125">
                <a:moveTo>
                  <a:pt x="0" y="0"/>
                </a:moveTo>
                <a:lnTo>
                  <a:pt x="3571508" y="0"/>
                </a:lnTo>
                <a:lnTo>
                  <a:pt x="3571508" y="4246126"/>
                </a:lnTo>
                <a:lnTo>
                  <a:pt x="0" y="4246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9508709" y="1778868"/>
            <a:ext cx="3563749" cy="4143156"/>
          </a:xfrm>
          <a:custGeom>
            <a:avLst/>
            <a:gdLst/>
            <a:ahLst/>
            <a:cxnLst/>
            <a:rect l="l" t="t" r="r" b="b"/>
            <a:pathLst>
              <a:path w="3563749" h="4143156">
                <a:moveTo>
                  <a:pt x="0" y="0"/>
                </a:moveTo>
                <a:lnTo>
                  <a:pt x="3563750" y="0"/>
                </a:lnTo>
                <a:lnTo>
                  <a:pt x="3563750" y="4143157"/>
                </a:lnTo>
                <a:lnTo>
                  <a:pt x="0" y="414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3824934" y="1801722"/>
            <a:ext cx="3521683" cy="4143156"/>
          </a:xfrm>
          <a:custGeom>
            <a:avLst/>
            <a:gdLst/>
            <a:ahLst/>
            <a:cxnLst/>
            <a:rect l="l" t="t" r="r" b="b"/>
            <a:pathLst>
              <a:path w="3521683" h="4143156">
                <a:moveTo>
                  <a:pt x="0" y="0"/>
                </a:moveTo>
                <a:lnTo>
                  <a:pt x="3521683" y="0"/>
                </a:lnTo>
                <a:lnTo>
                  <a:pt x="3521683" y="4143156"/>
                </a:lnTo>
                <a:lnTo>
                  <a:pt x="0" y="4143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790430" y="6183871"/>
            <a:ext cx="3645456" cy="3701294"/>
          </a:xfrm>
          <a:custGeom>
            <a:avLst/>
            <a:gdLst/>
            <a:ahLst/>
            <a:cxnLst/>
            <a:rect l="l" t="t" r="r" b="b"/>
            <a:pathLst>
              <a:path w="3645456" h="3701294">
                <a:moveTo>
                  <a:pt x="0" y="0"/>
                </a:moveTo>
                <a:lnTo>
                  <a:pt x="3645455" y="0"/>
                </a:lnTo>
                <a:lnTo>
                  <a:pt x="3645455" y="3701294"/>
                </a:lnTo>
                <a:lnTo>
                  <a:pt x="0" y="37012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5188360" y="6183871"/>
            <a:ext cx="3619872" cy="3787680"/>
          </a:xfrm>
          <a:custGeom>
            <a:avLst/>
            <a:gdLst/>
            <a:ahLst/>
            <a:cxnLst/>
            <a:rect l="l" t="t" r="r" b="b"/>
            <a:pathLst>
              <a:path w="3619872" h="3787680">
                <a:moveTo>
                  <a:pt x="0" y="0"/>
                </a:moveTo>
                <a:lnTo>
                  <a:pt x="3619872" y="0"/>
                </a:lnTo>
                <a:lnTo>
                  <a:pt x="3619872" y="3787680"/>
                </a:lnTo>
                <a:lnTo>
                  <a:pt x="0" y="37876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9508709" y="6219927"/>
            <a:ext cx="3563749" cy="3715568"/>
          </a:xfrm>
          <a:custGeom>
            <a:avLst/>
            <a:gdLst/>
            <a:ahLst/>
            <a:cxnLst/>
            <a:rect l="l" t="t" r="r" b="b"/>
            <a:pathLst>
              <a:path w="3563749" h="3715568">
                <a:moveTo>
                  <a:pt x="0" y="0"/>
                </a:moveTo>
                <a:lnTo>
                  <a:pt x="3563750" y="0"/>
                </a:lnTo>
                <a:lnTo>
                  <a:pt x="3563750" y="3715568"/>
                </a:lnTo>
                <a:lnTo>
                  <a:pt x="0" y="37155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3824934" y="6210030"/>
            <a:ext cx="3573242" cy="3725465"/>
          </a:xfrm>
          <a:custGeom>
            <a:avLst/>
            <a:gdLst/>
            <a:ahLst/>
            <a:cxnLst/>
            <a:rect l="l" t="t" r="r" b="b"/>
            <a:pathLst>
              <a:path w="3573242" h="3725465">
                <a:moveTo>
                  <a:pt x="0" y="0"/>
                </a:moveTo>
                <a:lnTo>
                  <a:pt x="3573241" y="0"/>
                </a:lnTo>
                <a:lnTo>
                  <a:pt x="3573241" y="3725465"/>
                </a:lnTo>
                <a:lnTo>
                  <a:pt x="0" y="37254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1028700" y="407800"/>
            <a:ext cx="8654013" cy="110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7"/>
              </a:lnSpc>
            </a:pPr>
            <a:r>
              <a:rPr lang="en-US" sz="6398" spc="-319">
                <a:solidFill>
                  <a:srgbClr val="F6F6F6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Oferta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93928" y="0"/>
            <a:ext cx="7594072" cy="10287000"/>
            <a:chOff x="0" y="0"/>
            <a:chExt cx="1012542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9894" t="659" r="24735" b="10788"/>
            <a:stretch>
              <a:fillRect/>
            </a:stretch>
          </p:blipFill>
          <p:spPr>
            <a:xfrm>
              <a:off x="0" y="0"/>
              <a:ext cx="10125429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333199"/>
            <a:ext cx="9528726" cy="285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30"/>
              </a:lnSpc>
            </a:pPr>
            <a:r>
              <a:rPr lang="en-US" sz="9000" spc="-45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Maszyny </a:t>
            </a:r>
          </a:p>
          <a:p>
            <a:pPr marL="0" lvl="0" indent="0" algn="l">
              <a:lnSpc>
                <a:spcPts val="10530"/>
              </a:lnSpc>
            </a:pPr>
            <a:r>
              <a:rPr lang="en-US" sz="9000" spc="-45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samoobsługowe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0426" y="4009274"/>
            <a:ext cx="9051888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0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Zakres audytu dostępności cyfrowej: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464569"/>
            <a:ext cx="9210834" cy="265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audyt poszczególnych procesów &amp; funkcji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testy manualne z </a:t>
            </a:r>
            <a:r>
              <a:rPr lang="en-US" sz="18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ekspertem WCAG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testy manualne z pomocą osoby </a:t>
            </a:r>
            <a:r>
              <a:rPr lang="en-US" sz="18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niewidomej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testy manualne z pomocą osoby </a:t>
            </a:r>
            <a:r>
              <a:rPr lang="en-US" sz="18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głuchoniemej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testy manualne z pomocą osoby </a:t>
            </a:r>
            <a:r>
              <a:rPr lang="en-US" sz="18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starszej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testy manualne z pomocą osoby na </a:t>
            </a:r>
            <a:r>
              <a:rPr lang="en-US" sz="18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wózku inwalidzkim</a:t>
            </a:r>
          </a:p>
          <a:p>
            <a:pPr marL="0" lvl="0" indent="0" algn="l">
              <a:lnSpc>
                <a:spcPts val="2880"/>
              </a:lnSpc>
            </a:pPr>
            <a:endParaRPr lang="en-US" sz="1800" b="1">
              <a:solidFill>
                <a:srgbClr val="000000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30426" y="7173479"/>
            <a:ext cx="9109108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0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Wdrożenie dostępności w maszynach wykorzystując autorskie rozwiązania: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628775"/>
            <a:ext cx="9210834" cy="214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dostosowanie wielkości czcionki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zmiana kontrastu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czytnik ekranu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uniwersalne rozwiązanie o zasięgu międzynarodowym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kompatybilne rozwiązanie z autorską funkcją </a:t>
            </a:r>
          </a:p>
          <a:p>
            <a:pPr marL="0" lvl="0" indent="0" algn="l">
              <a:lnSpc>
                <a:spcPts val="2880"/>
              </a:lnSpc>
            </a:pPr>
            <a:endParaRPr lang="en-US" sz="1800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7086600" y="3224037"/>
            <a:ext cx="16230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365482"/>
            <a:ext cx="3324665" cy="2626486"/>
          </a:xfrm>
          <a:custGeom>
            <a:avLst/>
            <a:gdLst/>
            <a:ahLst/>
            <a:cxnLst/>
            <a:rect l="l" t="t" r="r" b="b"/>
            <a:pathLst>
              <a:path w="3324665" h="2626486">
                <a:moveTo>
                  <a:pt x="0" y="0"/>
                </a:moveTo>
                <a:lnTo>
                  <a:pt x="3324665" y="0"/>
                </a:lnTo>
                <a:lnTo>
                  <a:pt x="3324665" y="2626486"/>
                </a:lnTo>
                <a:lnTo>
                  <a:pt x="0" y="2626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836107" y="3559098"/>
            <a:ext cx="3741431" cy="2024053"/>
          </a:xfrm>
          <a:custGeom>
            <a:avLst/>
            <a:gdLst/>
            <a:ahLst/>
            <a:cxnLst/>
            <a:rect l="l" t="t" r="r" b="b"/>
            <a:pathLst>
              <a:path w="3741431" h="2024053">
                <a:moveTo>
                  <a:pt x="0" y="0"/>
                </a:moveTo>
                <a:lnTo>
                  <a:pt x="3741431" y="0"/>
                </a:lnTo>
                <a:lnTo>
                  <a:pt x="3741431" y="2024053"/>
                </a:lnTo>
                <a:lnTo>
                  <a:pt x="0" y="2024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1060280" y="4009017"/>
            <a:ext cx="6470302" cy="1124215"/>
          </a:xfrm>
          <a:custGeom>
            <a:avLst/>
            <a:gdLst/>
            <a:ahLst/>
            <a:cxnLst/>
            <a:rect l="l" t="t" r="r" b="b"/>
            <a:pathLst>
              <a:path w="6470302" h="1124215">
                <a:moveTo>
                  <a:pt x="0" y="0"/>
                </a:moveTo>
                <a:lnTo>
                  <a:pt x="6470302" y="0"/>
                </a:lnTo>
                <a:lnTo>
                  <a:pt x="6470302" y="1124215"/>
                </a:lnTo>
                <a:lnTo>
                  <a:pt x="0" y="1124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3867605" y="7203480"/>
            <a:ext cx="1233499" cy="1349930"/>
          </a:xfrm>
          <a:custGeom>
            <a:avLst/>
            <a:gdLst/>
            <a:ahLst/>
            <a:cxnLst/>
            <a:rect l="l" t="t" r="r" b="b"/>
            <a:pathLst>
              <a:path w="1233499" h="1349930">
                <a:moveTo>
                  <a:pt x="0" y="0"/>
                </a:moveTo>
                <a:lnTo>
                  <a:pt x="1233499" y="0"/>
                </a:lnTo>
                <a:lnTo>
                  <a:pt x="1233499" y="1349930"/>
                </a:lnTo>
                <a:lnTo>
                  <a:pt x="0" y="13499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6796554" y="7160274"/>
            <a:ext cx="1393136" cy="1393136"/>
          </a:xfrm>
          <a:custGeom>
            <a:avLst/>
            <a:gdLst/>
            <a:ahLst/>
            <a:cxnLst/>
            <a:rect l="l" t="t" r="r" b="b"/>
            <a:pathLst>
              <a:path w="1393136" h="1393136">
                <a:moveTo>
                  <a:pt x="0" y="0"/>
                </a:moveTo>
                <a:lnTo>
                  <a:pt x="1393136" y="0"/>
                </a:lnTo>
                <a:lnTo>
                  <a:pt x="1393136" y="1393136"/>
                </a:lnTo>
                <a:lnTo>
                  <a:pt x="0" y="1393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9884352" y="7143544"/>
            <a:ext cx="1342188" cy="1342188"/>
          </a:xfrm>
          <a:custGeom>
            <a:avLst/>
            <a:gdLst/>
            <a:ahLst/>
            <a:cxnLst/>
            <a:rect l="l" t="t" r="r" b="b"/>
            <a:pathLst>
              <a:path w="1342188" h="1342188">
                <a:moveTo>
                  <a:pt x="0" y="0"/>
                </a:moveTo>
                <a:lnTo>
                  <a:pt x="1342188" y="0"/>
                </a:lnTo>
                <a:lnTo>
                  <a:pt x="1342188" y="1342188"/>
                </a:lnTo>
                <a:lnTo>
                  <a:pt x="0" y="13421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2741015" y="7075867"/>
            <a:ext cx="1477543" cy="1477543"/>
          </a:xfrm>
          <a:custGeom>
            <a:avLst/>
            <a:gdLst/>
            <a:ahLst/>
            <a:cxnLst/>
            <a:rect l="l" t="t" r="r" b="b"/>
            <a:pathLst>
              <a:path w="1477543" h="1477543">
                <a:moveTo>
                  <a:pt x="0" y="0"/>
                </a:moveTo>
                <a:lnTo>
                  <a:pt x="1477543" y="0"/>
                </a:lnTo>
                <a:lnTo>
                  <a:pt x="1477543" y="1477543"/>
                </a:lnTo>
                <a:lnTo>
                  <a:pt x="0" y="1477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5817504" y="205133"/>
            <a:ext cx="6652991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00"/>
              </a:lnSpc>
            </a:pPr>
            <a:r>
              <a:rPr lang="en-US" sz="12000" spc="-60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Zaufali nam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26974" y="2286346"/>
            <a:ext cx="16230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300"/>
            <a:ext cx="10390097" cy="501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0"/>
              </a:lnSpc>
            </a:pPr>
            <a:r>
              <a:rPr lang="en-US" sz="18541" spc="-927" dirty="0" err="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Dziękuję</a:t>
            </a:r>
            <a:r>
              <a:rPr lang="en-US" sz="18541" spc="-927" dirty="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</a:t>
            </a:r>
          </a:p>
          <a:p>
            <a:pPr marL="0" lvl="0" indent="0" algn="l">
              <a:lnSpc>
                <a:spcPts val="17800"/>
              </a:lnSpc>
            </a:pPr>
            <a:r>
              <a:rPr lang="en-US" sz="18541" spc="-927" dirty="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za </a:t>
            </a:r>
            <a:r>
              <a:rPr lang="en-US" sz="18541" spc="-927" dirty="0" err="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uwagę</a:t>
            </a:r>
            <a:endParaRPr lang="en-US" sz="18541" spc="-927" dirty="0">
              <a:solidFill>
                <a:srgbClr val="000000"/>
              </a:solidFill>
              <a:latin typeface="Akzidenz-Grotesk"/>
              <a:ea typeface="Akzidenz-Grotesk"/>
              <a:cs typeface="Akzidenz-Grotesk"/>
              <a:sym typeface="Akzidenz-Grotesk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1023938"/>
            <a:ext cx="16230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</Words>
  <Application>Microsoft Office PowerPoint</Application>
  <PresentationFormat>Niestandardowy</PresentationFormat>
  <Paragraphs>55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Calibri</vt:lpstr>
      <vt:lpstr>Helvetica World Bold</vt:lpstr>
      <vt:lpstr>Akzidenz-Grotesk</vt:lpstr>
      <vt:lpstr>Arial</vt:lpstr>
      <vt:lpstr>Akzidenz-Grotesk Light</vt:lpstr>
      <vt:lpstr>Helvetica World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Dranas Project</dc:title>
  <dc:creator>Wierzbowska Dominika</dc:creator>
  <cp:lastModifiedBy>Wierzbowska Dominika</cp:lastModifiedBy>
  <cp:revision>2</cp:revision>
  <dcterms:created xsi:type="dcterms:W3CDTF">2006-08-16T00:00:00Z</dcterms:created>
  <dcterms:modified xsi:type="dcterms:W3CDTF">2025-04-01T05:32:32Z</dcterms:modified>
  <dc:identifier>DAGjNU6YeY0</dc:identifier>
</cp:coreProperties>
</file>