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BM Plex Sans Condensed" panose="020B0506050203000203" pitchFamily="34" charset="-18"/>
      <p:regular r:id="rId25"/>
      <p:bold r:id="rId26"/>
      <p:italic r:id="rId27"/>
      <p:boldItalic r:id="rId28"/>
    </p:embeddedFont>
    <p:embeddedFont>
      <p:font typeface="Poppins" panose="00000500000000000000" pitchFamily="2" charset="-18"/>
      <p:regular r:id="rId29"/>
    </p:embeddedFont>
    <p:embeddedFont>
      <p:font typeface="Poppins Bold" panose="00000800000000000000" charset="-18"/>
      <p:regular r:id="rId30"/>
    </p:embeddedFont>
    <p:embeddedFont>
      <p:font typeface="Poppins Medium" panose="00000600000000000000" pitchFamily="2" charset="-18"/>
      <p:regular r:id="rId31"/>
    </p:embeddedFont>
    <p:embeddedFont>
      <p:font typeface="Poppins Semi-Bold" panose="020B0604020202020204" charset="-1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59.svg"/><Relationship Id="rId12" Type="http://schemas.openxmlformats.org/officeDocument/2006/relationships/image" Target="../media/image64.sv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6.sv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png"/><Relationship Id="rId3" Type="http://schemas.openxmlformats.org/officeDocument/2006/relationships/image" Target="../media/image82.sv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jpeg"/><Relationship Id="rId10" Type="http://schemas.openxmlformats.org/officeDocument/2006/relationships/image" Target="../media/image88.svg"/><Relationship Id="rId4" Type="http://schemas.openxmlformats.org/officeDocument/2006/relationships/image" Target="../media/image5.png"/><Relationship Id="rId9" Type="http://schemas.openxmlformats.org/officeDocument/2006/relationships/image" Target="../media/image87.png"/><Relationship Id="rId14" Type="http://schemas.openxmlformats.org/officeDocument/2006/relationships/image" Target="../media/image9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3.jpeg"/><Relationship Id="rId3" Type="http://schemas.openxmlformats.org/officeDocument/2006/relationships/image" Target="../media/image95.svg"/><Relationship Id="rId7" Type="http://schemas.openxmlformats.org/officeDocument/2006/relationships/image" Target="../media/image98.svg"/><Relationship Id="rId12" Type="http://schemas.openxmlformats.org/officeDocument/2006/relationships/image" Target="../media/image102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1.svg"/><Relationship Id="rId5" Type="http://schemas.openxmlformats.org/officeDocument/2006/relationships/image" Target="../media/image96.svg"/><Relationship Id="rId10" Type="http://schemas.openxmlformats.org/officeDocument/2006/relationships/image" Target="../media/image100.png"/><Relationship Id="rId4" Type="http://schemas.openxmlformats.org/officeDocument/2006/relationships/image" Target="../media/image81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13.jpeg"/><Relationship Id="rId18" Type="http://schemas.openxmlformats.org/officeDocument/2006/relationships/image" Target="../media/image118.jpeg"/><Relationship Id="rId3" Type="http://schemas.openxmlformats.org/officeDocument/2006/relationships/image" Target="../media/image105.svg"/><Relationship Id="rId7" Type="http://schemas.openxmlformats.org/officeDocument/2006/relationships/image" Target="../media/image108.png"/><Relationship Id="rId12" Type="http://schemas.openxmlformats.org/officeDocument/2006/relationships/image" Target="../media/image112.svg"/><Relationship Id="rId17" Type="http://schemas.openxmlformats.org/officeDocument/2006/relationships/image" Target="../media/image117.svg"/><Relationship Id="rId2" Type="http://schemas.openxmlformats.org/officeDocument/2006/relationships/image" Target="../media/image104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svg"/><Relationship Id="rId11" Type="http://schemas.openxmlformats.org/officeDocument/2006/relationships/image" Target="../media/image111.png"/><Relationship Id="rId5" Type="http://schemas.openxmlformats.org/officeDocument/2006/relationships/image" Target="../media/image91.png"/><Relationship Id="rId15" Type="http://schemas.openxmlformats.org/officeDocument/2006/relationships/image" Target="../media/image115.svg"/><Relationship Id="rId10" Type="http://schemas.openxmlformats.org/officeDocument/2006/relationships/image" Target="../media/image110.png"/><Relationship Id="rId4" Type="http://schemas.openxmlformats.org/officeDocument/2006/relationships/image" Target="../media/image106.svg"/><Relationship Id="rId9" Type="http://schemas.openxmlformats.org/officeDocument/2006/relationships/image" Target="../media/image5.png"/><Relationship Id="rId1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svg"/><Relationship Id="rId5" Type="http://schemas.openxmlformats.org/officeDocument/2006/relationships/image" Target="../media/image125.jpeg"/><Relationship Id="rId10" Type="http://schemas.openxmlformats.org/officeDocument/2006/relationships/image" Target="../media/image130.png"/><Relationship Id="rId4" Type="http://schemas.openxmlformats.org/officeDocument/2006/relationships/image" Target="../media/image124.svg"/><Relationship Id="rId9" Type="http://schemas.openxmlformats.org/officeDocument/2006/relationships/image" Target="../media/image12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kub.piotrowski@eye-able.p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8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svg"/><Relationship Id="rId9" Type="http://schemas.openxmlformats.org/officeDocument/2006/relationships/image" Target="../media/image34.svg"/><Relationship Id="rId1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4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svg"/><Relationship Id="rId5" Type="http://schemas.openxmlformats.org/officeDocument/2006/relationships/image" Target="../media/image47.svg"/><Relationship Id="rId10" Type="http://schemas.openxmlformats.org/officeDocument/2006/relationships/image" Target="../media/image51.sv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20" y="5925"/>
            <a:ext cx="12177722" cy="6846751"/>
            <a:chOff x="0" y="0"/>
            <a:chExt cx="12177725" cy="6846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77776" cy="6846697"/>
            </a:xfrm>
            <a:custGeom>
              <a:avLst/>
              <a:gdLst/>
              <a:ahLst/>
              <a:cxnLst/>
              <a:rect l="l" t="t" r="r" b="b"/>
              <a:pathLst>
                <a:path w="12177776" h="6846697">
                  <a:moveTo>
                    <a:pt x="0" y="0"/>
                  </a:moveTo>
                  <a:lnTo>
                    <a:pt x="0" y="6846697"/>
                  </a:lnTo>
                  <a:lnTo>
                    <a:pt x="12177776" y="6846697"/>
                  </a:lnTo>
                  <a:lnTo>
                    <a:pt x="12177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950" y="171450"/>
            <a:ext cx="2371725" cy="742950"/>
          </a:xfrm>
          <a:custGeom>
            <a:avLst/>
            <a:gdLst/>
            <a:ahLst/>
            <a:cxnLst/>
            <a:rect l="l" t="t" r="r" b="b"/>
            <a:pathLst>
              <a:path w="2371725" h="742950">
                <a:moveTo>
                  <a:pt x="0" y="0"/>
                </a:moveTo>
                <a:lnTo>
                  <a:pt x="2371725" y="0"/>
                </a:lnTo>
                <a:lnTo>
                  <a:pt x="2371725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8875" y="333375"/>
            <a:ext cx="5953125" cy="6524625"/>
          </a:xfrm>
          <a:custGeom>
            <a:avLst/>
            <a:gdLst/>
            <a:ahLst/>
            <a:cxnLst/>
            <a:rect l="l" t="t" r="r" b="b"/>
            <a:pathLst>
              <a:path w="5953125" h="6524625">
                <a:moveTo>
                  <a:pt x="0" y="0"/>
                </a:moveTo>
                <a:lnTo>
                  <a:pt x="5953125" y="0"/>
                </a:lnTo>
                <a:lnTo>
                  <a:pt x="5953125" y="6524625"/>
                </a:lnTo>
                <a:lnTo>
                  <a:pt x="0" y="65246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60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25" y="4762500"/>
            <a:ext cx="6191250" cy="600075"/>
          </a:xfrm>
          <a:custGeom>
            <a:avLst/>
            <a:gdLst/>
            <a:ahLst/>
            <a:cxnLst/>
            <a:rect l="l" t="t" r="r" b="b"/>
            <a:pathLst>
              <a:path w="6191250" h="600075">
                <a:moveTo>
                  <a:pt x="0" y="0"/>
                </a:moveTo>
                <a:lnTo>
                  <a:pt x="6191250" y="0"/>
                </a:lnTo>
                <a:lnTo>
                  <a:pt x="6191250" y="600075"/>
                </a:lnTo>
                <a:lnTo>
                  <a:pt x="0" y="600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771839" y="1748190"/>
            <a:ext cx="6994598" cy="23269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7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9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Bez </a:t>
            </a:r>
            <a:r>
              <a:rPr kumimoji="0" lang="en-US" sz="7209" b="1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barier</a:t>
            </a:r>
            <a:r>
              <a:rPr kumimoji="0" lang="en-US" sz="7209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, bez </a:t>
            </a:r>
            <a:r>
              <a:rPr kumimoji="0" lang="en-US" sz="7209" b="1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ograniczeń</a:t>
            </a:r>
            <a:endParaRPr kumimoji="0" lang="en-US" sz="7209" b="1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89588" y="51903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90BE2AC-D3E2-A25E-2BEA-5F47D1EF3551}"/>
              </a:ext>
            </a:extLst>
          </p:cNvPr>
          <p:cNvSpPr txBox="1"/>
          <p:nvPr/>
        </p:nvSpPr>
        <p:spPr>
          <a:xfrm>
            <a:off x="466725" y="4848255"/>
            <a:ext cx="619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Dostępność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cyfrowa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dla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wszystkich</a:t>
            </a:r>
            <a:endParaRPr lang="en-US" sz="2000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20" y="5925"/>
            <a:ext cx="12177722" cy="6846751"/>
            <a:chOff x="0" y="0"/>
            <a:chExt cx="12177725" cy="6846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77776" cy="6846697"/>
            </a:xfrm>
            <a:custGeom>
              <a:avLst/>
              <a:gdLst/>
              <a:ahLst/>
              <a:cxnLst/>
              <a:rect l="l" t="t" r="r" b="b"/>
              <a:pathLst>
                <a:path w="12177776" h="6846697">
                  <a:moveTo>
                    <a:pt x="0" y="0"/>
                  </a:moveTo>
                  <a:lnTo>
                    <a:pt x="0" y="6846697"/>
                  </a:lnTo>
                  <a:lnTo>
                    <a:pt x="12177776" y="6846697"/>
                  </a:lnTo>
                  <a:lnTo>
                    <a:pt x="12177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808358" y="1217057"/>
            <a:ext cx="5270002" cy="610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N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asze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produkty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68977" y="3071809"/>
            <a:ext cx="2010194" cy="849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24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Eye-Able Audit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6473" y="4073852"/>
            <a:ext cx="1920973" cy="167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2"/>
              </a:lnSpc>
            </a:pP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Automatyczny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test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zgodności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WCAG,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sugerujący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rozwiązania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problemów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41734" y="3067374"/>
            <a:ext cx="1686182" cy="849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24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Eye-Able Report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36591" y="4069661"/>
            <a:ext cx="2159603" cy="167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2"/>
              </a:lnSpc>
            </a:pP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Spersonalizowany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panel do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zarządzania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dostępnością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monitorowania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postępów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93306" y="3067374"/>
            <a:ext cx="2062143" cy="849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Eye-Able</a:t>
            </a:r>
            <a:r>
              <a:rPr lang="pl-PL" sz="2402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pl-PL" sz="2402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Assist</a:t>
            </a:r>
            <a:endParaRPr lang="en-US" sz="2402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96050" y="4070928"/>
            <a:ext cx="1703356" cy="1955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Nakładka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stronę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internetową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z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ponad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25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funkcjami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ułatwiającymi</a:t>
            </a:r>
            <a:r>
              <a:rPr lang="pl-PL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dostępność</a:t>
            </a:r>
            <a:r>
              <a:rPr lang="en-US" sz="18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73159" y="3665230"/>
            <a:ext cx="1215533" cy="39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102" b="1" spc="2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Nagroda</a:t>
            </a:r>
          </a:p>
        </p:txBody>
      </p:sp>
      <p:sp>
        <p:nvSpPr>
          <p:cNvPr id="8" name="Freeform 8" descr="Nagroda niemieckiego Federalnego Ministerstwa Gospodarki i Działań na rzecz Klimatu"/>
          <p:cNvSpPr/>
          <p:nvPr/>
        </p:nvSpPr>
        <p:spPr>
          <a:xfrm>
            <a:off x="9353550" y="4486275"/>
            <a:ext cx="2114550" cy="1038225"/>
          </a:xfrm>
          <a:custGeom>
            <a:avLst/>
            <a:gdLst/>
            <a:ahLst/>
            <a:cxnLst/>
            <a:rect l="l" t="t" r="r" b="b"/>
            <a:pathLst>
              <a:path w="2114550" h="1038225">
                <a:moveTo>
                  <a:pt x="0" y="0"/>
                </a:moveTo>
                <a:lnTo>
                  <a:pt x="2114550" y="0"/>
                </a:lnTo>
                <a:lnTo>
                  <a:pt x="2114550" y="1038225"/>
                </a:lnTo>
                <a:lnTo>
                  <a:pt x="0" y="1038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3288" y="2852738"/>
            <a:ext cx="2552700" cy="3543300"/>
          </a:xfrm>
          <a:custGeom>
            <a:avLst/>
            <a:gdLst/>
            <a:ahLst/>
            <a:cxnLst/>
            <a:rect l="l" t="t" r="r" b="b"/>
            <a:pathLst>
              <a:path w="2552700" h="3543300">
                <a:moveTo>
                  <a:pt x="0" y="0"/>
                </a:moveTo>
                <a:lnTo>
                  <a:pt x="2552700" y="0"/>
                </a:lnTo>
                <a:lnTo>
                  <a:pt x="2552700" y="354330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5538" y="2862262"/>
            <a:ext cx="2543175" cy="3524250"/>
          </a:xfrm>
          <a:custGeom>
            <a:avLst/>
            <a:gdLst/>
            <a:ahLst/>
            <a:cxnLst/>
            <a:rect l="l" t="t" r="r" b="b"/>
            <a:pathLst>
              <a:path w="2543175" h="3524250">
                <a:moveTo>
                  <a:pt x="0" y="0"/>
                </a:moveTo>
                <a:lnTo>
                  <a:pt x="2543174" y="0"/>
                </a:lnTo>
                <a:lnTo>
                  <a:pt x="2543174" y="3524250"/>
                </a:lnTo>
                <a:lnTo>
                  <a:pt x="0" y="3524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4462" y="1048626"/>
            <a:ext cx="4407313" cy="4766386"/>
          </a:xfrm>
          <a:custGeom>
            <a:avLst/>
            <a:gdLst/>
            <a:ahLst/>
            <a:cxnLst/>
            <a:rect l="l" t="t" r="r" b="b"/>
            <a:pathLst>
              <a:path w="4407313" h="4766386">
                <a:moveTo>
                  <a:pt x="0" y="0"/>
                </a:moveTo>
                <a:lnTo>
                  <a:pt x="4407313" y="0"/>
                </a:lnTo>
                <a:lnTo>
                  <a:pt x="4407313" y="4766387"/>
                </a:lnTo>
                <a:lnTo>
                  <a:pt x="0" y="4766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3750" y="285750"/>
            <a:ext cx="4238625" cy="2828925"/>
          </a:xfrm>
          <a:custGeom>
            <a:avLst/>
            <a:gdLst/>
            <a:ahLst/>
            <a:cxnLst/>
            <a:rect l="l" t="t" r="r" b="b"/>
            <a:pathLst>
              <a:path w="4238625" h="2828925">
                <a:moveTo>
                  <a:pt x="0" y="0"/>
                </a:moveTo>
                <a:lnTo>
                  <a:pt x="4238625" y="0"/>
                </a:lnTo>
                <a:lnTo>
                  <a:pt x="4238625" y="2828925"/>
                </a:lnTo>
                <a:lnTo>
                  <a:pt x="0" y="2828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2468" y="2852738"/>
            <a:ext cx="4386205" cy="4701997"/>
          </a:xfrm>
          <a:custGeom>
            <a:avLst/>
            <a:gdLst/>
            <a:ahLst/>
            <a:cxnLst/>
            <a:rect l="l" t="t" r="r" b="b"/>
            <a:pathLst>
              <a:path w="4386205" h="4701997">
                <a:moveTo>
                  <a:pt x="0" y="0"/>
                </a:moveTo>
                <a:lnTo>
                  <a:pt x="4386206" y="0"/>
                </a:lnTo>
                <a:lnTo>
                  <a:pt x="4386206" y="4701997"/>
                </a:lnTo>
                <a:lnTo>
                  <a:pt x="0" y="47019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2468" y="-57579"/>
            <a:ext cx="13400913" cy="7612304"/>
          </a:xfrm>
          <a:custGeom>
            <a:avLst/>
            <a:gdLst/>
            <a:ahLst/>
            <a:cxnLst/>
            <a:rect l="l" t="t" r="r" b="b"/>
            <a:pathLst>
              <a:path w="13400913" h="7612304">
                <a:moveTo>
                  <a:pt x="0" y="0"/>
                </a:moveTo>
                <a:lnTo>
                  <a:pt x="13400913" y="0"/>
                </a:lnTo>
                <a:lnTo>
                  <a:pt x="13400913" y="7612304"/>
                </a:lnTo>
                <a:lnTo>
                  <a:pt x="0" y="761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781050" y="1217057"/>
            <a:ext cx="3736229" cy="610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Eye-Able Audit</a:t>
            </a:r>
          </a:p>
        </p:txBody>
      </p:sp>
      <p:sp>
        <p:nvSpPr>
          <p:cNvPr id="3" name="Freeform 3" descr="Przykład działania automatycznego audytu od Eye Able. Audyt wykrył 33 błędy na stronie."/>
          <p:cNvSpPr/>
          <p:nvPr/>
        </p:nvSpPr>
        <p:spPr>
          <a:xfrm>
            <a:off x="904875" y="2352675"/>
            <a:ext cx="4086225" cy="3562350"/>
          </a:xfrm>
          <a:custGeom>
            <a:avLst/>
            <a:gdLst/>
            <a:ahLst/>
            <a:cxnLst/>
            <a:rect l="l" t="t" r="r" b="b"/>
            <a:pathLst>
              <a:path w="4086225" h="3562350">
                <a:moveTo>
                  <a:pt x="0" y="0"/>
                </a:moveTo>
                <a:lnTo>
                  <a:pt x="4086225" y="0"/>
                </a:lnTo>
                <a:lnTo>
                  <a:pt x="4086225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6838" y="2214562"/>
            <a:ext cx="4400550" cy="3838575"/>
          </a:xfrm>
          <a:custGeom>
            <a:avLst/>
            <a:gdLst/>
            <a:ahLst/>
            <a:cxnLst/>
            <a:rect l="l" t="t" r="r" b="b"/>
            <a:pathLst>
              <a:path w="4400550" h="3838575">
                <a:moveTo>
                  <a:pt x="0" y="0"/>
                </a:moveTo>
                <a:lnTo>
                  <a:pt x="4400550" y="0"/>
                </a:lnTo>
                <a:lnTo>
                  <a:pt x="4400550" y="3838576"/>
                </a:lnTo>
                <a:lnTo>
                  <a:pt x="0" y="383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0" y="2533650"/>
            <a:ext cx="4086225" cy="3200400"/>
          </a:xfrm>
          <a:custGeom>
            <a:avLst/>
            <a:gdLst/>
            <a:ahLst/>
            <a:cxnLst/>
            <a:rect l="l" t="t" r="r" b="b"/>
            <a:pathLst>
              <a:path w="4086225" h="3200400">
                <a:moveTo>
                  <a:pt x="0" y="0"/>
                </a:moveTo>
                <a:lnTo>
                  <a:pt x="4086225" y="0"/>
                </a:lnTo>
                <a:lnTo>
                  <a:pt x="4086225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00" y="787413"/>
            <a:ext cx="3094415" cy="2656961"/>
            <a:chOff x="0" y="0"/>
            <a:chExt cx="3094418" cy="2656967"/>
          </a:xfrm>
        </p:grpSpPr>
        <p:sp>
          <p:nvSpPr>
            <p:cNvPr id="8" name="Freeform 8"/>
            <p:cNvSpPr/>
            <p:nvPr/>
          </p:nvSpPr>
          <p:spPr>
            <a:xfrm>
              <a:off x="-232156" y="0"/>
              <a:ext cx="1988185" cy="2656967"/>
            </a:xfrm>
            <a:custGeom>
              <a:avLst/>
              <a:gdLst/>
              <a:ahLst/>
              <a:cxnLst/>
              <a:rect l="l" t="t" r="r" b="b"/>
              <a:pathLst>
                <a:path w="1988185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47291" y="2656967"/>
                    <a:pt x="1967738" y="2656586"/>
                    <a:pt x="1988185" y="2655824"/>
                  </a:cubicBezTo>
                  <a:lnTo>
                    <a:pt x="1988185" y="2655824"/>
                  </a:lnTo>
                  <a:lnTo>
                    <a:pt x="1988185" y="1902968"/>
                  </a:lnTo>
                  <a:lnTo>
                    <a:pt x="1988185" y="1902968"/>
                  </a:lnTo>
                  <a:cubicBezTo>
                    <a:pt x="1967992" y="1904238"/>
                    <a:pt x="1947672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-1152468" y="-57579"/>
            <a:ext cx="13400913" cy="7612304"/>
            <a:chOff x="0" y="0"/>
            <a:chExt cx="13400913" cy="7612304"/>
          </a:xfrm>
        </p:grpSpPr>
        <p:sp>
          <p:nvSpPr>
            <p:cNvPr id="3" name="Freeform 3"/>
            <p:cNvSpPr/>
            <p:nvPr/>
          </p:nvSpPr>
          <p:spPr>
            <a:xfrm>
              <a:off x="1159637" y="63500"/>
              <a:ext cx="12177775" cy="6846697"/>
            </a:xfrm>
            <a:custGeom>
              <a:avLst/>
              <a:gdLst/>
              <a:ahLst/>
              <a:cxnLst/>
              <a:rect l="l" t="t" r="r" b="b"/>
              <a:pathLst>
                <a:path w="12177775" h="6846697">
                  <a:moveTo>
                    <a:pt x="0" y="0"/>
                  </a:moveTo>
                  <a:lnTo>
                    <a:pt x="0" y="6846697"/>
                  </a:lnTo>
                  <a:lnTo>
                    <a:pt x="12177775" y="6846697"/>
                  </a:lnTo>
                  <a:lnTo>
                    <a:pt x="1217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Freeform 4"/>
            <p:cNvSpPr/>
            <p:nvPr/>
          </p:nvSpPr>
          <p:spPr>
            <a:xfrm>
              <a:off x="1152398" y="4159758"/>
              <a:ext cx="2300732" cy="2755900"/>
            </a:xfrm>
            <a:custGeom>
              <a:avLst/>
              <a:gdLst/>
              <a:ahLst/>
              <a:cxnLst/>
              <a:rect l="l" t="t" r="r" b="b"/>
              <a:pathLst>
                <a:path w="2300732" h="2755900">
                  <a:moveTo>
                    <a:pt x="605917" y="0"/>
                  </a:moveTo>
                  <a:cubicBezTo>
                    <a:pt x="392430" y="0"/>
                    <a:pt x="188214" y="39497"/>
                    <a:pt x="0" y="111506"/>
                  </a:cubicBezTo>
                  <a:lnTo>
                    <a:pt x="0" y="111506"/>
                  </a:lnTo>
                  <a:lnTo>
                    <a:pt x="0" y="970661"/>
                  </a:lnTo>
                  <a:lnTo>
                    <a:pt x="0" y="970661"/>
                  </a:lnTo>
                  <a:cubicBezTo>
                    <a:pt x="163957" y="833374"/>
                    <a:pt x="375158" y="750697"/>
                    <a:pt x="605917" y="750697"/>
                  </a:cubicBezTo>
                  <a:cubicBezTo>
                    <a:pt x="1127252" y="750697"/>
                    <a:pt x="1549654" y="1172972"/>
                    <a:pt x="1549654" y="1694307"/>
                  </a:cubicBezTo>
                  <a:cubicBezTo>
                    <a:pt x="1549654" y="2215642"/>
                    <a:pt x="1127252" y="2637917"/>
                    <a:pt x="605917" y="2637917"/>
                  </a:cubicBezTo>
                  <a:cubicBezTo>
                    <a:pt x="375285" y="2637917"/>
                    <a:pt x="163957" y="2555240"/>
                    <a:pt x="0" y="2417826"/>
                  </a:cubicBezTo>
                  <a:lnTo>
                    <a:pt x="0" y="2755900"/>
                  </a:lnTo>
                  <a:lnTo>
                    <a:pt x="1927225" y="2755900"/>
                  </a:lnTo>
                  <a:cubicBezTo>
                    <a:pt x="2160905" y="2465451"/>
                    <a:pt x="2300732" y="2096389"/>
                    <a:pt x="2300732" y="1694561"/>
                  </a:cubicBezTo>
                  <a:cubicBezTo>
                    <a:pt x="2300732" y="758570"/>
                    <a:pt x="1541653" y="0"/>
                    <a:pt x="605917" y="0"/>
                  </a:cubicBez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712" y="2967038"/>
            <a:ext cx="5353050" cy="3086100"/>
          </a:xfrm>
          <a:custGeom>
            <a:avLst/>
            <a:gdLst/>
            <a:ahLst/>
            <a:cxnLst/>
            <a:rect l="l" t="t" r="r" b="b"/>
            <a:pathLst>
              <a:path w="5353050" h="3086100">
                <a:moveTo>
                  <a:pt x="0" y="0"/>
                </a:moveTo>
                <a:lnTo>
                  <a:pt x="5353050" y="0"/>
                </a:lnTo>
                <a:lnTo>
                  <a:pt x="535305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00" y="787413"/>
            <a:ext cx="3094415" cy="2656961"/>
            <a:chOff x="0" y="0"/>
            <a:chExt cx="3094418" cy="2656967"/>
          </a:xfrm>
        </p:grpSpPr>
        <p:sp>
          <p:nvSpPr>
            <p:cNvPr id="8" name="Freeform 8"/>
            <p:cNvSpPr/>
            <p:nvPr/>
          </p:nvSpPr>
          <p:spPr>
            <a:xfrm>
              <a:off x="-232156" y="0"/>
              <a:ext cx="1988185" cy="2656967"/>
            </a:xfrm>
            <a:custGeom>
              <a:avLst/>
              <a:gdLst/>
              <a:ahLst/>
              <a:cxnLst/>
              <a:rect l="l" t="t" r="r" b="b"/>
              <a:pathLst>
                <a:path w="1988185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47291" y="2656967"/>
                    <a:pt x="1967738" y="2656586"/>
                    <a:pt x="1988185" y="2655824"/>
                  </a:cubicBezTo>
                  <a:lnTo>
                    <a:pt x="1988185" y="2655824"/>
                  </a:lnTo>
                  <a:lnTo>
                    <a:pt x="1988185" y="1902968"/>
                  </a:lnTo>
                  <a:lnTo>
                    <a:pt x="1988185" y="1902968"/>
                  </a:lnTo>
                  <a:cubicBezTo>
                    <a:pt x="1967992" y="1904238"/>
                    <a:pt x="1947672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781050" y="1217057"/>
            <a:ext cx="4047249" cy="610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Eye-Able Report</a:t>
            </a:r>
          </a:p>
        </p:txBody>
      </p:sp>
      <p:sp>
        <p:nvSpPr>
          <p:cNvPr id="9" name="Freeform 9" descr="Przykład narzędzia analitycznego Eye Able Raport. Pokazuje ocenę zgodności na poziomie 82%"/>
          <p:cNvSpPr/>
          <p:nvPr/>
        </p:nvSpPr>
        <p:spPr>
          <a:xfrm>
            <a:off x="866775" y="3124200"/>
            <a:ext cx="5105400" cy="2781300"/>
          </a:xfrm>
          <a:custGeom>
            <a:avLst/>
            <a:gdLst/>
            <a:ahLst/>
            <a:cxnLst/>
            <a:rect l="l" t="t" r="r" b="b"/>
            <a:pathLst>
              <a:path w="5105400" h="2781300">
                <a:moveTo>
                  <a:pt x="0" y="0"/>
                </a:moveTo>
                <a:lnTo>
                  <a:pt x="5105400" y="0"/>
                </a:lnTo>
                <a:lnTo>
                  <a:pt x="5105400" y="2781300"/>
                </a:lnTo>
                <a:lnTo>
                  <a:pt x="0" y="27813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3138" y="1662112"/>
            <a:ext cx="5362575" cy="4391025"/>
          </a:xfrm>
          <a:custGeom>
            <a:avLst/>
            <a:gdLst/>
            <a:ahLst/>
            <a:cxnLst/>
            <a:rect l="l" t="t" r="r" b="b"/>
            <a:pathLst>
              <a:path w="5362575" h="4391025">
                <a:moveTo>
                  <a:pt x="0" y="0"/>
                </a:moveTo>
                <a:lnTo>
                  <a:pt x="5362574" y="0"/>
                </a:lnTo>
                <a:lnTo>
                  <a:pt x="5362574" y="4391026"/>
                </a:lnTo>
                <a:lnTo>
                  <a:pt x="0" y="4391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 descr="Dalsza część Eye Able Raport. Pokazuje wykres błędów znalezionych na stronie wraz z procentowym udziałem."/>
          <p:cNvSpPr/>
          <p:nvPr/>
        </p:nvSpPr>
        <p:spPr>
          <a:xfrm>
            <a:off x="6267450" y="1876425"/>
            <a:ext cx="4962525" cy="4029075"/>
          </a:xfrm>
          <a:custGeom>
            <a:avLst/>
            <a:gdLst/>
            <a:ahLst/>
            <a:cxnLst/>
            <a:rect l="l" t="t" r="r" b="b"/>
            <a:pathLst>
              <a:path w="4962525" h="4029075">
                <a:moveTo>
                  <a:pt x="0" y="0"/>
                </a:moveTo>
                <a:lnTo>
                  <a:pt x="4962525" y="0"/>
                </a:lnTo>
                <a:lnTo>
                  <a:pt x="4962525" y="4029075"/>
                </a:lnTo>
                <a:lnTo>
                  <a:pt x="0" y="40290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-1152468" y="-57579"/>
            <a:ext cx="13400913" cy="7612304"/>
            <a:chOff x="0" y="0"/>
            <a:chExt cx="13400913" cy="7612304"/>
          </a:xfrm>
        </p:grpSpPr>
        <p:sp>
          <p:nvSpPr>
            <p:cNvPr id="3" name="Freeform 3"/>
            <p:cNvSpPr/>
            <p:nvPr/>
          </p:nvSpPr>
          <p:spPr>
            <a:xfrm>
              <a:off x="1159637" y="63500"/>
              <a:ext cx="12177775" cy="6846697"/>
            </a:xfrm>
            <a:custGeom>
              <a:avLst/>
              <a:gdLst/>
              <a:ahLst/>
              <a:cxnLst/>
              <a:rect l="l" t="t" r="r" b="b"/>
              <a:pathLst>
                <a:path w="12177775" h="6846697">
                  <a:moveTo>
                    <a:pt x="0" y="0"/>
                  </a:moveTo>
                  <a:lnTo>
                    <a:pt x="0" y="6846697"/>
                  </a:lnTo>
                  <a:lnTo>
                    <a:pt x="12177775" y="6846697"/>
                  </a:lnTo>
                  <a:lnTo>
                    <a:pt x="1217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Freeform 4"/>
            <p:cNvSpPr/>
            <p:nvPr/>
          </p:nvSpPr>
          <p:spPr>
            <a:xfrm>
              <a:off x="1152398" y="4159758"/>
              <a:ext cx="2300732" cy="2755900"/>
            </a:xfrm>
            <a:custGeom>
              <a:avLst/>
              <a:gdLst/>
              <a:ahLst/>
              <a:cxnLst/>
              <a:rect l="l" t="t" r="r" b="b"/>
              <a:pathLst>
                <a:path w="2300732" h="2755900">
                  <a:moveTo>
                    <a:pt x="605917" y="0"/>
                  </a:moveTo>
                  <a:cubicBezTo>
                    <a:pt x="392430" y="0"/>
                    <a:pt x="188214" y="39497"/>
                    <a:pt x="0" y="111506"/>
                  </a:cubicBezTo>
                  <a:lnTo>
                    <a:pt x="0" y="111506"/>
                  </a:lnTo>
                  <a:lnTo>
                    <a:pt x="0" y="970661"/>
                  </a:lnTo>
                  <a:lnTo>
                    <a:pt x="0" y="970661"/>
                  </a:lnTo>
                  <a:cubicBezTo>
                    <a:pt x="163957" y="833374"/>
                    <a:pt x="375158" y="750697"/>
                    <a:pt x="605917" y="750697"/>
                  </a:cubicBezTo>
                  <a:cubicBezTo>
                    <a:pt x="1127252" y="750697"/>
                    <a:pt x="1549654" y="1172972"/>
                    <a:pt x="1549654" y="1694307"/>
                  </a:cubicBezTo>
                  <a:cubicBezTo>
                    <a:pt x="1549654" y="2215642"/>
                    <a:pt x="1127252" y="2637917"/>
                    <a:pt x="605917" y="2637917"/>
                  </a:cubicBezTo>
                  <a:cubicBezTo>
                    <a:pt x="375285" y="2637917"/>
                    <a:pt x="163957" y="2555240"/>
                    <a:pt x="0" y="2417826"/>
                  </a:cubicBezTo>
                  <a:lnTo>
                    <a:pt x="0" y="2755900"/>
                  </a:lnTo>
                  <a:lnTo>
                    <a:pt x="1927225" y="2755900"/>
                  </a:lnTo>
                  <a:cubicBezTo>
                    <a:pt x="2160905" y="2465451"/>
                    <a:pt x="2300732" y="2096389"/>
                    <a:pt x="2300732" y="1694561"/>
                  </a:cubicBezTo>
                  <a:cubicBezTo>
                    <a:pt x="2300732" y="758570"/>
                    <a:pt x="1541653" y="0"/>
                    <a:pt x="605917" y="0"/>
                  </a:cubicBez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712" y="147638"/>
            <a:ext cx="8696325" cy="5905500"/>
          </a:xfrm>
          <a:custGeom>
            <a:avLst/>
            <a:gdLst/>
            <a:ahLst/>
            <a:cxnLst/>
            <a:rect l="l" t="t" r="r" b="b"/>
            <a:pathLst>
              <a:path w="8696325" h="5905500">
                <a:moveTo>
                  <a:pt x="0" y="0"/>
                </a:moveTo>
                <a:lnTo>
                  <a:pt x="8696326" y="0"/>
                </a:lnTo>
                <a:lnTo>
                  <a:pt x="8696326" y="5905500"/>
                </a:lnTo>
                <a:lnTo>
                  <a:pt x="0" y="5905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00" y="787413"/>
            <a:ext cx="3094415" cy="2656961"/>
            <a:chOff x="0" y="0"/>
            <a:chExt cx="3094418" cy="2656967"/>
          </a:xfrm>
        </p:grpSpPr>
        <p:sp>
          <p:nvSpPr>
            <p:cNvPr id="8" name="Freeform 8"/>
            <p:cNvSpPr/>
            <p:nvPr/>
          </p:nvSpPr>
          <p:spPr>
            <a:xfrm>
              <a:off x="-232156" y="0"/>
              <a:ext cx="1988185" cy="2656967"/>
            </a:xfrm>
            <a:custGeom>
              <a:avLst/>
              <a:gdLst/>
              <a:ahLst/>
              <a:cxnLst/>
              <a:rect l="l" t="t" r="r" b="b"/>
              <a:pathLst>
                <a:path w="1988185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47291" y="2656967"/>
                    <a:pt x="1967738" y="2656586"/>
                    <a:pt x="1988185" y="2655824"/>
                  </a:cubicBezTo>
                  <a:lnTo>
                    <a:pt x="1988185" y="2655824"/>
                  </a:lnTo>
                  <a:lnTo>
                    <a:pt x="1988185" y="1902968"/>
                  </a:lnTo>
                  <a:lnTo>
                    <a:pt x="1988185" y="1902968"/>
                  </a:lnTo>
                  <a:cubicBezTo>
                    <a:pt x="1967992" y="1904238"/>
                    <a:pt x="1947672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781050" y="1217057"/>
            <a:ext cx="3861387" cy="610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Eye-Able Assist</a:t>
            </a:r>
          </a:p>
        </p:txBody>
      </p:sp>
      <p:sp>
        <p:nvSpPr>
          <p:cNvPr id="9" name="Freeform 9" descr="Pokazanie wtyczki asystującej Eye Able Assist i jak wygląda na stronie internetowej."/>
          <p:cNvSpPr/>
          <p:nvPr/>
        </p:nvSpPr>
        <p:spPr>
          <a:xfrm>
            <a:off x="866775" y="3219383"/>
            <a:ext cx="5043554" cy="2586104"/>
          </a:xfrm>
          <a:custGeom>
            <a:avLst/>
            <a:gdLst/>
            <a:ahLst/>
            <a:cxnLst/>
            <a:rect l="l" t="t" r="r" b="b"/>
            <a:pathLst>
              <a:path w="5043554" h="2586104">
                <a:moveTo>
                  <a:pt x="0" y="0"/>
                </a:moveTo>
                <a:lnTo>
                  <a:pt x="5043554" y="0"/>
                </a:lnTo>
                <a:lnTo>
                  <a:pt x="5043554" y="2586105"/>
                </a:lnTo>
                <a:lnTo>
                  <a:pt x="0" y="2586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 descr="Opcje Eye Able Assist, takie jak tryb kontrastu, niebieski filtr, czytanie strony, ukrycie obrazów."/>
          <p:cNvSpPr/>
          <p:nvPr/>
        </p:nvSpPr>
        <p:spPr>
          <a:xfrm>
            <a:off x="6391275" y="342833"/>
            <a:ext cx="2738504" cy="5586479"/>
          </a:xfrm>
          <a:custGeom>
            <a:avLst/>
            <a:gdLst/>
            <a:ahLst/>
            <a:cxnLst/>
            <a:rect l="l" t="t" r="r" b="b"/>
            <a:pathLst>
              <a:path w="2738504" h="5586479">
                <a:moveTo>
                  <a:pt x="0" y="0"/>
                </a:moveTo>
                <a:lnTo>
                  <a:pt x="2738504" y="0"/>
                </a:lnTo>
                <a:lnTo>
                  <a:pt x="2738504" y="5586479"/>
                </a:lnTo>
                <a:lnTo>
                  <a:pt x="0" y="5586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" y="-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709" y="3379784"/>
            <a:ext cx="4470397" cy="2889247"/>
          </a:xfrm>
          <a:custGeom>
            <a:avLst/>
            <a:gdLst/>
            <a:ahLst/>
            <a:cxnLst/>
            <a:rect l="l" t="t" r="r" b="b"/>
            <a:pathLst>
              <a:path w="4470397" h="2889247">
                <a:moveTo>
                  <a:pt x="0" y="0"/>
                </a:moveTo>
                <a:lnTo>
                  <a:pt x="4470397" y="0"/>
                </a:lnTo>
                <a:lnTo>
                  <a:pt x="4470397" y="2889247"/>
                </a:lnTo>
                <a:lnTo>
                  <a:pt x="0" y="28892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" y="3381375"/>
            <a:ext cx="4467225" cy="2886075"/>
          </a:xfrm>
          <a:custGeom>
            <a:avLst/>
            <a:gdLst/>
            <a:ahLst/>
            <a:cxnLst/>
            <a:rect l="l" t="t" r="r" b="b"/>
            <a:pathLst>
              <a:path w="4467225" h="2886075">
                <a:moveTo>
                  <a:pt x="0" y="0"/>
                </a:moveTo>
                <a:lnTo>
                  <a:pt x="4467225" y="0"/>
                </a:lnTo>
                <a:lnTo>
                  <a:pt x="4467225" y="2886075"/>
                </a:lnTo>
                <a:lnTo>
                  <a:pt x="0" y="28860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5875" y="3600450"/>
            <a:ext cx="3686175" cy="2219325"/>
          </a:xfrm>
          <a:custGeom>
            <a:avLst/>
            <a:gdLst/>
            <a:ahLst/>
            <a:cxnLst/>
            <a:rect l="l" t="t" r="r" b="b"/>
            <a:pathLst>
              <a:path w="3686175" h="2219325">
                <a:moveTo>
                  <a:pt x="0" y="0"/>
                </a:moveTo>
                <a:lnTo>
                  <a:pt x="3686175" y="0"/>
                </a:lnTo>
                <a:lnTo>
                  <a:pt x="3686175" y="2219325"/>
                </a:lnTo>
                <a:lnTo>
                  <a:pt x="0" y="22193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3072" y="3519488"/>
            <a:ext cx="4830766" cy="971550"/>
          </a:xfrm>
          <a:custGeom>
            <a:avLst/>
            <a:gdLst/>
            <a:ahLst/>
            <a:cxnLst/>
            <a:rect l="l" t="t" r="r" b="b"/>
            <a:pathLst>
              <a:path w="4830766" h="971550">
                <a:moveTo>
                  <a:pt x="0" y="0"/>
                </a:moveTo>
                <a:lnTo>
                  <a:pt x="4830766" y="0"/>
                </a:lnTo>
                <a:lnTo>
                  <a:pt x="4830766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216" y="-1504912"/>
            <a:ext cx="10804522" cy="4995824"/>
          </a:xfrm>
          <a:custGeom>
            <a:avLst/>
            <a:gdLst/>
            <a:ahLst/>
            <a:cxnLst/>
            <a:rect l="l" t="t" r="r" b="b"/>
            <a:pathLst>
              <a:path w="10804522" h="4995824">
                <a:moveTo>
                  <a:pt x="0" y="0"/>
                </a:moveTo>
                <a:lnTo>
                  <a:pt x="10804522" y="0"/>
                </a:lnTo>
                <a:lnTo>
                  <a:pt x="10804522" y="4995824"/>
                </a:lnTo>
                <a:lnTo>
                  <a:pt x="0" y="4995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3072" y="4519612"/>
            <a:ext cx="4792666" cy="971550"/>
          </a:xfrm>
          <a:custGeom>
            <a:avLst/>
            <a:gdLst/>
            <a:ahLst/>
            <a:cxnLst/>
            <a:rect l="l" t="t" r="r" b="b"/>
            <a:pathLst>
              <a:path w="4792666" h="971550">
                <a:moveTo>
                  <a:pt x="0" y="0"/>
                </a:moveTo>
                <a:lnTo>
                  <a:pt x="4792666" y="0"/>
                </a:lnTo>
                <a:lnTo>
                  <a:pt x="4792666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00" y="447675"/>
            <a:ext cx="4467225" cy="2886075"/>
          </a:xfrm>
          <a:custGeom>
            <a:avLst/>
            <a:gdLst/>
            <a:ahLst/>
            <a:cxnLst/>
            <a:rect l="l" t="t" r="r" b="b"/>
            <a:pathLst>
              <a:path w="4467225" h="2886075">
                <a:moveTo>
                  <a:pt x="0" y="0"/>
                </a:moveTo>
                <a:lnTo>
                  <a:pt x="4467225" y="0"/>
                </a:lnTo>
                <a:lnTo>
                  <a:pt x="4467225" y="2886075"/>
                </a:lnTo>
                <a:lnTo>
                  <a:pt x="0" y="28860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5875" y="666750"/>
            <a:ext cx="3657600" cy="2247900"/>
          </a:xfrm>
          <a:custGeom>
            <a:avLst/>
            <a:gdLst/>
            <a:ahLst/>
            <a:cxnLst/>
            <a:rect l="l" t="t" r="r" b="b"/>
            <a:pathLst>
              <a:path w="3657600" h="2247900">
                <a:moveTo>
                  <a:pt x="0" y="0"/>
                </a:moveTo>
                <a:lnTo>
                  <a:pt x="3657600" y="0"/>
                </a:lnTo>
                <a:lnTo>
                  <a:pt x="3657600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7076437" y="352444"/>
            <a:ext cx="4316873" cy="6770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Tłumaczenie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stron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70420" y="1190568"/>
            <a:ext cx="3124162" cy="82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Dostępne</a:t>
            </a:r>
            <a:r>
              <a:rPr lang="en-US" sz="2402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2402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szybkie</a:t>
            </a:r>
            <a:r>
              <a:rPr lang="en-US" sz="2402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2402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łatwe</a:t>
            </a:r>
            <a:r>
              <a:rPr lang="en-US" sz="2402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w </a:t>
            </a:r>
            <a:r>
              <a:rPr lang="en-US" sz="2402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konfiguracji</a:t>
            </a:r>
            <a:endParaRPr lang="en-US" sz="2402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06031" y="2611069"/>
            <a:ext cx="81724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11672" y="2761859"/>
            <a:ext cx="3801713" cy="49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7"/>
              </a:lnSpc>
            </a:pP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Automatyczne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tłumaczenie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wiele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języków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79618" y="3611566"/>
            <a:ext cx="134731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11672" y="3671440"/>
            <a:ext cx="2624461" cy="45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1577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Szybka i łatwa integracja.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77456" y="4612072"/>
            <a:ext cx="138694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13701" y="4558913"/>
            <a:ext cx="4092502" cy="69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Korekta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tłumaczenia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możliwa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panelu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788"/>
              </a:lnSpc>
            </a:pPr>
            <a:r>
              <a:rPr lang="en-US" sz="1577" spc="1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kontrolnym</a:t>
            </a:r>
            <a:r>
              <a:rPr lang="en-US" sz="1577" spc="1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238" y="1395412"/>
            <a:ext cx="5410200" cy="2171700"/>
          </a:xfrm>
          <a:custGeom>
            <a:avLst/>
            <a:gdLst/>
            <a:ahLst/>
            <a:cxnLst/>
            <a:rect l="l" t="t" r="r" b="b"/>
            <a:pathLst>
              <a:path w="5410200" h="2171700">
                <a:moveTo>
                  <a:pt x="0" y="0"/>
                </a:moveTo>
                <a:lnTo>
                  <a:pt x="5410200" y="0"/>
                </a:lnTo>
                <a:lnTo>
                  <a:pt x="5410200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238" y="3538538"/>
            <a:ext cx="5410200" cy="2324100"/>
          </a:xfrm>
          <a:custGeom>
            <a:avLst/>
            <a:gdLst/>
            <a:ahLst/>
            <a:cxnLst/>
            <a:rect l="l" t="t" r="r" b="b"/>
            <a:pathLst>
              <a:path w="5410200" h="2324100">
                <a:moveTo>
                  <a:pt x="0" y="0"/>
                </a:moveTo>
                <a:lnTo>
                  <a:pt x="5410200" y="0"/>
                </a:lnTo>
                <a:lnTo>
                  <a:pt x="5410200" y="2324100"/>
                </a:lnTo>
                <a:lnTo>
                  <a:pt x="0" y="2324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9900" y="457200"/>
            <a:ext cx="4467225" cy="2876550"/>
          </a:xfrm>
          <a:custGeom>
            <a:avLst/>
            <a:gdLst/>
            <a:ahLst/>
            <a:cxnLst/>
            <a:rect l="l" t="t" r="r" b="b"/>
            <a:pathLst>
              <a:path w="4467225" h="2876550">
                <a:moveTo>
                  <a:pt x="0" y="0"/>
                </a:moveTo>
                <a:lnTo>
                  <a:pt x="4467225" y="0"/>
                </a:lnTo>
                <a:lnTo>
                  <a:pt x="4467225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900" y="657225"/>
            <a:ext cx="3705225" cy="2286000"/>
          </a:xfrm>
          <a:custGeom>
            <a:avLst/>
            <a:gdLst/>
            <a:ahLst/>
            <a:cxnLst/>
            <a:rect l="l" t="t" r="r" b="b"/>
            <a:pathLst>
              <a:path w="3705225" h="2286000">
                <a:moveTo>
                  <a:pt x="0" y="0"/>
                </a:moveTo>
                <a:lnTo>
                  <a:pt x="3705225" y="0"/>
                </a:lnTo>
                <a:lnTo>
                  <a:pt x="37052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0" y="733425"/>
            <a:ext cx="3667125" cy="2133600"/>
          </a:xfrm>
          <a:custGeom>
            <a:avLst/>
            <a:gdLst/>
            <a:ahLst/>
            <a:cxnLst/>
            <a:rect l="l" t="t" r="r" b="b"/>
            <a:pathLst>
              <a:path w="3667125" h="2133600">
                <a:moveTo>
                  <a:pt x="0" y="0"/>
                </a:moveTo>
                <a:lnTo>
                  <a:pt x="3667125" y="0"/>
                </a:lnTo>
                <a:lnTo>
                  <a:pt x="3667125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4175" y="3495675"/>
            <a:ext cx="4857750" cy="2400300"/>
          </a:xfrm>
          <a:custGeom>
            <a:avLst/>
            <a:gdLst/>
            <a:ahLst/>
            <a:cxnLst/>
            <a:rect l="l" t="t" r="r" b="b"/>
            <a:pathLst>
              <a:path w="4857750" h="2400300">
                <a:moveTo>
                  <a:pt x="0" y="0"/>
                </a:moveTo>
                <a:lnTo>
                  <a:pt x="4857750" y="0"/>
                </a:lnTo>
                <a:lnTo>
                  <a:pt x="4857750" y="2400300"/>
                </a:lnTo>
                <a:lnTo>
                  <a:pt x="0" y="24003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38801" y="496586"/>
            <a:ext cx="4016950" cy="6770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Ally –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Asystent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AI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705" y="1515989"/>
            <a:ext cx="4217670" cy="422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30"/>
              </a:lnSpc>
            </a:pPr>
            <a:r>
              <a:rPr lang="en-US" sz="1577" b="1" spc="14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1. </a:t>
            </a:r>
            <a:r>
              <a:rPr lang="pl-PL" sz="1577" b="1" spc="14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Funkcja</a:t>
            </a:r>
            <a:r>
              <a:rPr lang="en-US" sz="1577" b="1" spc="14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577" b="1" spc="14" dirty="0" err="1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chatu</a:t>
            </a:r>
            <a:r>
              <a:rPr lang="en-US" sz="1577" b="1" spc="14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pl-PL" sz="1577" b="1" spc="14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inspirowana</a:t>
            </a:r>
            <a:r>
              <a:rPr lang="en-US" sz="1577" b="1" spc="14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ChatGPT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3455" y="2002403"/>
            <a:ext cx="4217670" cy="142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Porady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dotyczące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kodowania</a:t>
            </a:r>
            <a:endParaRPr lang="en-US" sz="1577" spc="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Treści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tylko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dostępności</a:t>
            </a:r>
            <a:endParaRPr lang="en-US" sz="1577" spc="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Bezpłatne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stronie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internetowej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</a:t>
            </a:r>
            <a:r>
              <a:rPr lang="pl-PL" sz="1577" spc="1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Panelu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sterowania</a:t>
            </a:r>
            <a:endParaRPr lang="en-US" sz="1577" spc="1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7705" y="3844785"/>
            <a:ext cx="4850778" cy="498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7"/>
              </a:lnSpc>
            </a:pPr>
            <a:r>
              <a:rPr lang="en-US" sz="1577" b="1" spc="11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2. </a:t>
            </a:r>
            <a:r>
              <a:rPr lang="en-US" sz="1577" b="1" spc="11" dirty="0" err="1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Sugestie</a:t>
            </a:r>
            <a:r>
              <a:rPr lang="en-US" sz="1577" b="1" spc="11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AI </a:t>
            </a:r>
            <a:r>
              <a:rPr lang="en-US" sz="1577" b="1" spc="11" dirty="0" err="1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dotyczące</a:t>
            </a:r>
            <a:r>
              <a:rPr lang="en-US" sz="1577" b="1" spc="11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577" b="1" spc="11" dirty="0" err="1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błędów</a:t>
            </a:r>
            <a:r>
              <a:rPr lang="en-US" sz="1577" b="1" spc="11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w </a:t>
            </a:r>
            <a:r>
              <a:rPr lang="en-US" sz="1577" b="1" spc="11" dirty="0" err="1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raportach</a:t>
            </a:r>
            <a:r>
              <a:rPr lang="en-US" sz="1577" b="1" spc="11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577" b="1" spc="11" dirty="0" err="1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</a:t>
            </a:r>
            <a:r>
              <a:rPr lang="en-US" sz="1577" b="1" spc="11" dirty="0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577" b="1" spc="11" dirty="0" err="1">
                <a:solidFill>
                  <a:srgbClr val="12121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audytach</a:t>
            </a:r>
            <a:endParaRPr lang="en-US" sz="1577" b="1" spc="11" dirty="0">
              <a:solidFill>
                <a:srgbClr val="121212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73455" y="4369679"/>
            <a:ext cx="4217670" cy="1057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77" spc="12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Zalecenia</a:t>
            </a:r>
            <a:r>
              <a:rPr lang="en-US" sz="1577" spc="12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2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dotyczące</a:t>
            </a:r>
            <a:r>
              <a:rPr lang="en-US" sz="1577" spc="12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2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kodu</a:t>
            </a:r>
            <a:r>
              <a:rPr lang="en-US" sz="1577" spc="12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77" spc="14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Wyjaśnienia</a:t>
            </a:r>
            <a:r>
              <a:rPr lang="en-US" sz="1577" spc="14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błędów</a:t>
            </a:r>
            <a:endParaRPr lang="en-US" sz="1577" spc="14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77" spc="14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Wszystko</a:t>
            </a:r>
            <a:r>
              <a:rPr lang="en-US" sz="1577" spc="14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1577" spc="14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kontekście</a:t>
            </a:r>
            <a:r>
              <a:rPr lang="en-US" sz="1577" spc="14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pisanego</a:t>
            </a:r>
            <a:r>
              <a:rPr lang="en-US" sz="1577" spc="14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kodu</a:t>
            </a:r>
            <a:endParaRPr lang="en-US" sz="1577" spc="14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587810" y="5130841"/>
            <a:ext cx="3389652" cy="3389090"/>
            <a:chOff x="0" y="0"/>
            <a:chExt cx="3389643" cy="33890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9630" cy="1727200"/>
            </a:xfrm>
            <a:custGeom>
              <a:avLst/>
              <a:gdLst/>
              <a:ahLst/>
              <a:cxnLst/>
              <a:rect l="l" t="t" r="r" b="b"/>
              <a:pathLst>
                <a:path w="3389630" h="1727200">
                  <a:moveTo>
                    <a:pt x="1694815" y="0"/>
                  </a:moveTo>
                  <a:cubicBezTo>
                    <a:pt x="758698" y="0"/>
                    <a:pt x="0" y="758571"/>
                    <a:pt x="0" y="1694561"/>
                  </a:cubicBezTo>
                  <a:cubicBezTo>
                    <a:pt x="0" y="1705483"/>
                    <a:pt x="127" y="1716278"/>
                    <a:pt x="254" y="1727200"/>
                  </a:cubicBezTo>
                  <a:lnTo>
                    <a:pt x="751586" y="1727200"/>
                  </a:lnTo>
                  <a:cubicBezTo>
                    <a:pt x="751205" y="1716278"/>
                    <a:pt x="751078" y="1705356"/>
                    <a:pt x="751078" y="1694307"/>
                  </a:cubicBezTo>
                  <a:cubicBezTo>
                    <a:pt x="751078" y="1173099"/>
                    <a:pt x="1173480" y="750697"/>
                    <a:pt x="1694815" y="750697"/>
                  </a:cubicBezTo>
                  <a:cubicBezTo>
                    <a:pt x="2216150" y="750697"/>
                    <a:pt x="2638552" y="1172972"/>
                    <a:pt x="2638552" y="1694307"/>
                  </a:cubicBezTo>
                  <a:cubicBezTo>
                    <a:pt x="2638552" y="1705356"/>
                    <a:pt x="2638425" y="1716278"/>
                    <a:pt x="2638044" y="1727200"/>
                  </a:cubicBezTo>
                  <a:lnTo>
                    <a:pt x="3389376" y="1727200"/>
                  </a:lnTo>
                  <a:cubicBezTo>
                    <a:pt x="3389630" y="1716405"/>
                    <a:pt x="3389630" y="1705483"/>
                    <a:pt x="3389630" y="1694561"/>
                  </a:cubicBezTo>
                  <a:cubicBezTo>
                    <a:pt x="3389630" y="758571"/>
                    <a:pt x="2630678" y="0"/>
                    <a:pt x="1694815" y="0"/>
                  </a:cubicBez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572" y="2519362"/>
            <a:ext cx="4792666" cy="971550"/>
          </a:xfrm>
          <a:custGeom>
            <a:avLst/>
            <a:gdLst/>
            <a:ahLst/>
            <a:cxnLst/>
            <a:rect l="l" t="t" r="r" b="b"/>
            <a:pathLst>
              <a:path w="4792666" h="971550">
                <a:moveTo>
                  <a:pt x="0" y="0"/>
                </a:moveTo>
                <a:lnTo>
                  <a:pt x="4792666" y="0"/>
                </a:lnTo>
                <a:lnTo>
                  <a:pt x="4792666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572" y="3519488"/>
            <a:ext cx="4792666" cy="971550"/>
          </a:xfrm>
          <a:custGeom>
            <a:avLst/>
            <a:gdLst/>
            <a:ahLst/>
            <a:cxnLst/>
            <a:rect l="l" t="t" r="r" b="b"/>
            <a:pathLst>
              <a:path w="4792666" h="971550">
                <a:moveTo>
                  <a:pt x="0" y="0"/>
                </a:moveTo>
                <a:lnTo>
                  <a:pt x="4792666" y="0"/>
                </a:lnTo>
                <a:lnTo>
                  <a:pt x="4792666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572" y="4519612"/>
            <a:ext cx="4792666" cy="971550"/>
          </a:xfrm>
          <a:custGeom>
            <a:avLst/>
            <a:gdLst/>
            <a:ahLst/>
            <a:cxnLst/>
            <a:rect l="l" t="t" r="r" b="b"/>
            <a:pathLst>
              <a:path w="4792666" h="971550">
                <a:moveTo>
                  <a:pt x="0" y="0"/>
                </a:moveTo>
                <a:lnTo>
                  <a:pt x="4792666" y="0"/>
                </a:lnTo>
                <a:lnTo>
                  <a:pt x="4792666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7359" y="436559"/>
            <a:ext cx="4460872" cy="2879722"/>
          </a:xfrm>
          <a:custGeom>
            <a:avLst/>
            <a:gdLst/>
            <a:ahLst/>
            <a:cxnLst/>
            <a:rect l="l" t="t" r="r" b="b"/>
            <a:pathLst>
              <a:path w="4460872" h="2879722">
                <a:moveTo>
                  <a:pt x="0" y="0"/>
                </a:moveTo>
                <a:lnTo>
                  <a:pt x="4460872" y="0"/>
                </a:lnTo>
                <a:lnTo>
                  <a:pt x="4460872" y="2879722"/>
                </a:lnTo>
                <a:lnTo>
                  <a:pt x="0" y="287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8950" y="438150"/>
            <a:ext cx="4457700" cy="2876550"/>
          </a:xfrm>
          <a:custGeom>
            <a:avLst/>
            <a:gdLst/>
            <a:ahLst/>
            <a:cxnLst/>
            <a:rect l="l" t="t" r="r" b="b"/>
            <a:pathLst>
              <a:path w="4457700" h="2876550">
                <a:moveTo>
                  <a:pt x="0" y="0"/>
                </a:moveTo>
                <a:lnTo>
                  <a:pt x="4457700" y="0"/>
                </a:lnTo>
                <a:lnTo>
                  <a:pt x="4457700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9475" y="742950"/>
            <a:ext cx="3724275" cy="2114550"/>
          </a:xfrm>
          <a:custGeom>
            <a:avLst/>
            <a:gdLst/>
            <a:ahLst/>
            <a:cxnLst/>
            <a:rect l="l" t="t" r="r" b="b"/>
            <a:pathLst>
              <a:path w="3724275" h="2114550">
                <a:moveTo>
                  <a:pt x="0" y="0"/>
                </a:moveTo>
                <a:lnTo>
                  <a:pt x="3724275" y="0"/>
                </a:lnTo>
                <a:lnTo>
                  <a:pt x="3724275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8050" y="809625"/>
            <a:ext cx="3667125" cy="1943100"/>
          </a:xfrm>
          <a:custGeom>
            <a:avLst/>
            <a:gdLst/>
            <a:ahLst/>
            <a:cxnLst/>
            <a:rect l="l" t="t" r="r" b="b"/>
            <a:pathLst>
              <a:path w="3667125" h="1943100">
                <a:moveTo>
                  <a:pt x="0" y="0"/>
                </a:moveTo>
                <a:lnTo>
                  <a:pt x="3667125" y="0"/>
                </a:lnTo>
                <a:lnTo>
                  <a:pt x="3667125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8309" y="3284534"/>
            <a:ext cx="4470397" cy="2879722"/>
          </a:xfrm>
          <a:custGeom>
            <a:avLst/>
            <a:gdLst/>
            <a:ahLst/>
            <a:cxnLst/>
            <a:rect l="l" t="t" r="r" b="b"/>
            <a:pathLst>
              <a:path w="4470397" h="2879722">
                <a:moveTo>
                  <a:pt x="0" y="0"/>
                </a:moveTo>
                <a:lnTo>
                  <a:pt x="4470397" y="0"/>
                </a:lnTo>
                <a:lnTo>
                  <a:pt x="4470397" y="2879722"/>
                </a:lnTo>
                <a:lnTo>
                  <a:pt x="0" y="28797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9900" y="3286125"/>
            <a:ext cx="4467225" cy="2876550"/>
          </a:xfrm>
          <a:custGeom>
            <a:avLst/>
            <a:gdLst/>
            <a:ahLst/>
            <a:cxnLst/>
            <a:rect l="l" t="t" r="r" b="b"/>
            <a:pathLst>
              <a:path w="4467225" h="2876550">
                <a:moveTo>
                  <a:pt x="0" y="0"/>
                </a:moveTo>
                <a:lnTo>
                  <a:pt x="4467225" y="0"/>
                </a:lnTo>
                <a:lnTo>
                  <a:pt x="4467225" y="2876550"/>
                </a:lnTo>
                <a:lnTo>
                  <a:pt x="0" y="2876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0425" y="3581400"/>
            <a:ext cx="3733800" cy="2114550"/>
          </a:xfrm>
          <a:custGeom>
            <a:avLst/>
            <a:gdLst/>
            <a:ahLst/>
            <a:cxnLst/>
            <a:rect l="l" t="t" r="r" b="b"/>
            <a:pathLst>
              <a:path w="3733800" h="2114550">
                <a:moveTo>
                  <a:pt x="0" y="0"/>
                </a:moveTo>
                <a:lnTo>
                  <a:pt x="3733800" y="0"/>
                </a:lnTo>
                <a:lnTo>
                  <a:pt x="3733800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9475" y="3648075"/>
            <a:ext cx="3667125" cy="1952625"/>
          </a:xfrm>
          <a:custGeom>
            <a:avLst/>
            <a:gdLst/>
            <a:ahLst/>
            <a:cxnLst/>
            <a:rect l="l" t="t" r="r" b="b"/>
            <a:pathLst>
              <a:path w="3667125" h="1952625">
                <a:moveTo>
                  <a:pt x="0" y="0"/>
                </a:moveTo>
                <a:lnTo>
                  <a:pt x="3667125" y="0"/>
                </a:lnTo>
                <a:lnTo>
                  <a:pt x="3667125" y="1952625"/>
                </a:lnTo>
                <a:lnTo>
                  <a:pt x="0" y="1952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23" name="TextBox 23"/>
          <p:cNvSpPr txBox="1">
            <a:spLocks noGrp="1"/>
          </p:cNvSpPr>
          <p:nvPr>
            <p:ph type="title" idx="4294967295"/>
          </p:nvPr>
        </p:nvSpPr>
        <p:spPr>
          <a:xfrm>
            <a:off x="694372" y="352444"/>
            <a:ext cx="6199146" cy="18801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Prosty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język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ts val="24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Nasze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narzędzie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oparte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sztucznej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inteligencji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zamienia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złożone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treści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łatwy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zrozumienia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tekst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dzięki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czemu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każdy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może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go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zrozumieć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482" y="2611069"/>
            <a:ext cx="81724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8248" y="2761859"/>
            <a:ext cx="3983174" cy="498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7"/>
              </a:lnSpc>
            </a:pP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Automatyczne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uproszczenie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tekstu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stronie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czasie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spc="1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rzeczywistym</a:t>
            </a:r>
            <a:r>
              <a:rPr lang="en-US" sz="1577" spc="1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6451" y="3611566"/>
            <a:ext cx="134731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0152" y="3558407"/>
            <a:ext cx="3684213" cy="698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15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Teksty na stronie dostępne jednym </a:t>
            </a:r>
          </a:p>
          <a:p>
            <a:pPr algn="l">
              <a:lnSpc>
                <a:spcPts val="788"/>
              </a:lnSpc>
            </a:pPr>
            <a:r>
              <a:rPr lang="en-US" sz="1577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kliknięciem.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3907" y="4612072"/>
            <a:ext cx="138694" cy="53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6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8723" y="4637275"/>
            <a:ext cx="4002996" cy="45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1577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Natychmiastowa poprawa czytelności.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-56274" y="-57579"/>
            <a:ext cx="13640905" cy="6973757"/>
            <a:chOff x="0" y="0"/>
            <a:chExt cx="13640905" cy="697376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2177776" cy="6846697"/>
            </a:xfrm>
            <a:custGeom>
              <a:avLst/>
              <a:gdLst/>
              <a:ahLst/>
              <a:cxnLst/>
              <a:rect l="l" t="t" r="r" b="b"/>
              <a:pathLst>
                <a:path w="12177776" h="6846697">
                  <a:moveTo>
                    <a:pt x="0" y="0"/>
                  </a:moveTo>
                  <a:lnTo>
                    <a:pt x="0" y="6846697"/>
                  </a:lnTo>
                  <a:lnTo>
                    <a:pt x="12177776" y="6846697"/>
                  </a:lnTo>
                  <a:lnTo>
                    <a:pt x="12177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187813" y="1121283"/>
              <a:ext cx="2060448" cy="3389122"/>
            </a:xfrm>
            <a:custGeom>
              <a:avLst/>
              <a:gdLst/>
              <a:ahLst/>
              <a:cxnLst/>
              <a:rect l="l" t="t" r="r" b="b"/>
              <a:pathLst>
                <a:path w="2060448" h="3389122">
                  <a:moveTo>
                    <a:pt x="1694815" y="0"/>
                  </a:moveTo>
                  <a:cubicBezTo>
                    <a:pt x="758698" y="0"/>
                    <a:pt x="0" y="758571"/>
                    <a:pt x="0" y="1694561"/>
                  </a:cubicBezTo>
                  <a:cubicBezTo>
                    <a:pt x="0" y="2630551"/>
                    <a:pt x="758698" y="3389122"/>
                    <a:pt x="1694815" y="3389122"/>
                  </a:cubicBezTo>
                  <a:cubicBezTo>
                    <a:pt x="1820418" y="3389122"/>
                    <a:pt x="1942719" y="3375533"/>
                    <a:pt x="2060448" y="3349625"/>
                  </a:cubicBezTo>
                  <a:lnTo>
                    <a:pt x="2060448" y="3349625"/>
                  </a:lnTo>
                  <a:lnTo>
                    <a:pt x="2060448" y="2564384"/>
                  </a:lnTo>
                  <a:lnTo>
                    <a:pt x="2060448" y="2564384"/>
                  </a:lnTo>
                  <a:cubicBezTo>
                    <a:pt x="1948053" y="2611628"/>
                    <a:pt x="1824482" y="2637790"/>
                    <a:pt x="1694815" y="2637790"/>
                  </a:cubicBezTo>
                  <a:cubicBezTo>
                    <a:pt x="1173734" y="2637790"/>
                    <a:pt x="751078" y="2215388"/>
                    <a:pt x="751078" y="1694180"/>
                  </a:cubicBezTo>
                  <a:cubicBezTo>
                    <a:pt x="751078" y="1172972"/>
                    <a:pt x="1173480" y="750570"/>
                    <a:pt x="1694815" y="750570"/>
                  </a:cubicBezTo>
                  <a:cubicBezTo>
                    <a:pt x="1824482" y="750570"/>
                    <a:pt x="1948053" y="776732"/>
                    <a:pt x="2060448" y="823976"/>
                  </a:cubicBezTo>
                  <a:lnTo>
                    <a:pt x="2060448" y="823976"/>
                  </a:lnTo>
                  <a:lnTo>
                    <a:pt x="2060448" y="39497"/>
                  </a:lnTo>
                  <a:lnTo>
                    <a:pt x="2060448" y="39497"/>
                  </a:lnTo>
                  <a:cubicBezTo>
                    <a:pt x="1942719" y="13589"/>
                    <a:pt x="1820291" y="0"/>
                    <a:pt x="1694815" y="0"/>
                  </a:cubicBez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64029" y="3157538"/>
            <a:ext cx="11536842" cy="4374461"/>
          </a:xfrm>
          <a:custGeom>
            <a:avLst/>
            <a:gdLst/>
            <a:ahLst/>
            <a:cxnLst/>
            <a:rect l="l" t="t" r="r" b="b"/>
            <a:pathLst>
              <a:path w="11536842" h="4374461">
                <a:moveTo>
                  <a:pt x="0" y="0"/>
                </a:moveTo>
                <a:lnTo>
                  <a:pt x="11536842" y="0"/>
                </a:lnTo>
                <a:lnTo>
                  <a:pt x="11536842" y="4374461"/>
                </a:lnTo>
                <a:lnTo>
                  <a:pt x="0" y="43744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5825" y="3314700"/>
            <a:ext cx="5048250" cy="2552700"/>
          </a:xfrm>
          <a:custGeom>
            <a:avLst/>
            <a:gdLst/>
            <a:ahLst/>
            <a:cxnLst/>
            <a:rect l="l" t="t" r="r" b="b"/>
            <a:pathLst>
              <a:path w="5048250" h="2552700">
                <a:moveTo>
                  <a:pt x="0" y="0"/>
                </a:moveTo>
                <a:lnTo>
                  <a:pt x="5048250" y="0"/>
                </a:lnTo>
                <a:lnTo>
                  <a:pt x="5048250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3314700"/>
            <a:ext cx="4648200" cy="2571750"/>
          </a:xfrm>
          <a:custGeom>
            <a:avLst/>
            <a:gdLst/>
            <a:ahLst/>
            <a:cxnLst/>
            <a:rect l="l" t="t" r="r" b="b"/>
            <a:pathLst>
              <a:path w="4648200" h="2571750">
                <a:moveTo>
                  <a:pt x="0" y="0"/>
                </a:moveTo>
                <a:lnTo>
                  <a:pt x="4648200" y="0"/>
                </a:lnTo>
                <a:lnTo>
                  <a:pt x="464820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730568" y="561099"/>
            <a:ext cx="6220158" cy="1256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Eye-Able Report -PDF</a:t>
            </a:r>
          </a:p>
          <a:p>
            <a:pPr marL="0" marR="0" lvl="0" indent="0" algn="l" defTabSz="914400" rtl="0" eaLnBrk="1" fontAlgn="auto" latinLnBrk="0" hangingPunct="1">
              <a:lnSpc>
                <a:spcPts val="24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Automatyczne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sprawdzanie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wszystkich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dokumentów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PDF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znajdujących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stronach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10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00" y="787413"/>
            <a:ext cx="3094415" cy="2656961"/>
            <a:chOff x="0" y="0"/>
            <a:chExt cx="3094418" cy="2656967"/>
          </a:xfrm>
        </p:grpSpPr>
        <p:sp>
          <p:nvSpPr>
            <p:cNvPr id="3" name="Freeform 3"/>
            <p:cNvSpPr/>
            <p:nvPr/>
          </p:nvSpPr>
          <p:spPr>
            <a:xfrm>
              <a:off x="-232156" y="0"/>
              <a:ext cx="1988185" cy="2656967"/>
            </a:xfrm>
            <a:custGeom>
              <a:avLst/>
              <a:gdLst/>
              <a:ahLst/>
              <a:cxnLst/>
              <a:rect l="l" t="t" r="r" b="b"/>
              <a:pathLst>
                <a:path w="1988185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47291" y="2656967"/>
                    <a:pt x="1967738" y="2656586"/>
                    <a:pt x="1988185" y="2655824"/>
                  </a:cubicBezTo>
                  <a:lnTo>
                    <a:pt x="1988185" y="2655824"/>
                  </a:lnTo>
                  <a:lnTo>
                    <a:pt x="1988185" y="1902968"/>
                  </a:lnTo>
                  <a:lnTo>
                    <a:pt x="1988185" y="1902968"/>
                  </a:lnTo>
                  <a:cubicBezTo>
                    <a:pt x="1967992" y="1904238"/>
                    <a:pt x="1947672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4147" y="584521"/>
            <a:ext cx="2250519" cy="2031444"/>
          </a:xfrm>
          <a:custGeom>
            <a:avLst/>
            <a:gdLst/>
            <a:ahLst/>
            <a:cxnLst/>
            <a:rect l="l" t="t" r="r" b="b"/>
            <a:pathLst>
              <a:path w="2250519" h="2031444">
                <a:moveTo>
                  <a:pt x="0" y="0"/>
                </a:moveTo>
                <a:lnTo>
                  <a:pt x="2250519" y="0"/>
                </a:lnTo>
                <a:lnTo>
                  <a:pt x="2250519" y="2031444"/>
                </a:lnTo>
                <a:lnTo>
                  <a:pt x="0" y="2031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2000" y="2771775"/>
            <a:ext cx="3276600" cy="3067050"/>
            <a:chOff x="0" y="0"/>
            <a:chExt cx="4368800" cy="4089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8800" cy="4089400"/>
            </a:xfrm>
            <a:custGeom>
              <a:avLst/>
              <a:gdLst/>
              <a:ahLst/>
              <a:cxnLst/>
              <a:rect l="l" t="t" r="r" b="b"/>
              <a:pathLst>
                <a:path w="4368800" h="4089400">
                  <a:moveTo>
                    <a:pt x="228219" y="0"/>
                  </a:moveTo>
                  <a:cubicBezTo>
                    <a:pt x="102235" y="0"/>
                    <a:pt x="0" y="102108"/>
                    <a:pt x="0" y="228219"/>
                  </a:cubicBezTo>
                  <a:lnTo>
                    <a:pt x="0" y="3861181"/>
                  </a:lnTo>
                  <a:cubicBezTo>
                    <a:pt x="0" y="3987165"/>
                    <a:pt x="102235" y="4089400"/>
                    <a:pt x="228219" y="4089400"/>
                  </a:cubicBezTo>
                  <a:lnTo>
                    <a:pt x="4140581" y="4089400"/>
                  </a:lnTo>
                  <a:cubicBezTo>
                    <a:pt x="4266692" y="4089400"/>
                    <a:pt x="4368800" y="3987165"/>
                    <a:pt x="4368800" y="3861181"/>
                  </a:cubicBezTo>
                  <a:lnTo>
                    <a:pt x="4368800" y="228219"/>
                  </a:lnTo>
                  <a:cubicBezTo>
                    <a:pt x="4368800" y="102108"/>
                    <a:pt x="4266692" y="0"/>
                    <a:pt x="4140581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62" y="2700338"/>
            <a:ext cx="3419475" cy="3209925"/>
          </a:xfrm>
          <a:custGeom>
            <a:avLst/>
            <a:gdLst/>
            <a:ahLst/>
            <a:cxnLst/>
            <a:rect l="l" t="t" r="r" b="b"/>
            <a:pathLst>
              <a:path w="3419475" h="3209925">
                <a:moveTo>
                  <a:pt x="0" y="0"/>
                </a:moveTo>
                <a:lnTo>
                  <a:pt x="3419476" y="0"/>
                </a:lnTo>
                <a:lnTo>
                  <a:pt x="3419476" y="3209924"/>
                </a:lnTo>
                <a:lnTo>
                  <a:pt x="0" y="3209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38650" y="2762250"/>
            <a:ext cx="3276600" cy="3067050"/>
            <a:chOff x="0" y="0"/>
            <a:chExt cx="4368800" cy="4089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68800" cy="4089400"/>
            </a:xfrm>
            <a:custGeom>
              <a:avLst/>
              <a:gdLst/>
              <a:ahLst/>
              <a:cxnLst/>
              <a:rect l="l" t="t" r="r" b="b"/>
              <a:pathLst>
                <a:path w="4368800" h="4089400">
                  <a:moveTo>
                    <a:pt x="215519" y="0"/>
                  </a:moveTo>
                  <a:cubicBezTo>
                    <a:pt x="96520" y="0"/>
                    <a:pt x="0" y="96520"/>
                    <a:pt x="0" y="215519"/>
                  </a:cubicBezTo>
                  <a:lnTo>
                    <a:pt x="0" y="3873881"/>
                  </a:lnTo>
                  <a:cubicBezTo>
                    <a:pt x="0" y="3992880"/>
                    <a:pt x="96520" y="4089400"/>
                    <a:pt x="215519" y="4089400"/>
                  </a:cubicBezTo>
                  <a:lnTo>
                    <a:pt x="4153281" y="4089400"/>
                  </a:lnTo>
                  <a:cubicBezTo>
                    <a:pt x="4272280" y="4089400"/>
                    <a:pt x="4368800" y="3992880"/>
                    <a:pt x="4368800" y="3873881"/>
                  </a:cubicBezTo>
                  <a:lnTo>
                    <a:pt x="4368800" y="215519"/>
                  </a:lnTo>
                  <a:cubicBezTo>
                    <a:pt x="4368800" y="96520"/>
                    <a:pt x="4272280" y="0"/>
                    <a:pt x="4153281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6738" y="2700338"/>
            <a:ext cx="3409950" cy="3209925"/>
          </a:xfrm>
          <a:custGeom>
            <a:avLst/>
            <a:gdLst/>
            <a:ahLst/>
            <a:cxnLst/>
            <a:rect l="l" t="t" r="r" b="b"/>
            <a:pathLst>
              <a:path w="3409950" h="3209925">
                <a:moveTo>
                  <a:pt x="0" y="0"/>
                </a:moveTo>
                <a:lnTo>
                  <a:pt x="3409950" y="0"/>
                </a:lnTo>
                <a:lnTo>
                  <a:pt x="3409950" y="3209924"/>
                </a:lnTo>
                <a:lnTo>
                  <a:pt x="0" y="3209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134350" y="2771775"/>
            <a:ext cx="3267075" cy="3057525"/>
            <a:chOff x="0" y="0"/>
            <a:chExt cx="4356100" cy="4076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356100" cy="4076700"/>
            </a:xfrm>
            <a:custGeom>
              <a:avLst/>
              <a:gdLst/>
              <a:ahLst/>
              <a:cxnLst/>
              <a:rect l="l" t="t" r="r" b="b"/>
              <a:pathLst>
                <a:path w="4356100" h="4076700">
                  <a:moveTo>
                    <a:pt x="214884" y="0"/>
                  </a:moveTo>
                  <a:cubicBezTo>
                    <a:pt x="96139" y="0"/>
                    <a:pt x="0" y="96139"/>
                    <a:pt x="0" y="214884"/>
                  </a:cubicBezTo>
                  <a:lnTo>
                    <a:pt x="0" y="3861816"/>
                  </a:lnTo>
                  <a:cubicBezTo>
                    <a:pt x="0" y="3980561"/>
                    <a:pt x="96139" y="4076700"/>
                    <a:pt x="214884" y="4076700"/>
                  </a:cubicBezTo>
                  <a:lnTo>
                    <a:pt x="4141216" y="4076700"/>
                  </a:lnTo>
                  <a:cubicBezTo>
                    <a:pt x="4259961" y="4076700"/>
                    <a:pt x="4356100" y="3980561"/>
                    <a:pt x="4356100" y="3861816"/>
                  </a:cubicBezTo>
                  <a:lnTo>
                    <a:pt x="4356100" y="214884"/>
                  </a:lnTo>
                  <a:cubicBezTo>
                    <a:pt x="4356100" y="96139"/>
                    <a:pt x="4259961" y="0"/>
                    <a:pt x="4141216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2912" y="2700338"/>
            <a:ext cx="3409950" cy="3209925"/>
          </a:xfrm>
          <a:custGeom>
            <a:avLst/>
            <a:gdLst/>
            <a:ahLst/>
            <a:cxnLst/>
            <a:rect l="l" t="t" r="r" b="b"/>
            <a:pathLst>
              <a:path w="3409950" h="3209925">
                <a:moveTo>
                  <a:pt x="0" y="0"/>
                </a:moveTo>
                <a:lnTo>
                  <a:pt x="3409950" y="0"/>
                </a:lnTo>
                <a:lnTo>
                  <a:pt x="3409950" y="3209924"/>
                </a:lnTo>
                <a:lnTo>
                  <a:pt x="0" y="3209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836609" y="815988"/>
            <a:ext cx="6331010" cy="13444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Kompleksowe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rozwiązania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dla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dostępności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" name="TextBox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17" name="TextBox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1557" y="3800818"/>
            <a:ext cx="91926" cy="35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8"/>
              </a:lnSpc>
            </a:pPr>
            <a:r>
              <a:rPr lang="en-US" sz="2027" spc="-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id="18" name="Text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4484" y="3798284"/>
            <a:ext cx="91926" cy="35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8"/>
              </a:lnSpc>
            </a:pPr>
            <a:r>
              <a:rPr lang="en-US" sz="2027" spc="-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id="19" name="Text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85889" y="3952589"/>
            <a:ext cx="91926" cy="35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8"/>
              </a:lnSpc>
            </a:pPr>
            <a:r>
              <a:rPr lang="en-US" sz="2027" spc="-16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•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7622" y="3819935"/>
            <a:ext cx="2090633" cy="95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4"/>
              </a:lnSpc>
            </a:pPr>
            <a:r>
              <a:rPr lang="en-US" sz="20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Analiza </a:t>
            </a:r>
            <a:r>
              <a:rPr lang="en-US" sz="20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niedziałających</a:t>
            </a:r>
            <a:r>
              <a:rPr lang="en-US" sz="20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linków</a:t>
            </a:r>
            <a:r>
              <a:rPr lang="en-US" sz="20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07632" y="3817391"/>
            <a:ext cx="1599752" cy="95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0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Generator Deklaracji </a:t>
            </a:r>
            <a:r>
              <a:rPr lang="en-US" sz="20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Dostępności</a:t>
            </a:r>
            <a:endParaRPr lang="en-US" sz="202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771887" y="3971696"/>
            <a:ext cx="2304164" cy="64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0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Analiza </a:t>
            </a:r>
            <a:r>
              <a:rPr lang="en-US" sz="20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błędów</a:t>
            </a:r>
            <a:r>
              <a:rPr lang="en-US" sz="20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0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tekście</a:t>
            </a:r>
            <a:r>
              <a:rPr lang="en-US" sz="20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00" y="787413"/>
            <a:ext cx="3094415" cy="2656961"/>
            <a:chOff x="0" y="0"/>
            <a:chExt cx="3094418" cy="2656967"/>
          </a:xfrm>
        </p:grpSpPr>
        <p:sp>
          <p:nvSpPr>
            <p:cNvPr id="3" name="Freeform 3"/>
            <p:cNvSpPr/>
            <p:nvPr/>
          </p:nvSpPr>
          <p:spPr>
            <a:xfrm>
              <a:off x="-232156" y="0"/>
              <a:ext cx="1988185" cy="2656967"/>
            </a:xfrm>
            <a:custGeom>
              <a:avLst/>
              <a:gdLst/>
              <a:ahLst/>
              <a:cxnLst/>
              <a:rect l="l" t="t" r="r" b="b"/>
              <a:pathLst>
                <a:path w="1988185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47291" y="2656967"/>
                    <a:pt x="1967738" y="2656586"/>
                    <a:pt x="1988185" y="2655824"/>
                  </a:cubicBezTo>
                  <a:lnTo>
                    <a:pt x="1988185" y="2655824"/>
                  </a:lnTo>
                  <a:lnTo>
                    <a:pt x="1988185" y="1902968"/>
                  </a:lnTo>
                  <a:lnTo>
                    <a:pt x="1988185" y="1902968"/>
                  </a:lnTo>
                  <a:cubicBezTo>
                    <a:pt x="1967992" y="1904238"/>
                    <a:pt x="1947672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626745" y="1120788"/>
            <a:ext cx="2734999" cy="9056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4" b="1" i="0" u="none" strike="noStrike" kern="1200" cap="none" spc="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Dziękuję</a:t>
            </a:r>
            <a:r>
              <a:rPr kumimoji="0" lang="en-US" sz="4804" b="1" i="0" u="none" strike="noStrike" kern="1200" cap="none" spc="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745" y="2438400"/>
            <a:ext cx="9196235" cy="108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Za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Waszą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uwag</a:t>
            </a:r>
            <a:r>
              <a:rPr lang="pl-PL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ę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zainteresowanie</a:t>
            </a:r>
            <a:r>
              <a:rPr lang="pl-PL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. </a:t>
            </a:r>
          </a:p>
          <a:p>
            <a:pPr algn="l">
              <a:lnSpc>
                <a:spcPts val="2931"/>
              </a:lnSpc>
            </a:pPr>
            <a:endParaRPr lang="pl-PL" sz="1600" dirty="0">
              <a:solidFill>
                <a:srgbClr val="000000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  <a:p>
            <a:pPr algn="l">
              <a:lnSpc>
                <a:spcPts val="2931"/>
              </a:lnSpc>
            </a:pP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WSZYSCY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przyczyniajmy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się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tego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, aby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stać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się</a:t>
            </a:r>
            <a:r>
              <a:rPr lang="pl-PL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społeczeństwem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pl-PL" sz="1600" dirty="0" err="1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inkluzywnym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C94A727-676F-7635-ABC6-AD43DB126B39}"/>
              </a:ext>
            </a:extLst>
          </p:cNvPr>
          <p:cNvSpPr txBox="1"/>
          <p:nvPr/>
        </p:nvSpPr>
        <p:spPr>
          <a:xfrm>
            <a:off x="626745" y="4843319"/>
            <a:ext cx="3640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Kontakt:</a:t>
            </a:r>
          </a:p>
          <a:p>
            <a:endParaRPr lang="pl-PL" dirty="0"/>
          </a:p>
          <a:p>
            <a:r>
              <a:rPr lang="pl-PL" dirty="0"/>
              <a:t>Jakub Piotrowski</a:t>
            </a:r>
          </a:p>
          <a:p>
            <a:r>
              <a:rPr lang="pl-PL" dirty="0"/>
              <a:t>Email: </a:t>
            </a:r>
            <a:r>
              <a:rPr lang="pl-PL" dirty="0">
                <a:hlinkClick r:id="rId3"/>
              </a:rPr>
              <a:t>jakub.piotrowski@eye-able.pl</a:t>
            </a:r>
            <a:endParaRPr lang="pl-PL" dirty="0"/>
          </a:p>
          <a:p>
            <a:r>
              <a:rPr lang="pl-PL" dirty="0"/>
              <a:t>Telefon: </a:t>
            </a:r>
            <a:r>
              <a:rPr lang="pl-PL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+48 533-919-984</a:t>
            </a:r>
            <a:endParaRPr lang="pl-PL" dirty="0"/>
          </a:p>
        </p:txBody>
      </p:sp>
      <p:sp>
        <p:nvSpPr>
          <p:cNvPr id="6" name="Text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781050" y="1217057"/>
            <a:ext cx="8816521" cy="610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ts val="5046"/>
              </a:lnSpc>
              <a:spcBef>
                <a:spcPts val="0"/>
              </a:spcBef>
              <a:defRPr/>
            </a:pPr>
            <a:r>
              <a:rPr lang="pl-PL" sz="36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Kto skorzysta z dostępności cyfrowej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59041" y="3696549"/>
            <a:ext cx="6359528" cy="1131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53"/>
              </a:lnSpc>
            </a:pPr>
            <a:r>
              <a:rPr lang="en-US" sz="6609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Każdy</a:t>
            </a:r>
            <a:r>
              <a:rPr lang="pl-PL" sz="6609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6609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z </a:t>
            </a:r>
            <a:r>
              <a:rPr lang="en-US" sz="6609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nas</a:t>
            </a:r>
            <a:r>
              <a:rPr lang="en-US" sz="6609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!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88048" y="603390"/>
            <a:ext cx="3094415" cy="2656961"/>
            <a:chOff x="0" y="0"/>
            <a:chExt cx="3094418" cy="2656967"/>
          </a:xfrm>
        </p:grpSpPr>
        <p:sp>
          <p:nvSpPr>
            <p:cNvPr id="3" name="Freeform 3"/>
            <p:cNvSpPr/>
            <p:nvPr/>
          </p:nvSpPr>
          <p:spPr>
            <a:xfrm>
              <a:off x="-232156" y="0"/>
              <a:ext cx="2136140" cy="2656967"/>
            </a:xfrm>
            <a:custGeom>
              <a:avLst/>
              <a:gdLst/>
              <a:ahLst/>
              <a:cxnLst/>
              <a:rect l="l" t="t" r="r" b="b"/>
              <a:pathLst>
                <a:path w="2136140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96948" y="2656967"/>
                    <a:pt x="2066798" y="2652649"/>
                    <a:pt x="2136140" y="2644013"/>
                  </a:cubicBezTo>
                  <a:lnTo>
                    <a:pt x="2136140" y="2644013"/>
                  </a:lnTo>
                  <a:lnTo>
                    <a:pt x="2136140" y="1881632"/>
                  </a:lnTo>
                  <a:lnTo>
                    <a:pt x="2136140" y="1881632"/>
                  </a:lnTo>
                  <a:cubicBezTo>
                    <a:pt x="2067687" y="1896999"/>
                    <a:pt x="1997710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9041" y="3392491"/>
            <a:ext cx="6359528" cy="1739903"/>
          </a:xfrm>
          <a:custGeom>
            <a:avLst/>
            <a:gdLst/>
            <a:ahLst/>
            <a:cxnLst/>
            <a:rect l="l" t="t" r="r" b="b"/>
            <a:pathLst>
              <a:path w="6359528" h="1739903">
                <a:moveTo>
                  <a:pt x="0" y="0"/>
                </a:moveTo>
                <a:lnTo>
                  <a:pt x="6359528" y="0"/>
                </a:lnTo>
                <a:lnTo>
                  <a:pt x="6359528" y="1739903"/>
                </a:lnTo>
                <a:lnTo>
                  <a:pt x="0" y="1739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A8193-42A1-65AC-555F-2B964B7FB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B1B3772D-ECEB-E52E-B57A-CE3507B0E0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8002" y="533400"/>
            <a:ext cx="5467350" cy="610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Jak powstało </a:t>
            </a:r>
            <a:r>
              <a:rPr kumimoji="0" lang="pl-PL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Eye-Able</a:t>
            </a:r>
            <a:r>
              <a:rPr kumimoji="0" lang="pl-PL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?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217C62C-3EDD-6FDD-2BC0-08A50CFD2504}"/>
              </a:ext>
            </a:extLst>
          </p:cNvPr>
          <p:cNvSpPr txBox="1"/>
          <p:nvPr/>
        </p:nvSpPr>
        <p:spPr>
          <a:xfrm>
            <a:off x="778002" y="2233154"/>
            <a:ext cx="54673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8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Z </a:t>
            </a:r>
            <a:r>
              <a:rPr lang="pl-PL" sz="20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empatii</a:t>
            </a:r>
            <a:r>
              <a:rPr lang="pl-PL" sz="1800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i chęci pomocy</a:t>
            </a:r>
            <a:endParaRPr lang="en-US" sz="1800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E6D0716-00F2-DE9A-A7AF-A34D4E3490A8}"/>
              </a:ext>
            </a:extLst>
          </p:cNvPr>
          <p:cNvSpPr txBox="1"/>
          <p:nvPr/>
        </p:nvSpPr>
        <p:spPr>
          <a:xfrm>
            <a:off x="781050" y="3291490"/>
            <a:ext cx="5464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Oliver oraz jego przyjaciel </a:t>
            </a:r>
            <a:r>
              <a:rPr 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Lennart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uczęszczali razem na uczelnię. Jednak </a:t>
            </a:r>
            <a:r>
              <a:rPr 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Lennart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miał pogorszające się problemy ze wzrokiem. Przez swoją niepełnosprawność musiał przerwać studia. To zainspirowało Olivera do stworzenia rozwiązań, które pomogą nie tylko jego przyjacielowi, ale każdemu, kto ma szczególne potrzeby.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63F3B53-42E0-BBC4-C96A-C81F93C94D08}"/>
              </a:ext>
            </a:extLst>
          </p:cNvPr>
          <p:cNvSpPr txBox="1"/>
          <p:nvPr/>
        </p:nvSpPr>
        <p:spPr>
          <a:xfrm>
            <a:off x="781050" y="5513791"/>
            <a:ext cx="546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Obecnie </a:t>
            </a:r>
            <a:r>
              <a:rPr lang="pl-PL" sz="1600" dirty="0" err="1">
                <a:latin typeface="Poppins" panose="00000500000000000000" pitchFamily="2" charset="-18"/>
                <a:cs typeface="Poppins" panose="00000500000000000000" pitchFamily="2" charset="-18"/>
              </a:rPr>
              <a:t>Eye-Able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jest liderem dostępności na rynku niemieckim. Działamy również w Polsce, we Włoszech oraz w krajach Beneluksu.</a:t>
            </a:r>
          </a:p>
        </p:txBody>
      </p:sp>
      <p:pic>
        <p:nvPicPr>
          <p:cNvPr id="1026" name="Picture 2" descr="Zdjęcie Olivera Greinera, założyciela Eye Able. Młody mężczyzna z blond włosami i krótkim zarostem.">
            <a:extLst>
              <a:ext uri="{FF2B5EF4-FFF2-40B4-BE49-F238E27FC236}">
                <a16:creationId xmlns:a16="http://schemas.microsoft.com/office/drawing/2014/main" id="{52DB0AD6-4C90-ACE9-3B7C-5E9BE172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42" y="1217057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EB6DAB4-91C7-DBEB-BD2C-E4EF284C87C1}"/>
              </a:ext>
            </a:extLst>
          </p:cNvPr>
          <p:cNvSpPr txBox="1"/>
          <p:nvPr/>
        </p:nvSpPr>
        <p:spPr>
          <a:xfrm>
            <a:off x="7424542" y="4800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Oliver Greiner, CEO </a:t>
            </a:r>
            <a:r>
              <a:rPr lang="pl-PL" sz="1200" dirty="0" err="1"/>
              <a:t>Eye-Able</a:t>
            </a:r>
            <a:endParaRPr lang="pl-PL" sz="1200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B4F5633-F887-9D6E-704A-120A4EAF1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88048" y="603390"/>
            <a:ext cx="3094415" cy="2656961"/>
            <a:chOff x="0" y="0"/>
            <a:chExt cx="3094418" cy="26569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B2B813-D43D-BA8C-77CD-62CD7A352B14}"/>
                </a:ext>
              </a:extLst>
            </p:cNvPr>
            <p:cNvSpPr/>
            <p:nvPr/>
          </p:nvSpPr>
          <p:spPr>
            <a:xfrm>
              <a:off x="-232156" y="0"/>
              <a:ext cx="2136140" cy="2656967"/>
            </a:xfrm>
            <a:custGeom>
              <a:avLst/>
              <a:gdLst/>
              <a:ahLst/>
              <a:cxnLst/>
              <a:rect l="l" t="t" r="r" b="b"/>
              <a:pathLst>
                <a:path w="2136140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96948" y="2656967"/>
                    <a:pt x="2066798" y="2652649"/>
                    <a:pt x="2136140" y="2644013"/>
                  </a:cubicBezTo>
                  <a:lnTo>
                    <a:pt x="2136140" y="2644013"/>
                  </a:lnTo>
                  <a:lnTo>
                    <a:pt x="2136140" y="1881632"/>
                  </a:lnTo>
                  <a:lnTo>
                    <a:pt x="2136140" y="1881632"/>
                  </a:lnTo>
                  <a:cubicBezTo>
                    <a:pt x="2067687" y="1896999"/>
                    <a:pt x="1997710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F8594270-214E-EE1E-86F8-DD90F55C0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9077AA1-40AD-E2E6-C691-374CF7555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050" y="5444187"/>
            <a:ext cx="5464302" cy="980653"/>
          </a:xfrm>
          <a:custGeom>
            <a:avLst/>
            <a:gdLst/>
            <a:ahLst/>
            <a:cxnLst/>
            <a:rect l="l" t="t" r="r" b="b"/>
            <a:pathLst>
              <a:path w="6359528" h="1739903">
                <a:moveTo>
                  <a:pt x="0" y="0"/>
                </a:moveTo>
                <a:lnTo>
                  <a:pt x="6359528" y="0"/>
                </a:lnTo>
                <a:lnTo>
                  <a:pt x="6359528" y="1739903"/>
                </a:lnTo>
                <a:lnTo>
                  <a:pt x="0" y="173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C69D88F-4E09-5F62-2803-F0E2C04D1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469012" cy="169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08BF0E-3CFE-24C2-4F1C-70B482EAE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98" y="3260351"/>
            <a:ext cx="5464302" cy="1882134"/>
          </a:xfrm>
          <a:custGeom>
            <a:avLst/>
            <a:gdLst/>
            <a:ahLst/>
            <a:cxnLst/>
            <a:rect l="l" t="t" r="r" b="b"/>
            <a:pathLst>
              <a:path w="6359528" h="1739903">
                <a:moveTo>
                  <a:pt x="0" y="0"/>
                </a:moveTo>
                <a:lnTo>
                  <a:pt x="6359528" y="0"/>
                </a:lnTo>
                <a:lnTo>
                  <a:pt x="6359528" y="1739903"/>
                </a:lnTo>
                <a:lnTo>
                  <a:pt x="0" y="173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056993A-08AD-77A6-19E5-AF6CDA0B4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002" y="1942883"/>
            <a:ext cx="5467350" cy="980653"/>
          </a:xfrm>
          <a:custGeom>
            <a:avLst/>
            <a:gdLst/>
            <a:ahLst/>
            <a:cxnLst/>
            <a:rect l="l" t="t" r="r" b="b"/>
            <a:pathLst>
              <a:path w="6359528" h="1739903">
                <a:moveTo>
                  <a:pt x="0" y="0"/>
                </a:moveTo>
                <a:lnTo>
                  <a:pt x="6359528" y="0"/>
                </a:lnTo>
                <a:lnTo>
                  <a:pt x="6359528" y="1739903"/>
                </a:lnTo>
                <a:lnTo>
                  <a:pt x="0" y="1739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74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274" y="-57579"/>
            <a:ext cx="12304728" cy="6973757"/>
          </a:xfrm>
          <a:custGeom>
            <a:avLst/>
            <a:gdLst/>
            <a:ahLst/>
            <a:cxnLst/>
            <a:rect l="l" t="t" r="r" b="b"/>
            <a:pathLst>
              <a:path w="12304728" h="6973757">
                <a:moveTo>
                  <a:pt x="0" y="0"/>
                </a:moveTo>
                <a:lnTo>
                  <a:pt x="12304729" y="0"/>
                </a:lnTo>
                <a:lnTo>
                  <a:pt x="12304729" y="6973758"/>
                </a:lnTo>
                <a:lnTo>
                  <a:pt x="0" y="6973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781050" y="502682"/>
            <a:ext cx="8156324" cy="610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Co wyróżnia 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Eye-Able</a:t>
            </a:r>
            <a:r>
              <a:rPr kumimoji="0" lang="pl-PL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?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14412" y="4487256"/>
            <a:ext cx="2420779" cy="1514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pl-PL" sz="19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Rozwiązania opracowane i przetestowane we współpracy z </a:t>
            </a:r>
            <a:r>
              <a:rPr lang="pl-PL" sz="1999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OzN</a:t>
            </a:r>
            <a:endParaRPr lang="en-US" sz="1999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95568" y="4577744"/>
            <a:ext cx="249378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00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Zgodność z RODO i WCAG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19516" y="4579391"/>
            <a:ext cx="2859119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200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Kompleksowa obsługa dostępności cyfrowej stron internetowych i aplikacji</a:t>
            </a:r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42975" y="2162175"/>
            <a:ext cx="3038475" cy="2162175"/>
            <a:chOff x="0" y="0"/>
            <a:chExt cx="4051300" cy="28829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51300" cy="2882900"/>
            </a:xfrm>
            <a:custGeom>
              <a:avLst/>
              <a:gdLst/>
              <a:ahLst/>
              <a:cxnLst/>
              <a:rect l="l" t="t" r="r" b="b"/>
              <a:pathLst>
                <a:path w="4051300" h="2882900">
                  <a:moveTo>
                    <a:pt x="33274" y="0"/>
                  </a:moveTo>
                  <a:cubicBezTo>
                    <a:pt x="14859" y="0"/>
                    <a:pt x="0" y="14859"/>
                    <a:pt x="0" y="33147"/>
                  </a:cubicBezTo>
                  <a:lnTo>
                    <a:pt x="0" y="2849753"/>
                  </a:lnTo>
                  <a:cubicBezTo>
                    <a:pt x="0" y="2868041"/>
                    <a:pt x="14859" y="2882900"/>
                    <a:pt x="33274" y="2882900"/>
                  </a:cubicBezTo>
                  <a:lnTo>
                    <a:pt x="4017899" y="2882900"/>
                  </a:lnTo>
                  <a:cubicBezTo>
                    <a:pt x="4036314" y="2882900"/>
                    <a:pt x="4051300" y="2868041"/>
                    <a:pt x="4051300" y="2849753"/>
                  </a:cubicBezTo>
                  <a:lnTo>
                    <a:pt x="4051300" y="33147"/>
                  </a:lnTo>
                  <a:cubicBezTo>
                    <a:pt x="4051300" y="14859"/>
                    <a:pt x="4036441" y="0"/>
                    <a:pt x="4017899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581525" y="2162175"/>
            <a:ext cx="3048000" cy="2162175"/>
            <a:chOff x="0" y="0"/>
            <a:chExt cx="3048000" cy="21621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48000" cy="2162175"/>
            </a:xfrm>
            <a:custGeom>
              <a:avLst/>
              <a:gdLst/>
              <a:ahLst/>
              <a:cxnLst/>
              <a:rect l="l" t="t" r="r" b="b"/>
              <a:pathLst>
                <a:path w="3048000" h="2162175">
                  <a:moveTo>
                    <a:pt x="25019" y="2162175"/>
                  </a:moveTo>
                  <a:cubicBezTo>
                    <a:pt x="11176" y="2162175"/>
                    <a:pt x="0" y="2150999"/>
                    <a:pt x="0" y="2137283"/>
                  </a:cubicBezTo>
                  <a:lnTo>
                    <a:pt x="0" y="24892"/>
                  </a:lnTo>
                  <a:cubicBezTo>
                    <a:pt x="0" y="11176"/>
                    <a:pt x="11176" y="0"/>
                    <a:pt x="25019" y="0"/>
                  </a:cubicBezTo>
                  <a:lnTo>
                    <a:pt x="3022981" y="0"/>
                  </a:lnTo>
                  <a:cubicBezTo>
                    <a:pt x="3036824" y="0"/>
                    <a:pt x="3048000" y="11176"/>
                    <a:pt x="3048000" y="24892"/>
                  </a:cubicBezTo>
                  <a:lnTo>
                    <a:pt x="3048000" y="2137283"/>
                  </a:lnTo>
                  <a:cubicBezTo>
                    <a:pt x="3048000" y="2150999"/>
                    <a:pt x="3036824" y="2162175"/>
                    <a:pt x="3022981" y="2162175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581525" y="2162175"/>
            <a:ext cx="3048000" cy="2162175"/>
            <a:chOff x="0" y="0"/>
            <a:chExt cx="4064000" cy="28829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0" cy="2882900"/>
            </a:xfrm>
            <a:custGeom>
              <a:avLst/>
              <a:gdLst/>
              <a:ahLst/>
              <a:cxnLst/>
              <a:rect l="l" t="t" r="r" b="b"/>
              <a:pathLst>
                <a:path w="4064000" h="2882900">
                  <a:moveTo>
                    <a:pt x="33401" y="0"/>
                  </a:moveTo>
                  <a:cubicBezTo>
                    <a:pt x="14859" y="0"/>
                    <a:pt x="0" y="14859"/>
                    <a:pt x="0" y="33147"/>
                  </a:cubicBezTo>
                  <a:lnTo>
                    <a:pt x="0" y="2849753"/>
                  </a:lnTo>
                  <a:cubicBezTo>
                    <a:pt x="0" y="2868041"/>
                    <a:pt x="14859" y="2882900"/>
                    <a:pt x="33401" y="2882900"/>
                  </a:cubicBezTo>
                  <a:lnTo>
                    <a:pt x="4030599" y="2882900"/>
                  </a:lnTo>
                  <a:cubicBezTo>
                    <a:pt x="4049014" y="2882900"/>
                    <a:pt x="4064000" y="2868041"/>
                    <a:pt x="4064000" y="2849753"/>
                  </a:cubicBezTo>
                  <a:lnTo>
                    <a:pt x="4064000" y="33147"/>
                  </a:lnTo>
                  <a:cubicBezTo>
                    <a:pt x="4064000" y="14859"/>
                    <a:pt x="4049141" y="0"/>
                    <a:pt x="4030599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267700" y="2162175"/>
            <a:ext cx="3038475" cy="2162175"/>
            <a:chOff x="0" y="0"/>
            <a:chExt cx="3038475" cy="21621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38475" cy="2162175"/>
            </a:xfrm>
            <a:custGeom>
              <a:avLst/>
              <a:gdLst/>
              <a:ahLst/>
              <a:cxnLst/>
              <a:rect l="l" t="t" r="r" b="b"/>
              <a:pathLst>
                <a:path w="3038475" h="2162175">
                  <a:moveTo>
                    <a:pt x="25019" y="2162175"/>
                  </a:moveTo>
                  <a:cubicBezTo>
                    <a:pt x="11176" y="2162175"/>
                    <a:pt x="0" y="2150999"/>
                    <a:pt x="0" y="2137283"/>
                  </a:cubicBezTo>
                  <a:lnTo>
                    <a:pt x="0" y="24892"/>
                  </a:lnTo>
                  <a:cubicBezTo>
                    <a:pt x="0" y="11176"/>
                    <a:pt x="11176" y="0"/>
                    <a:pt x="25019" y="0"/>
                  </a:cubicBezTo>
                  <a:lnTo>
                    <a:pt x="3013456" y="0"/>
                  </a:lnTo>
                  <a:cubicBezTo>
                    <a:pt x="3027299" y="0"/>
                    <a:pt x="3038475" y="11176"/>
                    <a:pt x="3038475" y="24892"/>
                  </a:cubicBezTo>
                  <a:lnTo>
                    <a:pt x="3038475" y="2137283"/>
                  </a:lnTo>
                  <a:cubicBezTo>
                    <a:pt x="3038475" y="2150999"/>
                    <a:pt x="3027299" y="2162175"/>
                    <a:pt x="3013456" y="2162175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267700" y="2162175"/>
            <a:ext cx="3038475" cy="2162175"/>
            <a:chOff x="0" y="0"/>
            <a:chExt cx="4051300" cy="28829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51300" cy="2882900"/>
            </a:xfrm>
            <a:custGeom>
              <a:avLst/>
              <a:gdLst/>
              <a:ahLst/>
              <a:cxnLst/>
              <a:rect l="l" t="t" r="r" b="b"/>
              <a:pathLst>
                <a:path w="4051300" h="2882900">
                  <a:moveTo>
                    <a:pt x="33401" y="0"/>
                  </a:moveTo>
                  <a:cubicBezTo>
                    <a:pt x="14859" y="0"/>
                    <a:pt x="0" y="14859"/>
                    <a:pt x="0" y="33147"/>
                  </a:cubicBezTo>
                  <a:lnTo>
                    <a:pt x="0" y="2849753"/>
                  </a:lnTo>
                  <a:cubicBezTo>
                    <a:pt x="0" y="2868041"/>
                    <a:pt x="14859" y="2882900"/>
                    <a:pt x="33401" y="2882900"/>
                  </a:cubicBezTo>
                  <a:lnTo>
                    <a:pt x="4017899" y="2882900"/>
                  </a:lnTo>
                  <a:cubicBezTo>
                    <a:pt x="4036314" y="2882900"/>
                    <a:pt x="4051300" y="2868041"/>
                    <a:pt x="4051300" y="2849753"/>
                  </a:cubicBezTo>
                  <a:lnTo>
                    <a:pt x="4051300" y="33147"/>
                  </a:lnTo>
                  <a:cubicBezTo>
                    <a:pt x="4051300" y="14859"/>
                    <a:pt x="4036441" y="0"/>
                    <a:pt x="4017899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2468" y="2833688"/>
            <a:ext cx="5262505" cy="4721047"/>
          </a:xfrm>
          <a:custGeom>
            <a:avLst/>
            <a:gdLst/>
            <a:ahLst/>
            <a:cxnLst/>
            <a:rect l="l" t="t" r="r" b="b"/>
            <a:pathLst>
              <a:path w="5262505" h="4721047">
                <a:moveTo>
                  <a:pt x="0" y="0"/>
                </a:moveTo>
                <a:lnTo>
                  <a:pt x="5262506" y="0"/>
                </a:lnTo>
                <a:lnTo>
                  <a:pt x="5262506" y="4721047"/>
                </a:lnTo>
                <a:lnTo>
                  <a:pt x="0" y="4721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262" y="2833688"/>
            <a:ext cx="3419475" cy="2638425"/>
          </a:xfrm>
          <a:custGeom>
            <a:avLst/>
            <a:gdLst/>
            <a:ahLst/>
            <a:cxnLst/>
            <a:rect l="l" t="t" r="r" b="b"/>
            <a:pathLst>
              <a:path w="3419475" h="2638425">
                <a:moveTo>
                  <a:pt x="0" y="0"/>
                </a:moveTo>
                <a:lnTo>
                  <a:pt x="3419476" y="0"/>
                </a:lnTo>
                <a:lnTo>
                  <a:pt x="3419476" y="2638424"/>
                </a:lnTo>
                <a:lnTo>
                  <a:pt x="0" y="2638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1962" y="2833688"/>
            <a:ext cx="3419475" cy="2638425"/>
          </a:xfrm>
          <a:custGeom>
            <a:avLst/>
            <a:gdLst/>
            <a:ahLst/>
            <a:cxnLst/>
            <a:rect l="l" t="t" r="r" b="b"/>
            <a:pathLst>
              <a:path w="3419475" h="2638425">
                <a:moveTo>
                  <a:pt x="0" y="0"/>
                </a:moveTo>
                <a:lnTo>
                  <a:pt x="3419476" y="0"/>
                </a:lnTo>
                <a:lnTo>
                  <a:pt x="3419476" y="2638424"/>
                </a:lnTo>
                <a:lnTo>
                  <a:pt x="0" y="2638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646328" y="545087"/>
            <a:ext cx="2196732" cy="2263140"/>
            <a:chOff x="0" y="0"/>
            <a:chExt cx="2196732" cy="2263140"/>
          </a:xfrm>
        </p:grpSpPr>
        <p:sp>
          <p:nvSpPr>
            <p:cNvPr id="7" name="Freeform 7"/>
            <p:cNvSpPr/>
            <p:nvPr/>
          </p:nvSpPr>
          <p:spPr>
            <a:xfrm>
              <a:off x="72898" y="895604"/>
              <a:ext cx="1264666" cy="1109472"/>
            </a:xfrm>
            <a:custGeom>
              <a:avLst/>
              <a:gdLst/>
              <a:ahLst/>
              <a:cxnLst/>
              <a:rect l="l" t="t" r="r" b="b"/>
              <a:pathLst>
                <a:path w="1264666" h="1109472">
                  <a:moveTo>
                    <a:pt x="1167130" y="0"/>
                  </a:moveTo>
                  <a:cubicBezTo>
                    <a:pt x="1220978" y="0"/>
                    <a:pt x="1264666" y="43688"/>
                    <a:pt x="1264666" y="97536"/>
                  </a:cubicBezTo>
                  <a:lnTo>
                    <a:pt x="1264666" y="1011936"/>
                  </a:lnTo>
                  <a:cubicBezTo>
                    <a:pt x="1264666" y="1065784"/>
                    <a:pt x="1220978" y="1109472"/>
                    <a:pt x="1167130" y="1109472"/>
                  </a:cubicBezTo>
                  <a:lnTo>
                    <a:pt x="97536" y="1109472"/>
                  </a:lnTo>
                  <a:cubicBezTo>
                    <a:pt x="43688" y="1109472"/>
                    <a:pt x="0" y="1065784"/>
                    <a:pt x="0" y="1011936"/>
                  </a:cubicBezTo>
                  <a:lnTo>
                    <a:pt x="0" y="97536"/>
                  </a:lnTo>
                  <a:cubicBezTo>
                    <a:pt x="0" y="43688"/>
                    <a:pt x="43688" y="0"/>
                    <a:pt x="975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500" y="886206"/>
              <a:ext cx="1283462" cy="1128014"/>
            </a:xfrm>
            <a:custGeom>
              <a:avLst/>
              <a:gdLst/>
              <a:ahLst/>
              <a:cxnLst/>
              <a:rect l="l" t="t" r="r" b="b"/>
              <a:pathLst>
                <a:path w="1283462" h="1128014">
                  <a:moveTo>
                    <a:pt x="1176528" y="0"/>
                  </a:moveTo>
                  <a:cubicBezTo>
                    <a:pt x="1235583" y="0"/>
                    <a:pt x="1283462" y="47879"/>
                    <a:pt x="1283462" y="106807"/>
                  </a:cubicBezTo>
                  <a:lnTo>
                    <a:pt x="1274064" y="106807"/>
                  </a:lnTo>
                  <a:lnTo>
                    <a:pt x="1283462" y="106807"/>
                  </a:lnTo>
                  <a:lnTo>
                    <a:pt x="1283462" y="1021207"/>
                  </a:lnTo>
                  <a:lnTo>
                    <a:pt x="1274064" y="1021207"/>
                  </a:lnTo>
                  <a:lnTo>
                    <a:pt x="1283462" y="1021207"/>
                  </a:lnTo>
                  <a:cubicBezTo>
                    <a:pt x="1283462" y="1080262"/>
                    <a:pt x="1235583" y="1128014"/>
                    <a:pt x="1176528" y="1128014"/>
                  </a:cubicBezTo>
                  <a:lnTo>
                    <a:pt x="1176528" y="1118616"/>
                  </a:lnTo>
                  <a:lnTo>
                    <a:pt x="1176528" y="1128014"/>
                  </a:lnTo>
                  <a:lnTo>
                    <a:pt x="106934" y="1128014"/>
                  </a:lnTo>
                  <a:lnTo>
                    <a:pt x="106934" y="1118616"/>
                  </a:lnTo>
                  <a:lnTo>
                    <a:pt x="106934" y="1128014"/>
                  </a:lnTo>
                  <a:cubicBezTo>
                    <a:pt x="47879" y="1128014"/>
                    <a:pt x="0" y="1080135"/>
                    <a:pt x="0" y="1021207"/>
                  </a:cubicBezTo>
                  <a:lnTo>
                    <a:pt x="9398" y="1021207"/>
                  </a:lnTo>
                  <a:lnTo>
                    <a:pt x="0" y="1021207"/>
                  </a:lnTo>
                  <a:lnTo>
                    <a:pt x="0" y="106807"/>
                  </a:lnTo>
                  <a:lnTo>
                    <a:pt x="9398" y="106807"/>
                  </a:lnTo>
                  <a:lnTo>
                    <a:pt x="0" y="106807"/>
                  </a:lnTo>
                  <a:cubicBezTo>
                    <a:pt x="0" y="47752"/>
                    <a:pt x="47879" y="0"/>
                    <a:pt x="106934" y="0"/>
                  </a:cubicBezTo>
                  <a:lnTo>
                    <a:pt x="106934" y="0"/>
                  </a:lnTo>
                  <a:lnTo>
                    <a:pt x="1176655" y="0"/>
                  </a:lnTo>
                  <a:lnTo>
                    <a:pt x="1176655" y="9398"/>
                  </a:lnTo>
                  <a:lnTo>
                    <a:pt x="1176655" y="0"/>
                  </a:lnTo>
                  <a:moveTo>
                    <a:pt x="1176655" y="18796"/>
                  </a:moveTo>
                  <a:lnTo>
                    <a:pt x="1176655" y="18796"/>
                  </a:lnTo>
                  <a:lnTo>
                    <a:pt x="106934" y="18796"/>
                  </a:lnTo>
                  <a:lnTo>
                    <a:pt x="106934" y="9398"/>
                  </a:lnTo>
                  <a:lnTo>
                    <a:pt x="106934" y="18796"/>
                  </a:lnTo>
                  <a:cubicBezTo>
                    <a:pt x="58293" y="18796"/>
                    <a:pt x="18796" y="58293"/>
                    <a:pt x="18796" y="106934"/>
                  </a:cubicBezTo>
                  <a:lnTo>
                    <a:pt x="18796" y="1021334"/>
                  </a:lnTo>
                  <a:cubicBezTo>
                    <a:pt x="18796" y="1069975"/>
                    <a:pt x="58293" y="1109472"/>
                    <a:pt x="106934" y="1109472"/>
                  </a:cubicBezTo>
                  <a:lnTo>
                    <a:pt x="1176528" y="1109472"/>
                  </a:lnTo>
                  <a:cubicBezTo>
                    <a:pt x="1225169" y="1109472"/>
                    <a:pt x="1264666" y="1069975"/>
                    <a:pt x="1264666" y="1021334"/>
                  </a:cubicBezTo>
                  <a:lnTo>
                    <a:pt x="1264666" y="106934"/>
                  </a:lnTo>
                  <a:cubicBezTo>
                    <a:pt x="1264666" y="58293"/>
                    <a:pt x="1225169" y="18796"/>
                    <a:pt x="1176528" y="18796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72898" y="1190752"/>
              <a:ext cx="1264666" cy="18796"/>
            </a:xfrm>
            <a:custGeom>
              <a:avLst/>
              <a:gdLst/>
              <a:ahLst/>
              <a:cxnLst/>
              <a:rect l="l" t="t" r="r" b="b"/>
              <a:pathLst>
                <a:path w="1264666" h="18796">
                  <a:moveTo>
                    <a:pt x="0" y="0"/>
                  </a:moveTo>
                  <a:lnTo>
                    <a:pt x="1264666" y="0"/>
                  </a:lnTo>
                  <a:lnTo>
                    <a:pt x="1264666" y="18796"/>
                  </a:lnTo>
                  <a:lnTo>
                    <a:pt x="0" y="18796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95020" y="1046734"/>
              <a:ext cx="467614" cy="18796"/>
            </a:xfrm>
            <a:custGeom>
              <a:avLst/>
              <a:gdLst/>
              <a:ahLst/>
              <a:cxnLst/>
              <a:rect l="l" t="t" r="r" b="b"/>
              <a:pathLst>
                <a:path w="467614" h="18796">
                  <a:moveTo>
                    <a:pt x="9398" y="0"/>
                  </a:moveTo>
                  <a:lnTo>
                    <a:pt x="458216" y="0"/>
                  </a:lnTo>
                  <a:cubicBezTo>
                    <a:pt x="463423" y="0"/>
                    <a:pt x="467614" y="4191"/>
                    <a:pt x="467614" y="9398"/>
                  </a:cubicBezTo>
                  <a:cubicBezTo>
                    <a:pt x="467614" y="14605"/>
                    <a:pt x="463423" y="18796"/>
                    <a:pt x="458216" y="18796"/>
                  </a:cubicBezTo>
                  <a:lnTo>
                    <a:pt x="9398" y="18796"/>
                  </a:lnTo>
                  <a:cubicBezTo>
                    <a:pt x="4191" y="18796"/>
                    <a:pt x="0" y="14605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66624" y="996315"/>
              <a:ext cx="119634" cy="119634"/>
            </a:xfrm>
            <a:custGeom>
              <a:avLst/>
              <a:gdLst/>
              <a:ahLst/>
              <a:cxnLst/>
              <a:rect l="l" t="t" r="r" b="b"/>
              <a:pathLst>
                <a:path w="119634" h="119634">
                  <a:moveTo>
                    <a:pt x="119634" y="59817"/>
                  </a:moveTo>
                  <a:cubicBezTo>
                    <a:pt x="119634" y="92837"/>
                    <a:pt x="92837" y="119634"/>
                    <a:pt x="59817" y="119634"/>
                  </a:cubicBezTo>
                  <a:cubicBezTo>
                    <a:pt x="26797" y="119634"/>
                    <a:pt x="0" y="92837"/>
                    <a:pt x="0" y="59817"/>
                  </a:cubicBezTo>
                  <a:cubicBezTo>
                    <a:pt x="0" y="26797"/>
                    <a:pt x="26797" y="0"/>
                    <a:pt x="59817" y="0"/>
                  </a:cubicBezTo>
                  <a:cubicBezTo>
                    <a:pt x="92837" y="0"/>
                    <a:pt x="119634" y="26797"/>
                    <a:pt x="119634" y="598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7226" y="986917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30" h="138430">
                  <a:moveTo>
                    <a:pt x="138430" y="69215"/>
                  </a:moveTo>
                  <a:cubicBezTo>
                    <a:pt x="138430" y="107442"/>
                    <a:pt x="107442" y="138430"/>
                    <a:pt x="69215" y="138430"/>
                  </a:cubicBezTo>
                  <a:lnTo>
                    <a:pt x="69215" y="129032"/>
                  </a:lnTo>
                  <a:lnTo>
                    <a:pt x="69215" y="138430"/>
                  </a:lnTo>
                  <a:cubicBezTo>
                    <a:pt x="30988" y="138430"/>
                    <a:pt x="0" y="107442"/>
                    <a:pt x="0" y="69215"/>
                  </a:cubicBezTo>
                  <a:lnTo>
                    <a:pt x="9398" y="69215"/>
                  </a:lnTo>
                  <a:lnTo>
                    <a:pt x="0" y="69215"/>
                  </a:lnTo>
                  <a:cubicBezTo>
                    <a:pt x="0" y="30988"/>
                    <a:pt x="30988" y="0"/>
                    <a:pt x="69215" y="0"/>
                  </a:cubicBezTo>
                  <a:lnTo>
                    <a:pt x="69215" y="9398"/>
                  </a:lnTo>
                  <a:lnTo>
                    <a:pt x="69215" y="0"/>
                  </a:lnTo>
                  <a:cubicBezTo>
                    <a:pt x="107442" y="0"/>
                    <a:pt x="138430" y="30988"/>
                    <a:pt x="138430" y="69215"/>
                  </a:cubicBezTo>
                  <a:lnTo>
                    <a:pt x="129032" y="69215"/>
                  </a:lnTo>
                  <a:lnTo>
                    <a:pt x="138430" y="69215"/>
                  </a:lnTo>
                  <a:moveTo>
                    <a:pt x="119634" y="69215"/>
                  </a:moveTo>
                  <a:cubicBezTo>
                    <a:pt x="119634" y="41402"/>
                    <a:pt x="97028" y="18796"/>
                    <a:pt x="69215" y="18796"/>
                  </a:cubicBezTo>
                  <a:cubicBezTo>
                    <a:pt x="41402" y="18796"/>
                    <a:pt x="18796" y="41402"/>
                    <a:pt x="18796" y="69215"/>
                  </a:cubicBezTo>
                  <a:cubicBezTo>
                    <a:pt x="18796" y="97028"/>
                    <a:pt x="41402" y="119634"/>
                    <a:pt x="69215" y="119634"/>
                  </a:cubicBezTo>
                  <a:cubicBezTo>
                    <a:pt x="97028" y="119634"/>
                    <a:pt x="119634" y="97028"/>
                    <a:pt x="119634" y="69215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71602" y="996315"/>
              <a:ext cx="119634" cy="119634"/>
            </a:xfrm>
            <a:custGeom>
              <a:avLst/>
              <a:gdLst/>
              <a:ahLst/>
              <a:cxnLst/>
              <a:rect l="l" t="t" r="r" b="b"/>
              <a:pathLst>
                <a:path w="119634" h="119634">
                  <a:moveTo>
                    <a:pt x="119634" y="59817"/>
                  </a:moveTo>
                  <a:cubicBezTo>
                    <a:pt x="119634" y="92837"/>
                    <a:pt x="92837" y="119634"/>
                    <a:pt x="59817" y="119634"/>
                  </a:cubicBezTo>
                  <a:cubicBezTo>
                    <a:pt x="26797" y="119634"/>
                    <a:pt x="0" y="92837"/>
                    <a:pt x="0" y="59817"/>
                  </a:cubicBezTo>
                  <a:cubicBezTo>
                    <a:pt x="0" y="26797"/>
                    <a:pt x="26797" y="0"/>
                    <a:pt x="59817" y="0"/>
                  </a:cubicBezTo>
                  <a:cubicBezTo>
                    <a:pt x="92837" y="0"/>
                    <a:pt x="119634" y="26797"/>
                    <a:pt x="119634" y="598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62204" y="986917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30" h="138430">
                  <a:moveTo>
                    <a:pt x="138430" y="69215"/>
                  </a:moveTo>
                  <a:cubicBezTo>
                    <a:pt x="138430" y="107442"/>
                    <a:pt x="107442" y="138430"/>
                    <a:pt x="69215" y="138430"/>
                  </a:cubicBezTo>
                  <a:lnTo>
                    <a:pt x="69215" y="129032"/>
                  </a:lnTo>
                  <a:lnTo>
                    <a:pt x="69215" y="138430"/>
                  </a:lnTo>
                  <a:cubicBezTo>
                    <a:pt x="30988" y="138430"/>
                    <a:pt x="0" y="107442"/>
                    <a:pt x="0" y="69215"/>
                  </a:cubicBezTo>
                  <a:lnTo>
                    <a:pt x="9398" y="69215"/>
                  </a:lnTo>
                  <a:lnTo>
                    <a:pt x="0" y="69215"/>
                  </a:lnTo>
                  <a:cubicBezTo>
                    <a:pt x="0" y="30988"/>
                    <a:pt x="30988" y="0"/>
                    <a:pt x="69215" y="0"/>
                  </a:cubicBezTo>
                  <a:lnTo>
                    <a:pt x="69215" y="9398"/>
                  </a:lnTo>
                  <a:lnTo>
                    <a:pt x="69215" y="0"/>
                  </a:lnTo>
                  <a:cubicBezTo>
                    <a:pt x="107442" y="0"/>
                    <a:pt x="138430" y="30988"/>
                    <a:pt x="138430" y="69215"/>
                  </a:cubicBezTo>
                  <a:lnTo>
                    <a:pt x="129032" y="69215"/>
                  </a:lnTo>
                  <a:lnTo>
                    <a:pt x="138430" y="69215"/>
                  </a:lnTo>
                  <a:moveTo>
                    <a:pt x="119634" y="69215"/>
                  </a:moveTo>
                  <a:cubicBezTo>
                    <a:pt x="119634" y="41402"/>
                    <a:pt x="97028" y="18796"/>
                    <a:pt x="69215" y="18796"/>
                  </a:cubicBezTo>
                  <a:cubicBezTo>
                    <a:pt x="41402" y="18796"/>
                    <a:pt x="18796" y="41275"/>
                    <a:pt x="18796" y="69215"/>
                  </a:cubicBezTo>
                  <a:cubicBezTo>
                    <a:pt x="18796" y="97155"/>
                    <a:pt x="41402" y="119634"/>
                    <a:pt x="69215" y="119634"/>
                  </a:cubicBezTo>
                  <a:cubicBezTo>
                    <a:pt x="97028" y="119634"/>
                    <a:pt x="119634" y="97028"/>
                    <a:pt x="119634" y="69215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76580" y="996315"/>
              <a:ext cx="119634" cy="119634"/>
            </a:xfrm>
            <a:custGeom>
              <a:avLst/>
              <a:gdLst/>
              <a:ahLst/>
              <a:cxnLst/>
              <a:rect l="l" t="t" r="r" b="b"/>
              <a:pathLst>
                <a:path w="119634" h="119634">
                  <a:moveTo>
                    <a:pt x="119634" y="59817"/>
                  </a:moveTo>
                  <a:cubicBezTo>
                    <a:pt x="119634" y="92837"/>
                    <a:pt x="92837" y="119634"/>
                    <a:pt x="59817" y="119634"/>
                  </a:cubicBezTo>
                  <a:cubicBezTo>
                    <a:pt x="26797" y="119634"/>
                    <a:pt x="0" y="92837"/>
                    <a:pt x="0" y="59817"/>
                  </a:cubicBezTo>
                  <a:cubicBezTo>
                    <a:pt x="0" y="26797"/>
                    <a:pt x="26797" y="0"/>
                    <a:pt x="59817" y="0"/>
                  </a:cubicBezTo>
                  <a:cubicBezTo>
                    <a:pt x="92837" y="0"/>
                    <a:pt x="119634" y="26797"/>
                    <a:pt x="119634" y="5981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67182" y="986917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30" h="138430">
                  <a:moveTo>
                    <a:pt x="138430" y="69215"/>
                  </a:moveTo>
                  <a:cubicBezTo>
                    <a:pt x="138430" y="107442"/>
                    <a:pt x="107442" y="138430"/>
                    <a:pt x="69215" y="138430"/>
                  </a:cubicBezTo>
                  <a:lnTo>
                    <a:pt x="69215" y="129032"/>
                  </a:lnTo>
                  <a:lnTo>
                    <a:pt x="69215" y="138430"/>
                  </a:lnTo>
                  <a:cubicBezTo>
                    <a:pt x="30988" y="138430"/>
                    <a:pt x="0" y="107442"/>
                    <a:pt x="0" y="69215"/>
                  </a:cubicBezTo>
                  <a:lnTo>
                    <a:pt x="9398" y="69215"/>
                  </a:lnTo>
                  <a:lnTo>
                    <a:pt x="0" y="69215"/>
                  </a:lnTo>
                  <a:cubicBezTo>
                    <a:pt x="0" y="30988"/>
                    <a:pt x="30988" y="0"/>
                    <a:pt x="69215" y="0"/>
                  </a:cubicBezTo>
                  <a:lnTo>
                    <a:pt x="69215" y="9398"/>
                  </a:lnTo>
                  <a:lnTo>
                    <a:pt x="69215" y="0"/>
                  </a:lnTo>
                  <a:cubicBezTo>
                    <a:pt x="107442" y="0"/>
                    <a:pt x="138430" y="30988"/>
                    <a:pt x="138430" y="69215"/>
                  </a:cubicBezTo>
                  <a:lnTo>
                    <a:pt x="129032" y="69215"/>
                  </a:lnTo>
                  <a:lnTo>
                    <a:pt x="138430" y="69215"/>
                  </a:lnTo>
                  <a:moveTo>
                    <a:pt x="119634" y="69215"/>
                  </a:moveTo>
                  <a:cubicBezTo>
                    <a:pt x="119634" y="41402"/>
                    <a:pt x="97028" y="18796"/>
                    <a:pt x="69215" y="18796"/>
                  </a:cubicBezTo>
                  <a:cubicBezTo>
                    <a:pt x="41402" y="18796"/>
                    <a:pt x="18796" y="41402"/>
                    <a:pt x="18796" y="69215"/>
                  </a:cubicBezTo>
                  <a:cubicBezTo>
                    <a:pt x="18796" y="97028"/>
                    <a:pt x="41402" y="119634"/>
                    <a:pt x="69215" y="119634"/>
                  </a:cubicBezTo>
                  <a:cubicBezTo>
                    <a:pt x="97028" y="119634"/>
                    <a:pt x="119634" y="97028"/>
                    <a:pt x="119634" y="69215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42824" y="1294003"/>
              <a:ext cx="293878" cy="151003"/>
            </a:xfrm>
            <a:custGeom>
              <a:avLst/>
              <a:gdLst/>
              <a:ahLst/>
              <a:cxnLst/>
              <a:rect l="l" t="t" r="r" b="b"/>
              <a:pathLst>
                <a:path w="293878" h="151003">
                  <a:moveTo>
                    <a:pt x="273431" y="151003"/>
                  </a:moveTo>
                  <a:lnTo>
                    <a:pt x="20447" y="151003"/>
                  </a:lnTo>
                  <a:cubicBezTo>
                    <a:pt x="9144" y="151003"/>
                    <a:pt x="0" y="141859"/>
                    <a:pt x="0" y="130556"/>
                  </a:cubicBezTo>
                  <a:lnTo>
                    <a:pt x="0" y="20447"/>
                  </a:lnTo>
                  <a:cubicBezTo>
                    <a:pt x="0" y="9144"/>
                    <a:pt x="9144" y="0"/>
                    <a:pt x="20447" y="0"/>
                  </a:cubicBezTo>
                  <a:lnTo>
                    <a:pt x="273431" y="0"/>
                  </a:lnTo>
                  <a:cubicBezTo>
                    <a:pt x="284734" y="0"/>
                    <a:pt x="293878" y="9144"/>
                    <a:pt x="293878" y="20447"/>
                  </a:cubicBezTo>
                  <a:lnTo>
                    <a:pt x="293878" y="130556"/>
                  </a:lnTo>
                  <a:cubicBezTo>
                    <a:pt x="293878" y="141859"/>
                    <a:pt x="284734" y="151003"/>
                    <a:pt x="273431" y="1510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33426" y="1284605"/>
              <a:ext cx="312674" cy="169799"/>
            </a:xfrm>
            <a:custGeom>
              <a:avLst/>
              <a:gdLst/>
              <a:ahLst/>
              <a:cxnLst/>
              <a:rect l="l" t="t" r="r" b="b"/>
              <a:pathLst>
                <a:path w="312674" h="169799">
                  <a:moveTo>
                    <a:pt x="282829" y="169799"/>
                  </a:moveTo>
                  <a:lnTo>
                    <a:pt x="29845" y="169799"/>
                  </a:lnTo>
                  <a:lnTo>
                    <a:pt x="29845" y="160401"/>
                  </a:lnTo>
                  <a:lnTo>
                    <a:pt x="29845" y="169799"/>
                  </a:lnTo>
                  <a:cubicBezTo>
                    <a:pt x="13462" y="169799"/>
                    <a:pt x="0" y="156464"/>
                    <a:pt x="0" y="139954"/>
                  </a:cubicBezTo>
                  <a:lnTo>
                    <a:pt x="9398" y="139954"/>
                  </a:lnTo>
                  <a:lnTo>
                    <a:pt x="0" y="139954"/>
                  </a:lnTo>
                  <a:lnTo>
                    <a:pt x="0" y="29845"/>
                  </a:lnTo>
                  <a:lnTo>
                    <a:pt x="9398" y="29845"/>
                  </a:lnTo>
                  <a:lnTo>
                    <a:pt x="0" y="29845"/>
                  </a:lnTo>
                  <a:cubicBezTo>
                    <a:pt x="0" y="13462"/>
                    <a:pt x="13335" y="0"/>
                    <a:pt x="29845" y="0"/>
                  </a:cubicBezTo>
                  <a:lnTo>
                    <a:pt x="29845" y="9398"/>
                  </a:lnTo>
                  <a:lnTo>
                    <a:pt x="29845" y="0"/>
                  </a:lnTo>
                  <a:lnTo>
                    <a:pt x="282829" y="0"/>
                  </a:lnTo>
                  <a:lnTo>
                    <a:pt x="282829" y="9398"/>
                  </a:lnTo>
                  <a:lnTo>
                    <a:pt x="282829" y="0"/>
                  </a:lnTo>
                  <a:cubicBezTo>
                    <a:pt x="299212" y="0"/>
                    <a:pt x="312674" y="13335"/>
                    <a:pt x="312674" y="29845"/>
                  </a:cubicBezTo>
                  <a:lnTo>
                    <a:pt x="303276" y="29845"/>
                  </a:lnTo>
                  <a:lnTo>
                    <a:pt x="312674" y="29845"/>
                  </a:lnTo>
                  <a:lnTo>
                    <a:pt x="312674" y="139954"/>
                  </a:lnTo>
                  <a:lnTo>
                    <a:pt x="303276" y="139954"/>
                  </a:lnTo>
                  <a:lnTo>
                    <a:pt x="312674" y="139954"/>
                  </a:lnTo>
                  <a:cubicBezTo>
                    <a:pt x="312674" y="156337"/>
                    <a:pt x="299339" y="169799"/>
                    <a:pt x="282829" y="169799"/>
                  </a:cubicBezTo>
                  <a:lnTo>
                    <a:pt x="282829" y="160401"/>
                  </a:lnTo>
                  <a:lnTo>
                    <a:pt x="282829" y="169799"/>
                  </a:lnTo>
                  <a:moveTo>
                    <a:pt x="282829" y="151003"/>
                  </a:moveTo>
                  <a:cubicBezTo>
                    <a:pt x="288925" y="151003"/>
                    <a:pt x="293878" y="146050"/>
                    <a:pt x="293878" y="139954"/>
                  </a:cubicBezTo>
                  <a:lnTo>
                    <a:pt x="293878" y="29845"/>
                  </a:lnTo>
                  <a:cubicBezTo>
                    <a:pt x="293878" y="23749"/>
                    <a:pt x="288925" y="18796"/>
                    <a:pt x="282829" y="18796"/>
                  </a:cubicBezTo>
                  <a:lnTo>
                    <a:pt x="29845" y="18796"/>
                  </a:lnTo>
                  <a:cubicBezTo>
                    <a:pt x="23749" y="18796"/>
                    <a:pt x="18796" y="23749"/>
                    <a:pt x="18796" y="29845"/>
                  </a:cubicBezTo>
                  <a:lnTo>
                    <a:pt x="18796" y="139954"/>
                  </a:lnTo>
                  <a:cubicBezTo>
                    <a:pt x="18796" y="146050"/>
                    <a:pt x="23749" y="151003"/>
                    <a:pt x="29845" y="151003"/>
                  </a:cubicBezTo>
                  <a:lnTo>
                    <a:pt x="282829" y="151003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42824" y="1522349"/>
              <a:ext cx="293624" cy="151003"/>
            </a:xfrm>
            <a:custGeom>
              <a:avLst/>
              <a:gdLst/>
              <a:ahLst/>
              <a:cxnLst/>
              <a:rect l="l" t="t" r="r" b="b"/>
              <a:pathLst>
                <a:path w="293624" h="151003">
                  <a:moveTo>
                    <a:pt x="264922" y="0"/>
                  </a:moveTo>
                  <a:cubicBezTo>
                    <a:pt x="280797" y="0"/>
                    <a:pt x="293624" y="12827"/>
                    <a:pt x="293624" y="28702"/>
                  </a:cubicBezTo>
                  <a:lnTo>
                    <a:pt x="293624" y="122301"/>
                  </a:lnTo>
                  <a:cubicBezTo>
                    <a:pt x="293624" y="138176"/>
                    <a:pt x="280797" y="151003"/>
                    <a:pt x="264922" y="151003"/>
                  </a:cubicBezTo>
                  <a:lnTo>
                    <a:pt x="28702" y="151003"/>
                  </a:lnTo>
                  <a:cubicBezTo>
                    <a:pt x="12827" y="151003"/>
                    <a:pt x="0" y="138176"/>
                    <a:pt x="0" y="122301"/>
                  </a:cubicBezTo>
                  <a:lnTo>
                    <a:pt x="0" y="28702"/>
                  </a:lnTo>
                  <a:cubicBezTo>
                    <a:pt x="0" y="12827"/>
                    <a:pt x="12827" y="0"/>
                    <a:pt x="287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33426" y="1513078"/>
              <a:ext cx="312420" cy="169799"/>
            </a:xfrm>
            <a:custGeom>
              <a:avLst/>
              <a:gdLst/>
              <a:ahLst/>
              <a:cxnLst/>
              <a:rect l="l" t="t" r="r" b="b"/>
              <a:pathLst>
                <a:path w="312420" h="169799">
                  <a:moveTo>
                    <a:pt x="274320" y="0"/>
                  </a:moveTo>
                  <a:cubicBezTo>
                    <a:pt x="295402" y="0"/>
                    <a:pt x="312420" y="17018"/>
                    <a:pt x="312420" y="38100"/>
                  </a:cubicBezTo>
                  <a:lnTo>
                    <a:pt x="303022" y="38100"/>
                  </a:lnTo>
                  <a:lnTo>
                    <a:pt x="312420" y="38100"/>
                  </a:lnTo>
                  <a:lnTo>
                    <a:pt x="312420" y="131699"/>
                  </a:lnTo>
                  <a:lnTo>
                    <a:pt x="303022" y="131699"/>
                  </a:lnTo>
                  <a:lnTo>
                    <a:pt x="312420" y="131699"/>
                  </a:lnTo>
                  <a:cubicBezTo>
                    <a:pt x="312420" y="152654"/>
                    <a:pt x="295402" y="169799"/>
                    <a:pt x="274320" y="169799"/>
                  </a:cubicBezTo>
                  <a:lnTo>
                    <a:pt x="274320" y="160401"/>
                  </a:lnTo>
                  <a:lnTo>
                    <a:pt x="274320" y="169799"/>
                  </a:lnTo>
                  <a:lnTo>
                    <a:pt x="38100" y="169799"/>
                  </a:lnTo>
                  <a:lnTo>
                    <a:pt x="38100" y="160401"/>
                  </a:lnTo>
                  <a:lnTo>
                    <a:pt x="38100" y="169799"/>
                  </a:lnTo>
                  <a:cubicBezTo>
                    <a:pt x="17145" y="169799"/>
                    <a:pt x="0" y="152781"/>
                    <a:pt x="0" y="131699"/>
                  </a:cubicBezTo>
                  <a:lnTo>
                    <a:pt x="9398" y="131699"/>
                  </a:lnTo>
                  <a:lnTo>
                    <a:pt x="0" y="131699"/>
                  </a:lnTo>
                  <a:lnTo>
                    <a:pt x="0" y="38100"/>
                  </a:lnTo>
                  <a:lnTo>
                    <a:pt x="9398" y="38100"/>
                  </a:ln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38100" y="9398"/>
                  </a:lnTo>
                  <a:lnTo>
                    <a:pt x="38100" y="0"/>
                  </a:lnTo>
                  <a:lnTo>
                    <a:pt x="274320" y="0"/>
                  </a:lnTo>
                  <a:lnTo>
                    <a:pt x="274320" y="9398"/>
                  </a:lnTo>
                  <a:lnTo>
                    <a:pt x="274320" y="0"/>
                  </a:lnTo>
                  <a:moveTo>
                    <a:pt x="274320" y="18796"/>
                  </a:moveTo>
                  <a:lnTo>
                    <a:pt x="38100" y="18796"/>
                  </a:lnTo>
                  <a:cubicBezTo>
                    <a:pt x="27432" y="18796"/>
                    <a:pt x="18796" y="27432"/>
                    <a:pt x="18796" y="38100"/>
                  </a:cubicBezTo>
                  <a:lnTo>
                    <a:pt x="18796" y="131699"/>
                  </a:lnTo>
                  <a:cubicBezTo>
                    <a:pt x="18796" y="142367"/>
                    <a:pt x="27432" y="151003"/>
                    <a:pt x="38100" y="151003"/>
                  </a:cubicBezTo>
                  <a:lnTo>
                    <a:pt x="274320" y="151003"/>
                  </a:lnTo>
                  <a:cubicBezTo>
                    <a:pt x="284988" y="151003"/>
                    <a:pt x="293624" y="142367"/>
                    <a:pt x="293624" y="131699"/>
                  </a:cubicBezTo>
                  <a:lnTo>
                    <a:pt x="293624" y="38100"/>
                  </a:lnTo>
                  <a:cubicBezTo>
                    <a:pt x="293624" y="27432"/>
                    <a:pt x="284988" y="18796"/>
                    <a:pt x="274320" y="18796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82015" y="1522349"/>
              <a:ext cx="293751" cy="151003"/>
            </a:xfrm>
            <a:custGeom>
              <a:avLst/>
              <a:gdLst/>
              <a:ahLst/>
              <a:cxnLst/>
              <a:rect l="l" t="t" r="r" b="b"/>
              <a:pathLst>
                <a:path w="293751" h="151003">
                  <a:moveTo>
                    <a:pt x="265049" y="0"/>
                  </a:moveTo>
                  <a:cubicBezTo>
                    <a:pt x="280924" y="0"/>
                    <a:pt x="293751" y="12827"/>
                    <a:pt x="293751" y="28702"/>
                  </a:cubicBezTo>
                  <a:lnTo>
                    <a:pt x="293751" y="122301"/>
                  </a:lnTo>
                  <a:cubicBezTo>
                    <a:pt x="293751" y="138176"/>
                    <a:pt x="280924" y="151003"/>
                    <a:pt x="265049" y="151003"/>
                  </a:cubicBezTo>
                  <a:lnTo>
                    <a:pt x="28702" y="151003"/>
                  </a:lnTo>
                  <a:cubicBezTo>
                    <a:pt x="12827" y="151003"/>
                    <a:pt x="0" y="138176"/>
                    <a:pt x="0" y="122301"/>
                  </a:cubicBezTo>
                  <a:lnTo>
                    <a:pt x="0" y="28702"/>
                  </a:lnTo>
                  <a:cubicBezTo>
                    <a:pt x="0" y="12827"/>
                    <a:pt x="12827" y="0"/>
                    <a:pt x="287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72617" y="1513078"/>
              <a:ext cx="312547" cy="169799"/>
            </a:xfrm>
            <a:custGeom>
              <a:avLst/>
              <a:gdLst/>
              <a:ahLst/>
              <a:cxnLst/>
              <a:rect l="l" t="t" r="r" b="b"/>
              <a:pathLst>
                <a:path w="312547" h="169799">
                  <a:moveTo>
                    <a:pt x="274447" y="0"/>
                  </a:moveTo>
                  <a:cubicBezTo>
                    <a:pt x="295529" y="0"/>
                    <a:pt x="312547" y="17018"/>
                    <a:pt x="312547" y="38100"/>
                  </a:cubicBezTo>
                  <a:lnTo>
                    <a:pt x="303149" y="38100"/>
                  </a:lnTo>
                  <a:lnTo>
                    <a:pt x="312547" y="38100"/>
                  </a:lnTo>
                  <a:lnTo>
                    <a:pt x="312547" y="131699"/>
                  </a:lnTo>
                  <a:lnTo>
                    <a:pt x="303149" y="131699"/>
                  </a:lnTo>
                  <a:lnTo>
                    <a:pt x="312547" y="131699"/>
                  </a:lnTo>
                  <a:cubicBezTo>
                    <a:pt x="312547" y="152654"/>
                    <a:pt x="295529" y="169799"/>
                    <a:pt x="274447" y="169799"/>
                  </a:cubicBezTo>
                  <a:lnTo>
                    <a:pt x="274447" y="160401"/>
                  </a:lnTo>
                  <a:lnTo>
                    <a:pt x="274447" y="169799"/>
                  </a:lnTo>
                  <a:lnTo>
                    <a:pt x="38100" y="169799"/>
                  </a:lnTo>
                  <a:lnTo>
                    <a:pt x="38100" y="160401"/>
                  </a:lnTo>
                  <a:lnTo>
                    <a:pt x="38100" y="169799"/>
                  </a:lnTo>
                  <a:cubicBezTo>
                    <a:pt x="17145" y="169799"/>
                    <a:pt x="0" y="152781"/>
                    <a:pt x="0" y="131699"/>
                  </a:cubicBezTo>
                  <a:lnTo>
                    <a:pt x="9398" y="131699"/>
                  </a:lnTo>
                  <a:lnTo>
                    <a:pt x="0" y="131699"/>
                  </a:lnTo>
                  <a:lnTo>
                    <a:pt x="0" y="38100"/>
                  </a:lnTo>
                  <a:lnTo>
                    <a:pt x="9398" y="38100"/>
                  </a:ln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38100" y="9398"/>
                  </a:lnTo>
                  <a:lnTo>
                    <a:pt x="38100" y="0"/>
                  </a:lnTo>
                  <a:lnTo>
                    <a:pt x="274447" y="0"/>
                  </a:lnTo>
                  <a:lnTo>
                    <a:pt x="274447" y="9398"/>
                  </a:lnTo>
                  <a:lnTo>
                    <a:pt x="274447" y="0"/>
                  </a:lnTo>
                  <a:moveTo>
                    <a:pt x="274447" y="18796"/>
                  </a:moveTo>
                  <a:lnTo>
                    <a:pt x="38100" y="18796"/>
                  </a:lnTo>
                  <a:cubicBezTo>
                    <a:pt x="27432" y="18796"/>
                    <a:pt x="18796" y="27432"/>
                    <a:pt x="18796" y="38100"/>
                  </a:cubicBezTo>
                  <a:lnTo>
                    <a:pt x="18796" y="131699"/>
                  </a:lnTo>
                  <a:cubicBezTo>
                    <a:pt x="18796" y="142367"/>
                    <a:pt x="27432" y="151003"/>
                    <a:pt x="38100" y="151003"/>
                  </a:cubicBezTo>
                  <a:lnTo>
                    <a:pt x="274447" y="151003"/>
                  </a:lnTo>
                  <a:cubicBezTo>
                    <a:pt x="285115" y="151003"/>
                    <a:pt x="293751" y="142367"/>
                    <a:pt x="293751" y="131699"/>
                  </a:cubicBezTo>
                  <a:lnTo>
                    <a:pt x="293751" y="38100"/>
                  </a:lnTo>
                  <a:cubicBezTo>
                    <a:pt x="293751" y="27432"/>
                    <a:pt x="285115" y="18796"/>
                    <a:pt x="274447" y="18796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2824" y="1750822"/>
              <a:ext cx="293624" cy="151003"/>
            </a:xfrm>
            <a:custGeom>
              <a:avLst/>
              <a:gdLst/>
              <a:ahLst/>
              <a:cxnLst/>
              <a:rect l="l" t="t" r="r" b="b"/>
              <a:pathLst>
                <a:path w="293624" h="151003">
                  <a:moveTo>
                    <a:pt x="264922" y="0"/>
                  </a:moveTo>
                  <a:cubicBezTo>
                    <a:pt x="280797" y="0"/>
                    <a:pt x="293624" y="12827"/>
                    <a:pt x="293624" y="28702"/>
                  </a:cubicBezTo>
                  <a:lnTo>
                    <a:pt x="293624" y="122301"/>
                  </a:lnTo>
                  <a:cubicBezTo>
                    <a:pt x="293624" y="138176"/>
                    <a:pt x="280797" y="151003"/>
                    <a:pt x="264922" y="151003"/>
                  </a:cubicBezTo>
                  <a:lnTo>
                    <a:pt x="28702" y="151003"/>
                  </a:lnTo>
                  <a:cubicBezTo>
                    <a:pt x="12827" y="151003"/>
                    <a:pt x="0" y="138176"/>
                    <a:pt x="0" y="122301"/>
                  </a:cubicBezTo>
                  <a:lnTo>
                    <a:pt x="0" y="28702"/>
                  </a:lnTo>
                  <a:cubicBezTo>
                    <a:pt x="0" y="12827"/>
                    <a:pt x="12827" y="0"/>
                    <a:pt x="287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33426" y="1741424"/>
              <a:ext cx="312420" cy="169799"/>
            </a:xfrm>
            <a:custGeom>
              <a:avLst/>
              <a:gdLst/>
              <a:ahLst/>
              <a:cxnLst/>
              <a:rect l="l" t="t" r="r" b="b"/>
              <a:pathLst>
                <a:path w="312420" h="169799">
                  <a:moveTo>
                    <a:pt x="274320" y="0"/>
                  </a:moveTo>
                  <a:cubicBezTo>
                    <a:pt x="295402" y="0"/>
                    <a:pt x="312420" y="17018"/>
                    <a:pt x="312420" y="38100"/>
                  </a:cubicBezTo>
                  <a:lnTo>
                    <a:pt x="303022" y="38100"/>
                  </a:lnTo>
                  <a:lnTo>
                    <a:pt x="312420" y="38100"/>
                  </a:lnTo>
                  <a:lnTo>
                    <a:pt x="312420" y="131699"/>
                  </a:lnTo>
                  <a:lnTo>
                    <a:pt x="303022" y="131699"/>
                  </a:lnTo>
                  <a:lnTo>
                    <a:pt x="312420" y="131699"/>
                  </a:lnTo>
                  <a:cubicBezTo>
                    <a:pt x="312420" y="152654"/>
                    <a:pt x="295402" y="169799"/>
                    <a:pt x="274320" y="169799"/>
                  </a:cubicBezTo>
                  <a:lnTo>
                    <a:pt x="274320" y="160401"/>
                  </a:lnTo>
                  <a:lnTo>
                    <a:pt x="274320" y="169799"/>
                  </a:lnTo>
                  <a:lnTo>
                    <a:pt x="38100" y="169799"/>
                  </a:lnTo>
                  <a:lnTo>
                    <a:pt x="38100" y="160401"/>
                  </a:lnTo>
                  <a:lnTo>
                    <a:pt x="38100" y="169799"/>
                  </a:lnTo>
                  <a:cubicBezTo>
                    <a:pt x="17018" y="169799"/>
                    <a:pt x="0" y="152781"/>
                    <a:pt x="0" y="131699"/>
                  </a:cubicBezTo>
                  <a:lnTo>
                    <a:pt x="9398" y="131699"/>
                  </a:lnTo>
                  <a:lnTo>
                    <a:pt x="0" y="131699"/>
                  </a:lnTo>
                  <a:lnTo>
                    <a:pt x="0" y="38100"/>
                  </a:lnTo>
                  <a:lnTo>
                    <a:pt x="9398" y="38100"/>
                  </a:ln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38100" y="9398"/>
                  </a:lnTo>
                  <a:lnTo>
                    <a:pt x="38100" y="0"/>
                  </a:lnTo>
                  <a:lnTo>
                    <a:pt x="274320" y="0"/>
                  </a:lnTo>
                  <a:lnTo>
                    <a:pt x="274320" y="9398"/>
                  </a:lnTo>
                  <a:lnTo>
                    <a:pt x="274320" y="0"/>
                  </a:lnTo>
                  <a:moveTo>
                    <a:pt x="274320" y="18796"/>
                  </a:moveTo>
                  <a:lnTo>
                    <a:pt x="38100" y="18796"/>
                  </a:lnTo>
                  <a:cubicBezTo>
                    <a:pt x="27432" y="18796"/>
                    <a:pt x="18796" y="27432"/>
                    <a:pt x="18796" y="38100"/>
                  </a:cubicBezTo>
                  <a:lnTo>
                    <a:pt x="18796" y="131699"/>
                  </a:lnTo>
                  <a:cubicBezTo>
                    <a:pt x="18796" y="142367"/>
                    <a:pt x="27432" y="151003"/>
                    <a:pt x="38100" y="151003"/>
                  </a:cubicBezTo>
                  <a:lnTo>
                    <a:pt x="274320" y="151003"/>
                  </a:lnTo>
                  <a:cubicBezTo>
                    <a:pt x="284988" y="151003"/>
                    <a:pt x="293624" y="142367"/>
                    <a:pt x="293624" y="131699"/>
                  </a:cubicBezTo>
                  <a:lnTo>
                    <a:pt x="293624" y="38100"/>
                  </a:lnTo>
                  <a:cubicBezTo>
                    <a:pt x="293624" y="27432"/>
                    <a:pt x="284988" y="18796"/>
                    <a:pt x="274320" y="18796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527177" y="1588389"/>
              <a:ext cx="364236" cy="18796"/>
            </a:xfrm>
            <a:custGeom>
              <a:avLst/>
              <a:gdLst/>
              <a:ahLst/>
              <a:cxnLst/>
              <a:rect l="l" t="t" r="r" b="b"/>
              <a:pathLst>
                <a:path w="364236" h="18796">
                  <a:moveTo>
                    <a:pt x="9398" y="0"/>
                  </a:moveTo>
                  <a:lnTo>
                    <a:pt x="354838" y="0"/>
                  </a:lnTo>
                  <a:cubicBezTo>
                    <a:pt x="360045" y="0"/>
                    <a:pt x="364236" y="4191"/>
                    <a:pt x="364236" y="9398"/>
                  </a:cubicBezTo>
                  <a:cubicBezTo>
                    <a:pt x="364236" y="14605"/>
                    <a:pt x="360045" y="18796"/>
                    <a:pt x="354838" y="18796"/>
                  </a:cubicBezTo>
                  <a:lnTo>
                    <a:pt x="9398" y="18796"/>
                  </a:lnTo>
                  <a:cubicBezTo>
                    <a:pt x="4191" y="18796"/>
                    <a:pt x="0" y="14605"/>
                    <a:pt x="0" y="9398"/>
                  </a:cubicBezTo>
                  <a:cubicBezTo>
                    <a:pt x="0" y="4191"/>
                    <a:pt x="4191" y="0"/>
                    <a:pt x="9398" y="0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536575" y="1360043"/>
              <a:ext cx="129032" cy="475742"/>
            </a:xfrm>
            <a:custGeom>
              <a:avLst/>
              <a:gdLst/>
              <a:ahLst/>
              <a:cxnLst/>
              <a:rect l="l" t="t" r="r" b="b"/>
              <a:pathLst>
                <a:path w="129032" h="475742">
                  <a:moveTo>
                    <a:pt x="0" y="0"/>
                  </a:moveTo>
                  <a:lnTo>
                    <a:pt x="119634" y="0"/>
                  </a:lnTo>
                  <a:cubicBezTo>
                    <a:pt x="124841" y="0"/>
                    <a:pt x="129032" y="4191"/>
                    <a:pt x="129032" y="9398"/>
                  </a:cubicBezTo>
                  <a:lnTo>
                    <a:pt x="129032" y="466344"/>
                  </a:lnTo>
                  <a:cubicBezTo>
                    <a:pt x="129032" y="471551"/>
                    <a:pt x="124841" y="475742"/>
                    <a:pt x="119634" y="475742"/>
                  </a:cubicBezTo>
                  <a:lnTo>
                    <a:pt x="0" y="475742"/>
                  </a:lnTo>
                  <a:lnTo>
                    <a:pt x="0" y="456946"/>
                  </a:lnTo>
                  <a:lnTo>
                    <a:pt x="119634" y="456946"/>
                  </a:lnTo>
                  <a:lnTo>
                    <a:pt x="119634" y="466344"/>
                  </a:lnTo>
                  <a:lnTo>
                    <a:pt x="110236" y="466344"/>
                  </a:lnTo>
                  <a:lnTo>
                    <a:pt x="110236" y="9398"/>
                  </a:lnTo>
                  <a:lnTo>
                    <a:pt x="119634" y="9398"/>
                  </a:lnTo>
                  <a:lnTo>
                    <a:pt x="119634" y="18796"/>
                  </a:lnTo>
                  <a:lnTo>
                    <a:pt x="0" y="18796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841502" y="1819783"/>
              <a:ext cx="370586" cy="370586"/>
            </a:xfrm>
            <a:custGeom>
              <a:avLst/>
              <a:gdLst/>
              <a:ahLst/>
              <a:cxnLst/>
              <a:rect l="l" t="t" r="r" b="b"/>
              <a:pathLst>
                <a:path w="370586" h="370586">
                  <a:moveTo>
                    <a:pt x="370586" y="185293"/>
                  </a:moveTo>
                  <a:cubicBezTo>
                    <a:pt x="370586" y="287655"/>
                    <a:pt x="287655" y="370586"/>
                    <a:pt x="185293" y="370586"/>
                  </a:cubicBezTo>
                  <a:cubicBezTo>
                    <a:pt x="82931" y="370586"/>
                    <a:pt x="0" y="287655"/>
                    <a:pt x="0" y="185293"/>
                  </a:cubicBezTo>
                  <a:cubicBezTo>
                    <a:pt x="0" y="82931"/>
                    <a:pt x="82931" y="0"/>
                    <a:pt x="185293" y="0"/>
                  </a:cubicBezTo>
                  <a:cubicBezTo>
                    <a:pt x="287655" y="0"/>
                    <a:pt x="370586" y="82931"/>
                    <a:pt x="370586" y="1852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832104" y="1810512"/>
              <a:ext cx="389382" cy="389128"/>
            </a:xfrm>
            <a:custGeom>
              <a:avLst/>
              <a:gdLst/>
              <a:ahLst/>
              <a:cxnLst/>
              <a:rect l="l" t="t" r="r" b="b"/>
              <a:pathLst>
                <a:path w="389382" h="389128">
                  <a:moveTo>
                    <a:pt x="389382" y="194564"/>
                  </a:moveTo>
                  <a:cubicBezTo>
                    <a:pt x="389382" y="302006"/>
                    <a:pt x="302260" y="389128"/>
                    <a:pt x="194691" y="389128"/>
                  </a:cubicBezTo>
                  <a:lnTo>
                    <a:pt x="194691" y="379730"/>
                  </a:lnTo>
                  <a:lnTo>
                    <a:pt x="194691" y="389128"/>
                  </a:lnTo>
                  <a:cubicBezTo>
                    <a:pt x="87249" y="389128"/>
                    <a:pt x="0" y="302006"/>
                    <a:pt x="0" y="194564"/>
                  </a:cubicBezTo>
                  <a:lnTo>
                    <a:pt x="9398" y="194564"/>
                  </a:lnTo>
                  <a:lnTo>
                    <a:pt x="0" y="194564"/>
                  </a:lnTo>
                  <a:cubicBezTo>
                    <a:pt x="0" y="87122"/>
                    <a:pt x="87122" y="0"/>
                    <a:pt x="194691" y="0"/>
                  </a:cubicBezTo>
                  <a:lnTo>
                    <a:pt x="194691" y="9398"/>
                  </a:lnTo>
                  <a:lnTo>
                    <a:pt x="194691" y="0"/>
                  </a:lnTo>
                  <a:cubicBezTo>
                    <a:pt x="302133" y="0"/>
                    <a:pt x="389382" y="87122"/>
                    <a:pt x="389382" y="194564"/>
                  </a:cubicBezTo>
                  <a:lnTo>
                    <a:pt x="379984" y="194564"/>
                  </a:lnTo>
                  <a:lnTo>
                    <a:pt x="389382" y="194564"/>
                  </a:lnTo>
                  <a:moveTo>
                    <a:pt x="370586" y="194564"/>
                  </a:moveTo>
                  <a:cubicBezTo>
                    <a:pt x="370586" y="97409"/>
                    <a:pt x="291846" y="18669"/>
                    <a:pt x="194691" y="18669"/>
                  </a:cubicBezTo>
                  <a:cubicBezTo>
                    <a:pt x="97536" y="18669"/>
                    <a:pt x="18796" y="97409"/>
                    <a:pt x="18796" y="194564"/>
                  </a:cubicBezTo>
                  <a:cubicBezTo>
                    <a:pt x="18796" y="291719"/>
                    <a:pt x="97536" y="370459"/>
                    <a:pt x="194691" y="370459"/>
                  </a:cubicBezTo>
                  <a:cubicBezTo>
                    <a:pt x="291846" y="370459"/>
                    <a:pt x="370586" y="291719"/>
                    <a:pt x="370586" y="194564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960374" y="1938655"/>
              <a:ext cx="132715" cy="132715"/>
            </a:xfrm>
            <a:custGeom>
              <a:avLst/>
              <a:gdLst/>
              <a:ahLst/>
              <a:cxnLst/>
              <a:rect l="l" t="t" r="r" b="b"/>
              <a:pathLst>
                <a:path w="132715" h="132715">
                  <a:moveTo>
                    <a:pt x="3683" y="115824"/>
                  </a:moveTo>
                  <a:cubicBezTo>
                    <a:pt x="68453" y="51181"/>
                    <a:pt x="105918" y="13589"/>
                    <a:pt x="115824" y="3683"/>
                  </a:cubicBezTo>
                  <a:cubicBezTo>
                    <a:pt x="119507" y="0"/>
                    <a:pt x="125476" y="0"/>
                    <a:pt x="129032" y="3683"/>
                  </a:cubicBezTo>
                  <a:cubicBezTo>
                    <a:pt x="132588" y="7366"/>
                    <a:pt x="132715" y="13335"/>
                    <a:pt x="129032" y="16891"/>
                  </a:cubicBezTo>
                  <a:cubicBezTo>
                    <a:pt x="119126" y="26797"/>
                    <a:pt x="81534" y="64262"/>
                    <a:pt x="16891" y="129032"/>
                  </a:cubicBezTo>
                  <a:cubicBezTo>
                    <a:pt x="13208" y="132715"/>
                    <a:pt x="7239" y="132715"/>
                    <a:pt x="3683" y="129032"/>
                  </a:cubicBezTo>
                  <a:cubicBezTo>
                    <a:pt x="127" y="125349"/>
                    <a:pt x="0" y="119380"/>
                    <a:pt x="3683" y="115824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960501" y="1938655"/>
              <a:ext cx="132715" cy="132715"/>
            </a:xfrm>
            <a:custGeom>
              <a:avLst/>
              <a:gdLst/>
              <a:ahLst/>
              <a:cxnLst/>
              <a:rect l="l" t="t" r="r" b="b"/>
              <a:pathLst>
                <a:path w="132715" h="132715">
                  <a:moveTo>
                    <a:pt x="16891" y="3683"/>
                  </a:moveTo>
                  <a:cubicBezTo>
                    <a:pt x="52070" y="38862"/>
                    <a:pt x="79248" y="66040"/>
                    <a:pt x="98298" y="85090"/>
                  </a:cubicBezTo>
                  <a:cubicBezTo>
                    <a:pt x="108585" y="95377"/>
                    <a:pt x="116459" y="103251"/>
                    <a:pt x="122047" y="108839"/>
                  </a:cubicBezTo>
                  <a:cubicBezTo>
                    <a:pt x="125095" y="111887"/>
                    <a:pt x="127381" y="114173"/>
                    <a:pt x="129032" y="115824"/>
                  </a:cubicBezTo>
                  <a:cubicBezTo>
                    <a:pt x="132715" y="119507"/>
                    <a:pt x="132715" y="125476"/>
                    <a:pt x="129032" y="129032"/>
                  </a:cubicBezTo>
                  <a:cubicBezTo>
                    <a:pt x="125349" y="132588"/>
                    <a:pt x="119380" y="132715"/>
                    <a:pt x="115824" y="129032"/>
                  </a:cubicBezTo>
                  <a:cubicBezTo>
                    <a:pt x="114173" y="127381"/>
                    <a:pt x="111887" y="125095"/>
                    <a:pt x="108839" y="122047"/>
                  </a:cubicBezTo>
                  <a:cubicBezTo>
                    <a:pt x="103251" y="116459"/>
                    <a:pt x="95377" y="108585"/>
                    <a:pt x="85090" y="98298"/>
                  </a:cubicBezTo>
                  <a:cubicBezTo>
                    <a:pt x="66040" y="79248"/>
                    <a:pt x="38862" y="52070"/>
                    <a:pt x="3683" y="16891"/>
                  </a:cubicBezTo>
                  <a:cubicBezTo>
                    <a:pt x="0" y="13208"/>
                    <a:pt x="0" y="7239"/>
                    <a:pt x="3683" y="3683"/>
                  </a:cubicBezTo>
                  <a:cubicBezTo>
                    <a:pt x="7366" y="127"/>
                    <a:pt x="13335" y="0"/>
                    <a:pt x="16891" y="3683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273048" y="1819783"/>
              <a:ext cx="370586" cy="370586"/>
            </a:xfrm>
            <a:custGeom>
              <a:avLst/>
              <a:gdLst/>
              <a:ahLst/>
              <a:cxnLst/>
              <a:rect l="l" t="t" r="r" b="b"/>
              <a:pathLst>
                <a:path w="370586" h="370586">
                  <a:moveTo>
                    <a:pt x="370586" y="185293"/>
                  </a:moveTo>
                  <a:cubicBezTo>
                    <a:pt x="370586" y="287655"/>
                    <a:pt x="287655" y="370586"/>
                    <a:pt x="185293" y="370586"/>
                  </a:cubicBezTo>
                  <a:cubicBezTo>
                    <a:pt x="82931" y="370586"/>
                    <a:pt x="0" y="287655"/>
                    <a:pt x="0" y="185293"/>
                  </a:cubicBezTo>
                  <a:cubicBezTo>
                    <a:pt x="0" y="82931"/>
                    <a:pt x="82931" y="0"/>
                    <a:pt x="185293" y="0"/>
                  </a:cubicBezTo>
                  <a:cubicBezTo>
                    <a:pt x="287655" y="0"/>
                    <a:pt x="370586" y="82931"/>
                    <a:pt x="370586" y="18529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263650" y="1810512"/>
              <a:ext cx="389382" cy="389128"/>
            </a:xfrm>
            <a:custGeom>
              <a:avLst/>
              <a:gdLst/>
              <a:ahLst/>
              <a:cxnLst/>
              <a:rect l="l" t="t" r="r" b="b"/>
              <a:pathLst>
                <a:path w="389382" h="389128">
                  <a:moveTo>
                    <a:pt x="389382" y="194564"/>
                  </a:moveTo>
                  <a:cubicBezTo>
                    <a:pt x="389382" y="302006"/>
                    <a:pt x="302260" y="389128"/>
                    <a:pt x="194691" y="389128"/>
                  </a:cubicBezTo>
                  <a:lnTo>
                    <a:pt x="194691" y="379730"/>
                  </a:lnTo>
                  <a:lnTo>
                    <a:pt x="194691" y="389128"/>
                  </a:lnTo>
                  <a:cubicBezTo>
                    <a:pt x="87122" y="389128"/>
                    <a:pt x="0" y="302006"/>
                    <a:pt x="0" y="194564"/>
                  </a:cubicBezTo>
                  <a:lnTo>
                    <a:pt x="9398" y="194564"/>
                  </a:lnTo>
                  <a:lnTo>
                    <a:pt x="0" y="194564"/>
                  </a:lnTo>
                  <a:cubicBezTo>
                    <a:pt x="0" y="87122"/>
                    <a:pt x="87122" y="0"/>
                    <a:pt x="194691" y="0"/>
                  </a:cubicBezTo>
                  <a:lnTo>
                    <a:pt x="194691" y="9398"/>
                  </a:lnTo>
                  <a:lnTo>
                    <a:pt x="194691" y="0"/>
                  </a:lnTo>
                  <a:cubicBezTo>
                    <a:pt x="302133" y="0"/>
                    <a:pt x="389382" y="87122"/>
                    <a:pt x="389382" y="194564"/>
                  </a:cubicBezTo>
                  <a:lnTo>
                    <a:pt x="379984" y="194564"/>
                  </a:lnTo>
                  <a:lnTo>
                    <a:pt x="389382" y="194564"/>
                  </a:lnTo>
                  <a:moveTo>
                    <a:pt x="370586" y="194564"/>
                  </a:moveTo>
                  <a:cubicBezTo>
                    <a:pt x="370586" y="97409"/>
                    <a:pt x="291846" y="18669"/>
                    <a:pt x="194691" y="18669"/>
                  </a:cubicBezTo>
                  <a:cubicBezTo>
                    <a:pt x="97536" y="18669"/>
                    <a:pt x="18796" y="97409"/>
                    <a:pt x="18796" y="194564"/>
                  </a:cubicBezTo>
                  <a:cubicBezTo>
                    <a:pt x="18796" y="291719"/>
                    <a:pt x="97536" y="370459"/>
                    <a:pt x="194691" y="370459"/>
                  </a:cubicBezTo>
                  <a:cubicBezTo>
                    <a:pt x="291846" y="370459"/>
                    <a:pt x="370586" y="291719"/>
                    <a:pt x="370586" y="194564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417320" y="1938655"/>
              <a:ext cx="132715" cy="132715"/>
            </a:xfrm>
            <a:custGeom>
              <a:avLst/>
              <a:gdLst/>
              <a:ahLst/>
              <a:cxnLst/>
              <a:rect l="l" t="t" r="r" b="b"/>
              <a:pathLst>
                <a:path w="132715" h="132715">
                  <a:moveTo>
                    <a:pt x="3683" y="115824"/>
                  </a:moveTo>
                  <a:lnTo>
                    <a:pt x="115824" y="3683"/>
                  </a:lnTo>
                  <a:cubicBezTo>
                    <a:pt x="119507" y="0"/>
                    <a:pt x="125476" y="0"/>
                    <a:pt x="129032" y="3683"/>
                  </a:cubicBezTo>
                  <a:cubicBezTo>
                    <a:pt x="132588" y="7366"/>
                    <a:pt x="132715" y="13335"/>
                    <a:pt x="129032" y="16891"/>
                  </a:cubicBezTo>
                  <a:lnTo>
                    <a:pt x="16891" y="129032"/>
                  </a:lnTo>
                  <a:cubicBezTo>
                    <a:pt x="13208" y="132715"/>
                    <a:pt x="7239" y="132715"/>
                    <a:pt x="3683" y="129032"/>
                  </a:cubicBezTo>
                  <a:cubicBezTo>
                    <a:pt x="127" y="125349"/>
                    <a:pt x="0" y="119380"/>
                    <a:pt x="3683" y="115824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377188" y="2011934"/>
              <a:ext cx="49149" cy="49149"/>
            </a:xfrm>
            <a:custGeom>
              <a:avLst/>
              <a:gdLst/>
              <a:ahLst/>
              <a:cxnLst/>
              <a:rect l="l" t="t" r="r" b="b"/>
              <a:pathLst>
                <a:path w="49149" h="49149">
                  <a:moveTo>
                    <a:pt x="0" y="0"/>
                  </a:moveTo>
                  <a:cubicBezTo>
                    <a:pt x="28321" y="28321"/>
                    <a:pt x="44831" y="44831"/>
                    <a:pt x="49149" y="4914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366901" y="2001647"/>
              <a:ext cx="69723" cy="69723"/>
            </a:xfrm>
            <a:custGeom>
              <a:avLst/>
              <a:gdLst/>
              <a:ahLst/>
              <a:cxnLst/>
              <a:rect l="l" t="t" r="r" b="b"/>
              <a:pathLst>
                <a:path w="69723" h="69723">
                  <a:moveTo>
                    <a:pt x="16891" y="3683"/>
                  </a:moveTo>
                  <a:cubicBezTo>
                    <a:pt x="45212" y="32004"/>
                    <a:pt x="61722" y="48514"/>
                    <a:pt x="66040" y="52832"/>
                  </a:cubicBezTo>
                  <a:cubicBezTo>
                    <a:pt x="69723" y="56515"/>
                    <a:pt x="69723" y="62484"/>
                    <a:pt x="66040" y="66040"/>
                  </a:cubicBezTo>
                  <a:cubicBezTo>
                    <a:pt x="62357" y="69596"/>
                    <a:pt x="56388" y="69723"/>
                    <a:pt x="52832" y="66040"/>
                  </a:cubicBezTo>
                  <a:cubicBezTo>
                    <a:pt x="48514" y="61722"/>
                    <a:pt x="32004" y="45212"/>
                    <a:pt x="3683" y="16891"/>
                  </a:cubicBezTo>
                  <a:cubicBezTo>
                    <a:pt x="0" y="13208"/>
                    <a:pt x="0" y="7239"/>
                    <a:pt x="3683" y="3683"/>
                  </a:cubicBezTo>
                  <a:cubicBezTo>
                    <a:pt x="7366" y="127"/>
                    <a:pt x="13335" y="0"/>
                    <a:pt x="16891" y="3683"/>
                  </a:cubicBez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943356" y="63500"/>
              <a:ext cx="1189863" cy="1189990"/>
            </a:xfrm>
            <a:custGeom>
              <a:avLst/>
              <a:gdLst/>
              <a:ahLst/>
              <a:cxnLst/>
              <a:rect l="l" t="t" r="r" b="b"/>
              <a:pathLst>
                <a:path w="1189863" h="1189990">
                  <a:moveTo>
                    <a:pt x="950976" y="1189990"/>
                  </a:moveTo>
                  <a:cubicBezTo>
                    <a:pt x="950976" y="664845"/>
                    <a:pt x="525272" y="239014"/>
                    <a:pt x="0" y="238760"/>
                  </a:cubicBezTo>
                  <a:lnTo>
                    <a:pt x="0" y="0"/>
                  </a:lnTo>
                  <a:cubicBezTo>
                    <a:pt x="657098" y="127"/>
                    <a:pt x="1189863" y="532892"/>
                    <a:pt x="1189863" y="1189990"/>
                  </a:cubicBezTo>
                  <a:cubicBezTo>
                    <a:pt x="1189863" y="1189990"/>
                    <a:pt x="950976" y="1189990"/>
                    <a:pt x="950976" y="1189990"/>
                  </a:cubicBezTo>
                  <a:close/>
                </a:path>
              </a:pathLst>
            </a:custGeom>
            <a:solidFill>
              <a:srgbClr val="FFD05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1" name="TextBox 41"/>
          <p:cNvSpPr txBox="1">
            <a:spLocks noGrp="1"/>
          </p:cNvSpPr>
          <p:nvPr>
            <p:ph type="title" idx="4294967295"/>
          </p:nvPr>
        </p:nvSpPr>
        <p:spPr>
          <a:xfrm>
            <a:off x="862326" y="1207532"/>
            <a:ext cx="4776473" cy="13444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Problemy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które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możemy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rozwiązać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CA0B7447-C319-E32B-4AF5-FD30AE2D1E35}"/>
              </a:ext>
            </a:extLst>
          </p:cNvPr>
          <p:cNvSpPr txBox="1"/>
          <p:nvPr/>
        </p:nvSpPr>
        <p:spPr>
          <a:xfrm>
            <a:off x="762000" y="3181807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Niedostępne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strony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internetowe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dla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OzN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seniorów</a:t>
            </a:r>
            <a:endParaRPr lang="en-US" sz="2000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  <a:p>
            <a:endParaRPr lang="pl-PL" dirty="0"/>
          </a:p>
        </p:txBody>
      </p:sp>
      <p:sp>
        <p:nvSpPr>
          <p:cNvPr id="38" name="TextBox 38"/>
          <p:cNvSpPr txBox="1"/>
          <p:nvPr/>
        </p:nvSpPr>
        <p:spPr>
          <a:xfrm>
            <a:off x="4572000" y="3184855"/>
            <a:ext cx="3142889" cy="737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1"/>
              </a:lnSpc>
            </a:pP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Wykluczenie</a:t>
            </a:r>
            <a:r>
              <a:rPr lang="pl-PL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z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usług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internetowych</a:t>
            </a:r>
            <a:endParaRPr lang="en-US" sz="2000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8229600" y="3181807"/>
            <a:ext cx="3200400" cy="1094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68"/>
              </a:lnSpc>
            </a:pP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Zaniedbana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społeczna</a:t>
            </a:r>
            <a:r>
              <a:rPr lang="pl-PL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polityczna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potrzeba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dostępności</a:t>
            </a:r>
            <a:r>
              <a:rPr lang="en-US" sz="200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000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sieci</a:t>
            </a:r>
            <a:endParaRPr lang="en-US" sz="2000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" name="TextBox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20" y="5925"/>
            <a:ext cx="12177722" cy="6846751"/>
            <a:chOff x="0" y="0"/>
            <a:chExt cx="12177725" cy="6846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77776" cy="6846697"/>
            </a:xfrm>
            <a:custGeom>
              <a:avLst/>
              <a:gdLst/>
              <a:ahLst/>
              <a:cxnLst/>
              <a:rect l="l" t="t" r="r" b="b"/>
              <a:pathLst>
                <a:path w="12177776" h="6846697">
                  <a:moveTo>
                    <a:pt x="0" y="0"/>
                  </a:moveTo>
                  <a:lnTo>
                    <a:pt x="0" y="6846697"/>
                  </a:lnTo>
                  <a:lnTo>
                    <a:pt x="12177776" y="6846697"/>
                  </a:lnTo>
                  <a:lnTo>
                    <a:pt x="12177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2468" y="3519488"/>
            <a:ext cx="4967230" cy="4035247"/>
          </a:xfrm>
          <a:custGeom>
            <a:avLst/>
            <a:gdLst/>
            <a:ahLst/>
            <a:cxnLst/>
            <a:rect l="l" t="t" r="r" b="b"/>
            <a:pathLst>
              <a:path w="4967230" h="4035247">
                <a:moveTo>
                  <a:pt x="0" y="0"/>
                </a:moveTo>
                <a:lnTo>
                  <a:pt x="4967230" y="0"/>
                </a:lnTo>
                <a:lnTo>
                  <a:pt x="4967230" y="4035247"/>
                </a:lnTo>
                <a:lnTo>
                  <a:pt x="0" y="40352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662" y="3519488"/>
            <a:ext cx="3067050" cy="2038350"/>
          </a:xfrm>
          <a:custGeom>
            <a:avLst/>
            <a:gdLst/>
            <a:ahLst/>
            <a:cxnLst/>
            <a:rect l="l" t="t" r="r" b="b"/>
            <a:pathLst>
              <a:path w="3067050" h="2038350">
                <a:moveTo>
                  <a:pt x="0" y="0"/>
                </a:moveTo>
                <a:lnTo>
                  <a:pt x="3067050" y="0"/>
                </a:lnTo>
                <a:lnTo>
                  <a:pt x="3067050" y="2038350"/>
                </a:lnTo>
                <a:lnTo>
                  <a:pt x="0" y="2038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6250" y="-124"/>
            <a:ext cx="4095750" cy="3757679"/>
          </a:xfrm>
          <a:custGeom>
            <a:avLst/>
            <a:gdLst/>
            <a:ahLst/>
            <a:cxnLst/>
            <a:rect l="l" t="t" r="r" b="b"/>
            <a:pathLst>
              <a:path w="4095750" h="3757679">
                <a:moveTo>
                  <a:pt x="0" y="0"/>
                </a:moveTo>
                <a:lnTo>
                  <a:pt x="4095750" y="0"/>
                </a:lnTo>
                <a:lnTo>
                  <a:pt x="4095750" y="3757679"/>
                </a:lnTo>
                <a:lnTo>
                  <a:pt x="0" y="37576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6762" y="3529012"/>
            <a:ext cx="3114675" cy="2028825"/>
          </a:xfrm>
          <a:custGeom>
            <a:avLst/>
            <a:gdLst/>
            <a:ahLst/>
            <a:cxnLst/>
            <a:rect l="l" t="t" r="r" b="b"/>
            <a:pathLst>
              <a:path w="3114675" h="2028825">
                <a:moveTo>
                  <a:pt x="0" y="0"/>
                </a:moveTo>
                <a:lnTo>
                  <a:pt x="3114676" y="0"/>
                </a:lnTo>
                <a:lnTo>
                  <a:pt x="3114676" y="2028826"/>
                </a:lnTo>
                <a:lnTo>
                  <a:pt x="0" y="2028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695963" y="433721"/>
            <a:ext cx="7107612" cy="2752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Włączenie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osób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z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niepełnosprawnościami</a:t>
            </a:r>
            <a:r>
              <a:rPr kumimoji="0" lang="pl-PL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,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a ESG</a:t>
            </a:r>
          </a:p>
          <a:p>
            <a:pPr marL="0" marR="0" lvl="0" indent="0" algn="l" defTabSz="914400" rtl="0" eaLnBrk="1" fontAlgn="auto" latinLnBrk="0" hangingPunct="1">
              <a:lnSpc>
                <a:spcPts val="28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029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</a:br>
            <a:r>
              <a:rPr kumimoji="0" lang="pl-PL" sz="2029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Wierzymy, że aktywizacja </a:t>
            </a:r>
            <a:r>
              <a:rPr kumimoji="0" lang="en-US" sz="2029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osób</a:t>
            </a:r>
            <a:r>
              <a:rPr kumimoji="0" lang="en-US" sz="2029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z</a:t>
            </a:r>
            <a:r>
              <a:rPr kumimoji="0" lang="pl-PL" sz="2029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9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niepełnosprawnościami</a:t>
            </a:r>
            <a:r>
              <a:rPr kumimoji="0" lang="en-US" sz="2029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jest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kluczowym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elementem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strategii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ESG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wpływa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każdy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jej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trzech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2027" b="0" i="0" u="none" strike="noStrike" kern="1200" cap="none" spc="0" normalizeH="0" baseline="0" noProof="0" dirty="0" err="1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filarów</a:t>
            </a:r>
            <a:r>
              <a:rPr kumimoji="0" lang="en-US" sz="2027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0563" y="4190240"/>
            <a:ext cx="3005831" cy="96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Environmental</a:t>
            </a:r>
            <a:endParaRPr lang="pl-PL" sz="2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Środowisko</a:t>
            </a:r>
            <a:r>
              <a:rPr lang="en-US" sz="240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18593" y="4076023"/>
            <a:ext cx="2947988" cy="97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dirty="0" err="1">
                <a:solidFill>
                  <a:srgbClr val="000000"/>
                </a:solidFill>
                <a:latin typeface="Poppins Bold" panose="020B0604020202020204" charset="-18"/>
                <a:ea typeface="Poppins"/>
                <a:cs typeface="Poppins Bold" panose="020B0604020202020204" charset="-18"/>
                <a:sym typeface="Poppins"/>
              </a:rPr>
              <a:t>Social</a:t>
            </a:r>
            <a:r>
              <a:rPr lang="en-US" sz="2400" b="1" dirty="0">
                <a:solidFill>
                  <a:srgbClr val="000000"/>
                </a:solidFill>
                <a:latin typeface="Poppins Bold" panose="020B0604020202020204" charset="-18"/>
                <a:ea typeface="Poppins"/>
                <a:cs typeface="Poppins Bold" panose="020B0604020202020204" charset="-18"/>
                <a:sym typeface="Poppins"/>
              </a:rPr>
              <a:t> </a:t>
            </a:r>
            <a:endParaRPr lang="pl-PL" sz="2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Społeczeństwo</a:t>
            </a:r>
            <a:endParaRPr lang="pl-PL" sz="2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7F31259-2F7F-BD88-E704-98CDB3465C77}"/>
              </a:ext>
            </a:extLst>
          </p:cNvPr>
          <p:cNvSpPr txBox="1"/>
          <p:nvPr/>
        </p:nvSpPr>
        <p:spPr>
          <a:xfrm>
            <a:off x="8447978" y="4190240"/>
            <a:ext cx="2992241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Governance</a:t>
            </a:r>
            <a:endParaRPr lang="pl-PL" sz="2000" spc="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ct val="150000"/>
              </a:lnSpc>
            </a:pPr>
            <a:r>
              <a:rPr lang="en-US" sz="2000" spc="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Ład</a:t>
            </a:r>
            <a:r>
              <a:rPr lang="pl-PL" sz="2000" spc="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Organizacyjny</a:t>
            </a:r>
            <a:endParaRPr lang="pl-PL" sz="2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86086" y="3660848"/>
            <a:ext cx="134731" cy="37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3"/>
              </a:lnSpc>
            </a:pPr>
            <a:r>
              <a:rPr lang="en-US" sz="1802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</a:t>
            </a:r>
          </a:p>
        </p:txBody>
      </p: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4714" y="3807821"/>
            <a:ext cx="138694" cy="2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802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</a:t>
            </a:r>
          </a:p>
        </p:txBody>
      </p:sp>
      <p:sp>
        <p:nvSpPr>
          <p:cNvPr id="18" name="Text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8544" y="3680155"/>
            <a:ext cx="81724" cy="3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76750" y="3371850"/>
            <a:ext cx="3267075" cy="1895475"/>
            <a:chOff x="0" y="0"/>
            <a:chExt cx="4356100" cy="2527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56100" cy="2527300"/>
            </a:xfrm>
            <a:custGeom>
              <a:avLst/>
              <a:gdLst/>
              <a:ahLst/>
              <a:cxnLst/>
              <a:rect l="l" t="t" r="r" b="b"/>
              <a:pathLst>
                <a:path w="4356100" h="2527300">
                  <a:moveTo>
                    <a:pt x="150876" y="0"/>
                  </a:moveTo>
                  <a:cubicBezTo>
                    <a:pt x="67564" y="0"/>
                    <a:pt x="0" y="67564"/>
                    <a:pt x="0" y="150876"/>
                  </a:cubicBezTo>
                  <a:lnTo>
                    <a:pt x="0" y="2376424"/>
                  </a:lnTo>
                  <a:cubicBezTo>
                    <a:pt x="0" y="2459736"/>
                    <a:pt x="67564" y="2527300"/>
                    <a:pt x="150876" y="2527300"/>
                  </a:cubicBezTo>
                  <a:lnTo>
                    <a:pt x="4205224" y="2527300"/>
                  </a:lnTo>
                  <a:cubicBezTo>
                    <a:pt x="4288536" y="2527300"/>
                    <a:pt x="4356100" y="2459736"/>
                    <a:pt x="4356100" y="2376424"/>
                  </a:cubicBezTo>
                  <a:lnTo>
                    <a:pt x="4356100" y="150876"/>
                  </a:lnTo>
                  <a:cubicBezTo>
                    <a:pt x="4356100" y="67564"/>
                    <a:pt x="4288536" y="0"/>
                    <a:pt x="4205224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8816" y="3373441"/>
            <a:ext cx="3282953" cy="1911353"/>
          </a:xfrm>
          <a:custGeom>
            <a:avLst/>
            <a:gdLst/>
            <a:ahLst/>
            <a:cxnLst/>
            <a:rect l="l" t="t" r="r" b="b"/>
            <a:pathLst>
              <a:path w="3282953" h="1911353">
                <a:moveTo>
                  <a:pt x="0" y="0"/>
                </a:moveTo>
                <a:lnTo>
                  <a:pt x="3282953" y="0"/>
                </a:lnTo>
                <a:lnTo>
                  <a:pt x="3282953" y="1911353"/>
                </a:lnTo>
                <a:lnTo>
                  <a:pt x="0" y="1911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76750" y="1200150"/>
            <a:ext cx="3267075" cy="1885950"/>
            <a:chOff x="0" y="0"/>
            <a:chExt cx="4356100" cy="2514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56100" cy="2514600"/>
            </a:xfrm>
            <a:custGeom>
              <a:avLst/>
              <a:gdLst/>
              <a:ahLst/>
              <a:cxnLst/>
              <a:rect l="l" t="t" r="r" b="b"/>
              <a:pathLst>
                <a:path w="4356100" h="2514600">
                  <a:moveTo>
                    <a:pt x="149987" y="0"/>
                  </a:moveTo>
                  <a:cubicBezTo>
                    <a:pt x="67183" y="0"/>
                    <a:pt x="0" y="67183"/>
                    <a:pt x="0" y="149987"/>
                  </a:cubicBezTo>
                  <a:lnTo>
                    <a:pt x="0" y="2364613"/>
                  </a:lnTo>
                  <a:cubicBezTo>
                    <a:pt x="0" y="2447417"/>
                    <a:pt x="67183" y="2514600"/>
                    <a:pt x="149987" y="2514600"/>
                  </a:cubicBezTo>
                  <a:lnTo>
                    <a:pt x="4206113" y="2514600"/>
                  </a:lnTo>
                  <a:cubicBezTo>
                    <a:pt x="4288917" y="2514600"/>
                    <a:pt x="4356100" y="2447417"/>
                    <a:pt x="4356100" y="2364613"/>
                  </a:cubicBezTo>
                  <a:lnTo>
                    <a:pt x="4356100" y="149987"/>
                  </a:lnTo>
                  <a:cubicBezTo>
                    <a:pt x="4356100" y="67183"/>
                    <a:pt x="4288917" y="0"/>
                    <a:pt x="4206113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0600" y="1524000"/>
            <a:ext cx="342900" cy="400050"/>
          </a:xfrm>
          <a:custGeom>
            <a:avLst/>
            <a:gdLst/>
            <a:ahLst/>
            <a:cxnLst/>
            <a:rect l="l" t="t" r="r" b="b"/>
            <a:pathLst>
              <a:path w="342900" h="400050">
                <a:moveTo>
                  <a:pt x="0" y="0"/>
                </a:moveTo>
                <a:lnTo>
                  <a:pt x="342900" y="0"/>
                </a:lnTo>
                <a:lnTo>
                  <a:pt x="34290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4400" y="358140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8341" y="1201741"/>
            <a:ext cx="3282953" cy="1901828"/>
          </a:xfrm>
          <a:custGeom>
            <a:avLst/>
            <a:gdLst/>
            <a:ahLst/>
            <a:cxnLst/>
            <a:rect l="l" t="t" r="r" b="b"/>
            <a:pathLst>
              <a:path w="3282953" h="1901828">
                <a:moveTo>
                  <a:pt x="0" y="0"/>
                </a:moveTo>
                <a:lnTo>
                  <a:pt x="3282953" y="0"/>
                </a:lnTo>
                <a:lnTo>
                  <a:pt x="3282953" y="1901828"/>
                </a:lnTo>
                <a:lnTo>
                  <a:pt x="0" y="19018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1209675"/>
            <a:ext cx="3267075" cy="1895475"/>
            <a:chOff x="0" y="0"/>
            <a:chExt cx="4356100" cy="2527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56100" cy="2527300"/>
            </a:xfrm>
            <a:custGeom>
              <a:avLst/>
              <a:gdLst/>
              <a:ahLst/>
              <a:cxnLst/>
              <a:rect l="l" t="t" r="r" b="b"/>
              <a:pathLst>
                <a:path w="4356100" h="2527300">
                  <a:moveTo>
                    <a:pt x="150876" y="0"/>
                  </a:moveTo>
                  <a:cubicBezTo>
                    <a:pt x="67564" y="0"/>
                    <a:pt x="0" y="67564"/>
                    <a:pt x="0" y="150876"/>
                  </a:cubicBezTo>
                  <a:lnTo>
                    <a:pt x="0" y="2376424"/>
                  </a:lnTo>
                  <a:cubicBezTo>
                    <a:pt x="0" y="2459736"/>
                    <a:pt x="67564" y="2527300"/>
                    <a:pt x="150876" y="2527300"/>
                  </a:cubicBezTo>
                  <a:lnTo>
                    <a:pt x="4205224" y="2527300"/>
                  </a:lnTo>
                  <a:cubicBezTo>
                    <a:pt x="4288536" y="2527300"/>
                    <a:pt x="4356100" y="2459736"/>
                    <a:pt x="4356100" y="2376424"/>
                  </a:cubicBezTo>
                  <a:lnTo>
                    <a:pt x="4356100" y="150876"/>
                  </a:lnTo>
                  <a:cubicBezTo>
                    <a:pt x="4356100" y="67564"/>
                    <a:pt x="4288536" y="0"/>
                    <a:pt x="4205224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1525" y="143827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9266" y="1211266"/>
            <a:ext cx="3282953" cy="1901828"/>
          </a:xfrm>
          <a:custGeom>
            <a:avLst/>
            <a:gdLst/>
            <a:ahLst/>
            <a:cxnLst/>
            <a:rect l="l" t="t" r="r" b="b"/>
            <a:pathLst>
              <a:path w="3282953" h="1901828">
                <a:moveTo>
                  <a:pt x="0" y="0"/>
                </a:moveTo>
                <a:lnTo>
                  <a:pt x="3282953" y="0"/>
                </a:lnTo>
                <a:lnTo>
                  <a:pt x="3282953" y="1901828"/>
                </a:lnTo>
                <a:lnTo>
                  <a:pt x="0" y="1901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3390900"/>
            <a:ext cx="3267075" cy="1895475"/>
            <a:chOff x="0" y="0"/>
            <a:chExt cx="4356100" cy="2527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56100" cy="2527300"/>
            </a:xfrm>
            <a:custGeom>
              <a:avLst/>
              <a:gdLst/>
              <a:ahLst/>
              <a:cxnLst/>
              <a:rect l="l" t="t" r="r" b="b"/>
              <a:pathLst>
                <a:path w="4356100" h="2527300">
                  <a:moveTo>
                    <a:pt x="150876" y="0"/>
                  </a:moveTo>
                  <a:cubicBezTo>
                    <a:pt x="67564" y="0"/>
                    <a:pt x="0" y="67564"/>
                    <a:pt x="0" y="150876"/>
                  </a:cubicBezTo>
                  <a:lnTo>
                    <a:pt x="0" y="2376424"/>
                  </a:lnTo>
                  <a:cubicBezTo>
                    <a:pt x="0" y="2459736"/>
                    <a:pt x="67564" y="2527300"/>
                    <a:pt x="150876" y="2527300"/>
                  </a:cubicBezTo>
                  <a:lnTo>
                    <a:pt x="4205224" y="2527300"/>
                  </a:lnTo>
                  <a:cubicBezTo>
                    <a:pt x="4288536" y="2527300"/>
                    <a:pt x="4356100" y="2459736"/>
                    <a:pt x="4356100" y="2376424"/>
                  </a:cubicBezTo>
                  <a:lnTo>
                    <a:pt x="4356100" y="150876"/>
                  </a:lnTo>
                  <a:cubicBezTo>
                    <a:pt x="4356100" y="67564"/>
                    <a:pt x="4288536" y="0"/>
                    <a:pt x="4205224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9266" y="3382966"/>
            <a:ext cx="3282953" cy="1911353"/>
          </a:xfrm>
          <a:custGeom>
            <a:avLst/>
            <a:gdLst/>
            <a:ahLst/>
            <a:cxnLst/>
            <a:rect l="l" t="t" r="r" b="b"/>
            <a:pathLst>
              <a:path w="3282953" h="1911353">
                <a:moveTo>
                  <a:pt x="0" y="0"/>
                </a:moveTo>
                <a:lnTo>
                  <a:pt x="3282953" y="0"/>
                </a:lnTo>
                <a:lnTo>
                  <a:pt x="3282953" y="1911353"/>
                </a:lnTo>
                <a:lnTo>
                  <a:pt x="0" y="19113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419" y="3381204"/>
            <a:ext cx="3149270" cy="3080490"/>
          </a:xfrm>
          <a:custGeom>
            <a:avLst/>
            <a:gdLst/>
            <a:ahLst/>
            <a:cxnLst/>
            <a:rect l="l" t="t" r="r" b="b"/>
            <a:pathLst>
              <a:path w="3149270" h="3080490">
                <a:moveTo>
                  <a:pt x="0" y="0"/>
                </a:moveTo>
                <a:lnTo>
                  <a:pt x="3149270" y="0"/>
                </a:lnTo>
                <a:lnTo>
                  <a:pt x="3149270" y="3080489"/>
                </a:lnTo>
                <a:lnTo>
                  <a:pt x="0" y="30804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929" b="-83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9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487" y="5132756"/>
            <a:ext cx="1093851" cy="1091203"/>
            <a:chOff x="0" y="0"/>
            <a:chExt cx="1093851" cy="10911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93851" cy="1091184"/>
            </a:xfrm>
            <a:custGeom>
              <a:avLst/>
              <a:gdLst/>
              <a:ahLst/>
              <a:cxnLst/>
              <a:rect l="l" t="t" r="r" b="b"/>
              <a:pathLst>
                <a:path w="1093851" h="1091184">
                  <a:moveTo>
                    <a:pt x="874268" y="0"/>
                  </a:moveTo>
                  <a:cubicBezTo>
                    <a:pt x="874268" y="481584"/>
                    <a:pt x="482854" y="871982"/>
                    <a:pt x="0" y="872109"/>
                  </a:cubicBezTo>
                  <a:lnTo>
                    <a:pt x="0" y="1091184"/>
                  </a:lnTo>
                  <a:cubicBezTo>
                    <a:pt x="604139" y="1090930"/>
                    <a:pt x="1093851" y="602488"/>
                    <a:pt x="1093851" y="0"/>
                  </a:cubicBezTo>
                  <a:cubicBezTo>
                    <a:pt x="1093851" y="0"/>
                    <a:pt x="874268" y="0"/>
                    <a:pt x="874268" y="0"/>
                  </a:cubicBezTo>
                  <a:close/>
                </a:path>
              </a:pathLst>
            </a:custGeom>
            <a:solidFill>
              <a:srgbClr val="FFD05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4850" y="3648075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0" y="0"/>
                </a:moveTo>
                <a:lnTo>
                  <a:pt x="485775" y="0"/>
                </a:lnTo>
                <a:lnTo>
                  <a:pt x="485775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TextBox 22"/>
          <p:cNvSpPr txBox="1">
            <a:spLocks noGrp="1"/>
          </p:cNvSpPr>
          <p:nvPr>
            <p:ph type="title" idx="4294967295"/>
          </p:nvPr>
        </p:nvSpPr>
        <p:spPr>
          <a:xfrm>
            <a:off x="623888" y="799224"/>
            <a:ext cx="3341789" cy="6770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Różnorodność</a:t>
            </a:r>
            <a:endParaRPr kumimoji="0" lang="en-US" sz="3604" b="1" i="0" u="none" strike="noStrike" kern="1200" cap="none" spc="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3" name="Text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98695" y="2179006"/>
            <a:ext cx="1287513" cy="4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Fizyczna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98695" y="4268800"/>
            <a:ext cx="1579750" cy="4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Wzrokowa</a:t>
            </a:r>
            <a:endParaRPr lang="en-US" sz="240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372856" y="2177739"/>
            <a:ext cx="2384565" cy="4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Demograficzna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72856" y="4275144"/>
            <a:ext cx="1724473" cy="4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Poznawcza</a:t>
            </a:r>
            <a:endParaRPr lang="en-US" sz="240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81051" y="1217057"/>
            <a:ext cx="8942680" cy="610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6"/>
              </a:lnSpc>
            </a:pPr>
            <a:r>
              <a:rPr lang="en-US" sz="3604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Łatwa</a:t>
            </a:r>
            <a:r>
              <a:rPr lang="en-US" sz="36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604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droga</a:t>
            </a:r>
            <a:r>
              <a:rPr lang="pl-PL" sz="36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6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 </a:t>
            </a:r>
            <a:r>
              <a:rPr lang="en-US" sz="3604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dostępności</a:t>
            </a:r>
            <a:r>
              <a:rPr lang="en-US" sz="36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3604" b="1" dirty="0" err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cyfrowej</a:t>
            </a:r>
            <a:r>
              <a:rPr lang="en-US" sz="3604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?</a:t>
            </a:r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1066799" y="3048000"/>
            <a:ext cx="3962401" cy="12083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Możemy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tym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pomóc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ts val="33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każdym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etapie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6000" y="787413"/>
            <a:ext cx="3094415" cy="2656961"/>
            <a:chOff x="0" y="0"/>
            <a:chExt cx="3094418" cy="2656967"/>
          </a:xfrm>
        </p:grpSpPr>
        <p:sp>
          <p:nvSpPr>
            <p:cNvPr id="3" name="Freeform 3"/>
            <p:cNvSpPr/>
            <p:nvPr/>
          </p:nvSpPr>
          <p:spPr>
            <a:xfrm>
              <a:off x="-232156" y="0"/>
              <a:ext cx="1988185" cy="2656967"/>
            </a:xfrm>
            <a:custGeom>
              <a:avLst/>
              <a:gdLst/>
              <a:ahLst/>
              <a:cxnLst/>
              <a:rect l="l" t="t" r="r" b="b"/>
              <a:pathLst>
                <a:path w="1988185" h="2656967">
                  <a:moveTo>
                    <a:pt x="530606" y="0"/>
                  </a:moveTo>
                  <a:cubicBezTo>
                    <a:pt x="0" y="772287"/>
                    <a:pt x="195834" y="1828165"/>
                    <a:pt x="967994" y="2358644"/>
                  </a:cubicBezTo>
                  <a:cubicBezTo>
                    <a:pt x="1261364" y="2560193"/>
                    <a:pt x="1595882" y="2656967"/>
                    <a:pt x="1926844" y="2656967"/>
                  </a:cubicBezTo>
                  <a:cubicBezTo>
                    <a:pt x="1947291" y="2656967"/>
                    <a:pt x="1967738" y="2656586"/>
                    <a:pt x="1988185" y="2655824"/>
                  </a:cubicBezTo>
                  <a:lnTo>
                    <a:pt x="1988185" y="2655824"/>
                  </a:lnTo>
                  <a:lnTo>
                    <a:pt x="1988185" y="1902968"/>
                  </a:lnTo>
                  <a:lnTo>
                    <a:pt x="1988185" y="1902968"/>
                  </a:lnTo>
                  <a:cubicBezTo>
                    <a:pt x="1967992" y="1904238"/>
                    <a:pt x="1947672" y="1904873"/>
                    <a:pt x="1927352" y="1904873"/>
                  </a:cubicBezTo>
                  <a:cubicBezTo>
                    <a:pt x="1743075" y="1904873"/>
                    <a:pt x="1556893" y="1851025"/>
                    <a:pt x="1393444" y="1738757"/>
                  </a:cubicBezTo>
                  <a:cubicBezTo>
                    <a:pt x="963422" y="1443355"/>
                    <a:pt x="854329" y="855599"/>
                    <a:pt x="1149858" y="425450"/>
                  </a:cubicBezTo>
                  <a:lnTo>
                    <a:pt x="530606" y="0"/>
                  </a:lnTo>
                  <a:close/>
                </a:path>
              </a:pathLst>
            </a:custGeom>
            <a:solidFill>
              <a:srgbClr val="FFD050">
                <a:alpha val="1215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050" y="3135056"/>
            <a:ext cx="4248150" cy="1208344"/>
          </a:xfrm>
          <a:custGeom>
            <a:avLst/>
            <a:gdLst/>
            <a:ahLst/>
            <a:cxnLst/>
            <a:rect l="l" t="t" r="r" b="b"/>
            <a:pathLst>
              <a:path w="10340978" h="2244728">
                <a:moveTo>
                  <a:pt x="0" y="0"/>
                </a:moveTo>
                <a:lnTo>
                  <a:pt x="10340978" y="0"/>
                </a:lnTo>
                <a:lnTo>
                  <a:pt x="10340978" y="2244728"/>
                </a:lnTo>
                <a:lnTo>
                  <a:pt x="0" y="2244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2468" y="3148012"/>
            <a:ext cx="5262505" cy="4406722"/>
          </a:xfrm>
          <a:custGeom>
            <a:avLst/>
            <a:gdLst/>
            <a:ahLst/>
            <a:cxnLst/>
            <a:rect l="l" t="t" r="r" b="b"/>
            <a:pathLst>
              <a:path w="5262505" h="4406722">
                <a:moveTo>
                  <a:pt x="0" y="0"/>
                </a:moveTo>
                <a:lnTo>
                  <a:pt x="5262506" y="0"/>
                </a:lnTo>
                <a:lnTo>
                  <a:pt x="5262506" y="4406723"/>
                </a:lnTo>
                <a:lnTo>
                  <a:pt x="0" y="4406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262" y="3148012"/>
            <a:ext cx="3419475" cy="2305050"/>
          </a:xfrm>
          <a:custGeom>
            <a:avLst/>
            <a:gdLst/>
            <a:ahLst/>
            <a:cxnLst/>
            <a:rect l="l" t="t" r="r" b="b"/>
            <a:pathLst>
              <a:path w="3419475" h="2305050">
                <a:moveTo>
                  <a:pt x="0" y="0"/>
                </a:moveTo>
                <a:lnTo>
                  <a:pt x="3419476" y="0"/>
                </a:lnTo>
                <a:lnTo>
                  <a:pt x="3419476" y="2305050"/>
                </a:lnTo>
                <a:lnTo>
                  <a:pt x="0" y="2305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1962" y="3148012"/>
            <a:ext cx="3409950" cy="2305050"/>
          </a:xfrm>
          <a:custGeom>
            <a:avLst/>
            <a:gdLst/>
            <a:ahLst/>
            <a:cxnLst/>
            <a:rect l="l" t="t" r="r" b="b"/>
            <a:pathLst>
              <a:path w="3409950" h="2305050">
                <a:moveTo>
                  <a:pt x="0" y="0"/>
                </a:moveTo>
                <a:lnTo>
                  <a:pt x="3409950" y="0"/>
                </a:lnTo>
                <a:lnTo>
                  <a:pt x="3409950" y="2305050"/>
                </a:lnTo>
                <a:lnTo>
                  <a:pt x="0" y="2305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87125" y="0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0"/>
                </a:moveTo>
                <a:lnTo>
                  <a:pt x="904875" y="0"/>
                </a:lnTo>
                <a:lnTo>
                  <a:pt x="904875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650" y="33813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4875" y="33813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0575" y="33813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425" y="285750"/>
            <a:ext cx="4238625" cy="2828925"/>
          </a:xfrm>
          <a:custGeom>
            <a:avLst/>
            <a:gdLst/>
            <a:ahLst/>
            <a:cxnLst/>
            <a:rect l="l" t="t" r="r" b="b"/>
            <a:pathLst>
              <a:path w="4238625" h="2828925">
                <a:moveTo>
                  <a:pt x="0" y="0"/>
                </a:moveTo>
                <a:lnTo>
                  <a:pt x="4238625" y="0"/>
                </a:lnTo>
                <a:lnTo>
                  <a:pt x="4238625" y="2828925"/>
                </a:lnTo>
                <a:lnTo>
                  <a:pt x="0" y="28289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>
            <a:spLocks noGrp="1"/>
          </p:cNvSpPr>
          <p:nvPr>
            <p:ph type="title" idx="4294967295"/>
          </p:nvPr>
        </p:nvSpPr>
        <p:spPr>
          <a:xfrm>
            <a:off x="766124" y="1217057"/>
            <a:ext cx="2851452" cy="6770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Nasza</a:t>
            </a:r>
            <a:r>
              <a:rPr kumimoji="0" lang="en-US" sz="360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kumimoji="0" lang="en-US" sz="3604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misja</a:t>
            </a:r>
            <a:endParaRPr kumimoji="0" lang="en-US" sz="36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" name="TextBox 1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05551" y="3400749"/>
            <a:ext cx="81724" cy="3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5214" y="4050430"/>
            <a:ext cx="2424979" cy="68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8"/>
              </a:lnSpc>
            </a:pPr>
            <a:r>
              <a:rPr lang="en-US" sz="20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Dostępny internet. Dla wszystkich.</a:t>
            </a:r>
          </a:p>
        </p:txBody>
      </p:sp>
      <p:sp>
        <p:nvSpPr>
          <p:cNvPr id="16" name="TextBox 1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75533" y="3400749"/>
            <a:ext cx="134731" cy="3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13554" y="4086635"/>
            <a:ext cx="2347493" cy="64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4"/>
              </a:lnSpc>
            </a:pPr>
            <a:r>
              <a:rPr lang="en-US" sz="20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Równy dostęp do cyfrowego świata.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78596" y="3400749"/>
            <a:ext cx="138694" cy="3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3"/>
              </a:lnSpc>
            </a:pPr>
            <a:r>
              <a:rPr lang="en-US" sz="1802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07987" y="4050430"/>
            <a:ext cx="2547109" cy="68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8"/>
              </a:lnSpc>
            </a:pPr>
            <a:r>
              <a:rPr lang="en-US" sz="20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Współuczestnictwo bez barier.</a:t>
            </a:r>
          </a:p>
        </p:txBody>
      </p: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89588" y="6146416"/>
            <a:ext cx="1260853" cy="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8"/>
              </a:lnSpc>
            </a:pPr>
            <a:r>
              <a:rPr lang="en-US" sz="977" spc="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www.eye-able.com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14EEE0-A74C-4F1D-A369-29FD6884B13C}">
  <we:reference id="wa200005566" version="3.0.0.2" store="pl-P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563</Words>
  <Application>Microsoft Office PowerPoint</Application>
  <PresentationFormat>Panoramiczny</PresentationFormat>
  <Paragraphs>117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Aptos</vt:lpstr>
      <vt:lpstr>Calibri</vt:lpstr>
      <vt:lpstr>Poppins Medium</vt:lpstr>
      <vt:lpstr>Poppins Semi-Bold</vt:lpstr>
      <vt:lpstr>Poppins</vt:lpstr>
      <vt:lpstr>IBM Plex Sans Condensed</vt:lpstr>
      <vt:lpstr>Poppins Bold</vt:lpstr>
      <vt:lpstr>Arial</vt:lpstr>
      <vt:lpstr>Office Theme</vt:lpstr>
      <vt:lpstr>Bez barier, bez ograniczeń</vt:lpstr>
      <vt:lpstr>Kto skorzysta z dostępności cyfrowej?</vt:lpstr>
      <vt:lpstr>Jak powstało Eye-Able?</vt:lpstr>
      <vt:lpstr>Co wyróżnia Eye-Able?</vt:lpstr>
      <vt:lpstr>Problemy, które możemy rozwiązać</vt:lpstr>
      <vt:lpstr>Włączenie osób z niepełnosprawnościami, a ESG  Wierzymy, że aktywizacja osób z niepełnosprawnościami jest kluczowym elementem strategii ESG i wpływa na każdy z jej trzech filarów:</vt:lpstr>
      <vt:lpstr>Różnorodność</vt:lpstr>
      <vt:lpstr>Możemy w tym pomóc! Na każdym etapie.</vt:lpstr>
      <vt:lpstr>Nasza misja</vt:lpstr>
      <vt:lpstr>Nasze produkty</vt:lpstr>
      <vt:lpstr>Eye-Able Audit</vt:lpstr>
      <vt:lpstr>Eye-Able Report</vt:lpstr>
      <vt:lpstr>Eye-Able Assist</vt:lpstr>
      <vt:lpstr>Tłumaczenie stron</vt:lpstr>
      <vt:lpstr>Ally – Asystent AI</vt:lpstr>
      <vt:lpstr>Prosty język Nasze narzędzie oparte na sztucznej inteligencji zamienia złożone treści w łatwy do zrozumienia tekst, dzięki czemu każdy może go zrozumieć.</vt:lpstr>
      <vt:lpstr>Eye-Able Report -PDF Automatyczne sprawdzanie wszystkich dokumentów PDF znajdujących się na stronach. </vt:lpstr>
      <vt:lpstr>Kompleksowe rozwiązania dla dostępności</vt:lpstr>
      <vt:lpstr>Dziękuję.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Able  - poznajmy się.pdf</dc:title>
  <dc:creator>Jakub Piotrowski</dc:creator>
  <cp:lastModifiedBy>Wierzbowska Dominika</cp:lastModifiedBy>
  <cp:revision>7</cp:revision>
  <dcterms:created xsi:type="dcterms:W3CDTF">2006-08-16T00:00:00Z</dcterms:created>
  <dcterms:modified xsi:type="dcterms:W3CDTF">2025-03-28T10:46:11Z</dcterms:modified>
  <dc:identifier>DAGi2CWZ8XY</dc:identifier>
</cp:coreProperties>
</file>