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4630400" cy="8229600"/>
  <p:notesSz cx="8229600" cy="14630400"/>
  <p:embeddedFontLst>
    <p:embeddedFont>
      <p:font typeface="Calibri" panose="020F0502020204030204" pitchFamily="34" charset="0"/>
      <p:regular r:id="rId11"/>
      <p:bold r:id="rId12"/>
      <p:italic r:id="rId13"/>
      <p:boldItalic r:id="rId14"/>
    </p:embeddedFont>
    <p:embeddedFont>
      <p:font typeface="Prata" panose="020B0604020202020204" charset="0"/>
      <p:regular r:id="rId15"/>
    </p:embeddedFont>
    <p:embeddedFont>
      <p:font typeface="Raleway" pitchFamily="2" charset="-18"/>
      <p:regular r:id="rId16"/>
    </p:embeddedFont>
  </p:embeddedFontLst>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71" d="100"/>
          <a:sy n="71" d="100"/>
        </p:scale>
        <p:origin x="562"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notesMaster" Target="notesMasters/notesMaster1.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85844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1B1C1D"/>
          </a:solid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1B1C1D"/>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1B1C1D"/>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1B1C1D"/>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1B1C1D"/>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1B1C1D"/>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1B1C1D"/>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1B1C1D"/>
          </a:solid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healthcarepoland.pl"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11967" y="856417"/>
            <a:ext cx="7692866" cy="1943457"/>
          </a:xfrm>
          <a:prstGeom prst="rect">
            <a:avLst/>
          </a:prstGeom>
          <a:noFill/>
          <a:ln/>
        </p:spPr>
        <p:txBody>
          <a:bodyPr wrap="square" lIns="0" tIns="0" rIns="0" bIns="0" rtlCol="0" anchor="t"/>
          <a:lstStyle/>
          <a:p>
            <a:pPr marL="0" indent="0" algn="l">
              <a:lnSpc>
                <a:spcPts val="5100"/>
              </a:lnSpc>
              <a:buNone/>
            </a:pPr>
            <a:r>
              <a:rPr lang="en-US" sz="4050" dirty="0">
                <a:solidFill>
                  <a:srgbClr val="F2E782"/>
                </a:solidFill>
                <a:latin typeface="Prata" pitchFamily="34" charset="0"/>
                <a:ea typeface="Prata" pitchFamily="34" charset="-122"/>
                <a:cs typeface="Prata" pitchFamily="34" charset="-120"/>
              </a:rPr>
              <a:t>Fundacja Healthcare Poland: Budowanie Dostępnej Ochrony Zdrowia</a:t>
            </a:r>
            <a:endParaRPr lang="en-US" sz="4050" dirty="0"/>
          </a:p>
        </p:txBody>
      </p:sp>
      <p:sp>
        <p:nvSpPr>
          <p:cNvPr id="4" name="Text 1"/>
          <p:cNvSpPr/>
          <p:nvPr/>
        </p:nvSpPr>
        <p:spPr>
          <a:xfrm>
            <a:off x="6211967" y="3110746"/>
            <a:ext cx="7692866" cy="331589"/>
          </a:xfrm>
          <a:prstGeom prst="rect">
            <a:avLst/>
          </a:prstGeom>
          <a:noFill/>
          <a:ln/>
        </p:spPr>
        <p:txBody>
          <a:bodyPr wrap="none" lIns="0" tIns="0" rIns="0" bIns="0" rtlCol="0" anchor="t"/>
          <a:lstStyle/>
          <a:p>
            <a:pPr marL="0" indent="0" algn="l">
              <a:lnSpc>
                <a:spcPts val="2600"/>
              </a:lnSpc>
              <a:buNone/>
            </a:pPr>
            <a:r>
              <a:rPr lang="en-US" sz="1600" dirty="0">
                <a:solidFill>
                  <a:srgbClr val="CFCBBF"/>
                </a:solidFill>
                <a:latin typeface="Raleway" pitchFamily="34" charset="0"/>
                <a:ea typeface="Raleway" pitchFamily="34" charset="-122"/>
                <a:cs typeface="Raleway" pitchFamily="34" charset="-120"/>
              </a:rPr>
              <a:t>Fundacja Healthcare Poland (HCPL). </a:t>
            </a:r>
            <a:endParaRPr lang="en-US" sz="1600" dirty="0"/>
          </a:p>
        </p:txBody>
      </p:sp>
      <p:sp>
        <p:nvSpPr>
          <p:cNvPr id="5" name="Text 2"/>
          <p:cNvSpPr/>
          <p:nvPr/>
        </p:nvSpPr>
        <p:spPr>
          <a:xfrm>
            <a:off x="6211967" y="3675459"/>
            <a:ext cx="7692866" cy="663178"/>
          </a:xfrm>
          <a:prstGeom prst="rect">
            <a:avLst/>
          </a:prstGeom>
          <a:noFill/>
          <a:ln/>
        </p:spPr>
        <p:txBody>
          <a:bodyPr wrap="square" lIns="0" tIns="0" rIns="0" bIns="0" rtlCol="0" anchor="t"/>
          <a:lstStyle/>
          <a:p>
            <a:pPr marL="0" indent="0" algn="l">
              <a:lnSpc>
                <a:spcPts val="2600"/>
              </a:lnSpc>
              <a:buNone/>
            </a:pPr>
            <a:r>
              <a:rPr lang="en-US" sz="1600" dirty="0">
                <a:solidFill>
                  <a:srgbClr val="CFCBBF"/>
                </a:solidFill>
                <a:latin typeface="Raleway" pitchFamily="34" charset="0"/>
                <a:ea typeface="Raleway" pitchFamily="34" charset="-122"/>
                <a:cs typeface="Raleway" pitchFamily="34" charset="-120"/>
              </a:rPr>
              <a:t>Naszą misją jest systematyczne zwiększanie dostępności w polskiej ochronie zdrowia, z Humanocentryzmem jako naczelną wartością.</a:t>
            </a:r>
            <a:endParaRPr lang="en-US" sz="1600" dirty="0"/>
          </a:p>
        </p:txBody>
      </p:sp>
      <p:sp>
        <p:nvSpPr>
          <p:cNvPr id="6" name="Text 3"/>
          <p:cNvSpPr/>
          <p:nvPr/>
        </p:nvSpPr>
        <p:spPr>
          <a:xfrm>
            <a:off x="6211967" y="4571762"/>
            <a:ext cx="7692866" cy="994767"/>
          </a:xfrm>
          <a:prstGeom prst="rect">
            <a:avLst/>
          </a:prstGeom>
          <a:noFill/>
          <a:ln/>
        </p:spPr>
        <p:txBody>
          <a:bodyPr wrap="square" lIns="0" tIns="0" rIns="0" bIns="0" rtlCol="0" anchor="t"/>
          <a:lstStyle/>
          <a:p>
            <a:pPr marL="0" indent="0" algn="l">
              <a:lnSpc>
                <a:spcPts val="2600"/>
              </a:lnSpc>
              <a:buNone/>
            </a:pPr>
            <a:r>
              <a:rPr lang="en-US" sz="1600" dirty="0">
                <a:solidFill>
                  <a:srgbClr val="CFCBBF"/>
                </a:solidFill>
                <a:latin typeface="Raleway" pitchFamily="34" charset="0"/>
                <a:ea typeface="Raleway" pitchFamily="34" charset="-122"/>
                <a:cs typeface="Raleway" pitchFamily="34" charset="-120"/>
              </a:rPr>
              <a:t>Poprzez współpracę z Polską Federacją Szpitali obejmujemy swoim działaniem ponad 500 szpitali i 380 domów opieki w całym kraju, realizując projekty w obszarach zdrowia, innowacji, dostępności i edukacji. </a:t>
            </a:r>
            <a:endParaRPr lang="en-US" sz="1600" dirty="0"/>
          </a:p>
        </p:txBody>
      </p:sp>
      <p:pic>
        <p:nvPicPr>
          <p:cNvPr id="7" name="Image 1" descr="preencoded.png">
            <a:hlinkClick r:id="rId4"/>
          </p:cNvPr>
          <p:cNvPicPr>
            <a:picLocks noChangeAspect="1"/>
          </p:cNvPicPr>
          <p:nvPr/>
        </p:nvPicPr>
        <p:blipFill>
          <a:blip r:embed="rId5"/>
          <a:stretch>
            <a:fillRect/>
          </a:stretch>
        </p:blipFill>
        <p:spPr>
          <a:xfrm>
            <a:off x="8411408" y="5799653"/>
            <a:ext cx="3293983" cy="157353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661749" y="669608"/>
            <a:ext cx="9892784" cy="590907"/>
          </a:xfrm>
          <a:prstGeom prst="rect">
            <a:avLst/>
          </a:prstGeom>
          <a:noFill/>
          <a:ln/>
        </p:spPr>
        <p:txBody>
          <a:bodyPr wrap="none" lIns="0" tIns="0" rIns="0" bIns="0" rtlCol="0" anchor="t"/>
          <a:lstStyle/>
          <a:p>
            <a:pPr marL="0" indent="0" algn="l">
              <a:lnSpc>
                <a:spcPts val="4650"/>
              </a:lnSpc>
              <a:buNone/>
            </a:pPr>
            <a:r>
              <a:rPr lang="en-US" sz="3700" dirty="0">
                <a:solidFill>
                  <a:srgbClr val="F2E782"/>
                </a:solidFill>
                <a:latin typeface="Prata" pitchFamily="34" charset="0"/>
                <a:ea typeface="Prata" pitchFamily="34" charset="-122"/>
                <a:cs typeface="Prata" pitchFamily="34" charset="-120"/>
              </a:rPr>
              <a:t>Cele Statutowe Fundacji Healthcare Poland</a:t>
            </a:r>
            <a:endParaRPr lang="en-US" sz="3700" dirty="0"/>
          </a:p>
        </p:txBody>
      </p:sp>
      <p:pic>
        <p:nvPicPr>
          <p:cNvPr id="3" name="Image 0" descr="preencoded.png"/>
          <p:cNvPicPr>
            <a:picLocks noChangeAspect="1"/>
          </p:cNvPicPr>
          <p:nvPr/>
        </p:nvPicPr>
        <p:blipFill>
          <a:blip r:embed="rId3"/>
          <a:stretch>
            <a:fillRect/>
          </a:stretch>
        </p:blipFill>
        <p:spPr>
          <a:xfrm>
            <a:off x="3165038" y="1638657"/>
            <a:ext cx="1646634" cy="1089303"/>
          </a:xfrm>
          <a:prstGeom prst="rect">
            <a:avLst/>
          </a:prstGeom>
        </p:spPr>
      </p:pic>
      <p:pic>
        <p:nvPicPr>
          <p:cNvPr id="4" name="Image 1" descr="preencoded.png"/>
          <p:cNvPicPr>
            <a:picLocks noChangeAspect="1"/>
          </p:cNvPicPr>
          <p:nvPr/>
        </p:nvPicPr>
        <p:blipFill>
          <a:blip r:embed="rId4"/>
          <a:stretch>
            <a:fillRect/>
          </a:stretch>
        </p:blipFill>
        <p:spPr>
          <a:xfrm>
            <a:off x="3855363" y="2152174"/>
            <a:ext cx="265867" cy="332303"/>
          </a:xfrm>
          <a:prstGeom prst="rect">
            <a:avLst/>
          </a:prstGeom>
        </p:spPr>
      </p:pic>
      <p:sp>
        <p:nvSpPr>
          <p:cNvPr id="5" name="Text 1"/>
          <p:cNvSpPr/>
          <p:nvPr/>
        </p:nvSpPr>
        <p:spPr>
          <a:xfrm>
            <a:off x="5000744" y="1827728"/>
            <a:ext cx="3127891" cy="295394"/>
          </a:xfrm>
          <a:prstGeom prst="rect">
            <a:avLst/>
          </a:prstGeom>
          <a:noFill/>
          <a:ln/>
        </p:spPr>
        <p:txBody>
          <a:bodyPr wrap="none" lIns="0" tIns="0" rIns="0" bIns="0" rtlCol="0" anchor="t"/>
          <a:lstStyle/>
          <a:p>
            <a:pPr marL="0" indent="0" algn="l">
              <a:lnSpc>
                <a:spcPts val="2300"/>
              </a:lnSpc>
              <a:buNone/>
            </a:pPr>
            <a:r>
              <a:rPr lang="en-US" sz="1850" dirty="0">
                <a:solidFill>
                  <a:srgbClr val="CFCBBF"/>
                </a:solidFill>
                <a:latin typeface="Prata" pitchFamily="34" charset="0"/>
                <a:ea typeface="Prata" pitchFamily="34" charset="-122"/>
                <a:cs typeface="Prata" pitchFamily="34" charset="-120"/>
              </a:rPr>
              <a:t>Promocja międzynarodowa</a:t>
            </a:r>
            <a:endParaRPr lang="en-US" sz="1850" dirty="0"/>
          </a:p>
        </p:txBody>
      </p:sp>
      <p:sp>
        <p:nvSpPr>
          <p:cNvPr id="6" name="Text 2"/>
          <p:cNvSpPr/>
          <p:nvPr/>
        </p:nvSpPr>
        <p:spPr>
          <a:xfrm>
            <a:off x="5000744" y="2236470"/>
            <a:ext cx="5744408" cy="302419"/>
          </a:xfrm>
          <a:prstGeom prst="rect">
            <a:avLst/>
          </a:prstGeom>
          <a:noFill/>
          <a:ln/>
        </p:spPr>
        <p:txBody>
          <a:bodyPr wrap="none" lIns="0" tIns="0" rIns="0" bIns="0" rtlCol="0" anchor="t"/>
          <a:lstStyle/>
          <a:p>
            <a:pPr marL="0" indent="0" algn="l">
              <a:lnSpc>
                <a:spcPts val="2350"/>
              </a:lnSpc>
              <a:buNone/>
            </a:pPr>
            <a:r>
              <a:rPr lang="en-US" sz="1450" dirty="0">
                <a:solidFill>
                  <a:srgbClr val="CFCBBF"/>
                </a:solidFill>
                <a:latin typeface="Raleway" pitchFamily="34" charset="0"/>
                <a:ea typeface="Raleway" pitchFamily="34" charset="-122"/>
                <a:cs typeface="Raleway" pitchFamily="34" charset="-120"/>
              </a:rPr>
              <a:t>Promowanie polskiej ochrony zdrowia na arenie międzynarodowej</a:t>
            </a:r>
            <a:endParaRPr lang="en-US" sz="1450" dirty="0"/>
          </a:p>
        </p:txBody>
      </p:sp>
      <p:sp>
        <p:nvSpPr>
          <p:cNvPr id="7" name="Shape 3"/>
          <p:cNvSpPr/>
          <p:nvPr/>
        </p:nvSpPr>
        <p:spPr>
          <a:xfrm>
            <a:off x="4858941" y="2742009"/>
            <a:ext cx="9062442" cy="11430"/>
          </a:xfrm>
          <a:prstGeom prst="roundRect">
            <a:avLst>
              <a:gd name="adj" fmla="val 248166"/>
            </a:avLst>
          </a:prstGeom>
          <a:solidFill>
            <a:srgbClr val="535455"/>
          </a:solidFill>
          <a:ln/>
        </p:spPr>
      </p:sp>
      <p:pic>
        <p:nvPicPr>
          <p:cNvPr id="8" name="Image 2" descr="preencoded.png"/>
          <p:cNvPicPr>
            <a:picLocks noChangeAspect="1"/>
          </p:cNvPicPr>
          <p:nvPr/>
        </p:nvPicPr>
        <p:blipFill>
          <a:blip r:embed="rId5"/>
          <a:stretch>
            <a:fillRect/>
          </a:stretch>
        </p:blipFill>
        <p:spPr>
          <a:xfrm>
            <a:off x="2341721" y="2775228"/>
            <a:ext cx="3293388" cy="1089303"/>
          </a:xfrm>
          <a:prstGeom prst="rect">
            <a:avLst/>
          </a:prstGeom>
        </p:spPr>
      </p:pic>
      <p:pic>
        <p:nvPicPr>
          <p:cNvPr id="9" name="Image 3" descr="preencoded.png"/>
          <p:cNvPicPr>
            <a:picLocks noChangeAspect="1"/>
          </p:cNvPicPr>
          <p:nvPr/>
        </p:nvPicPr>
        <p:blipFill>
          <a:blip r:embed="rId6"/>
          <a:stretch>
            <a:fillRect/>
          </a:stretch>
        </p:blipFill>
        <p:spPr>
          <a:xfrm>
            <a:off x="3855482" y="3153728"/>
            <a:ext cx="265867" cy="332303"/>
          </a:xfrm>
          <a:prstGeom prst="rect">
            <a:avLst/>
          </a:prstGeom>
        </p:spPr>
      </p:pic>
      <p:sp>
        <p:nvSpPr>
          <p:cNvPr id="10" name="Text 4"/>
          <p:cNvSpPr/>
          <p:nvPr/>
        </p:nvSpPr>
        <p:spPr>
          <a:xfrm>
            <a:off x="5824180" y="2964299"/>
            <a:ext cx="2979777" cy="295394"/>
          </a:xfrm>
          <a:prstGeom prst="rect">
            <a:avLst/>
          </a:prstGeom>
          <a:noFill/>
          <a:ln/>
        </p:spPr>
        <p:txBody>
          <a:bodyPr wrap="none" lIns="0" tIns="0" rIns="0" bIns="0" rtlCol="0" anchor="t"/>
          <a:lstStyle/>
          <a:p>
            <a:pPr marL="0" indent="0" algn="l">
              <a:lnSpc>
                <a:spcPts val="2300"/>
              </a:lnSpc>
              <a:buNone/>
            </a:pPr>
            <a:r>
              <a:rPr lang="en-US" sz="1850" dirty="0">
                <a:solidFill>
                  <a:srgbClr val="CFCBBF"/>
                </a:solidFill>
                <a:latin typeface="Prata" pitchFamily="34" charset="0"/>
                <a:ea typeface="Prata" pitchFamily="34" charset="-122"/>
                <a:cs typeface="Prata" pitchFamily="34" charset="-120"/>
              </a:rPr>
              <a:t>Opieka oparta na wartości</a:t>
            </a:r>
            <a:endParaRPr lang="en-US" sz="1850" dirty="0"/>
          </a:p>
        </p:txBody>
      </p:sp>
      <p:sp>
        <p:nvSpPr>
          <p:cNvPr id="11" name="Text 5"/>
          <p:cNvSpPr/>
          <p:nvPr/>
        </p:nvSpPr>
        <p:spPr>
          <a:xfrm>
            <a:off x="5824180" y="3373041"/>
            <a:ext cx="4497705" cy="302419"/>
          </a:xfrm>
          <a:prstGeom prst="rect">
            <a:avLst/>
          </a:prstGeom>
          <a:noFill/>
          <a:ln/>
        </p:spPr>
        <p:txBody>
          <a:bodyPr wrap="none" lIns="0" tIns="0" rIns="0" bIns="0" rtlCol="0" anchor="t"/>
          <a:lstStyle/>
          <a:p>
            <a:pPr marL="0" indent="0" algn="l">
              <a:lnSpc>
                <a:spcPts val="2350"/>
              </a:lnSpc>
              <a:buNone/>
            </a:pPr>
            <a:r>
              <a:rPr lang="en-US" sz="1450" dirty="0">
                <a:solidFill>
                  <a:srgbClr val="CFCBBF"/>
                </a:solidFill>
                <a:latin typeface="Raleway" pitchFamily="34" charset="0"/>
                <a:ea typeface="Raleway" pitchFamily="34" charset="-122"/>
                <a:cs typeface="Raleway" pitchFamily="34" charset="-120"/>
              </a:rPr>
              <a:t>Rozwój value-based healthcare w polskim systemie</a:t>
            </a:r>
            <a:endParaRPr lang="en-US" sz="1450" dirty="0"/>
          </a:p>
        </p:txBody>
      </p:sp>
      <p:sp>
        <p:nvSpPr>
          <p:cNvPr id="12" name="Shape 6"/>
          <p:cNvSpPr/>
          <p:nvPr/>
        </p:nvSpPr>
        <p:spPr>
          <a:xfrm>
            <a:off x="5682377" y="3878580"/>
            <a:ext cx="8239006" cy="11430"/>
          </a:xfrm>
          <a:prstGeom prst="roundRect">
            <a:avLst>
              <a:gd name="adj" fmla="val 248166"/>
            </a:avLst>
          </a:prstGeom>
          <a:solidFill>
            <a:srgbClr val="535455"/>
          </a:solidFill>
          <a:ln/>
        </p:spPr>
      </p:sp>
      <p:pic>
        <p:nvPicPr>
          <p:cNvPr id="13" name="Image 4" descr="preencoded.png"/>
          <p:cNvPicPr>
            <a:picLocks noChangeAspect="1"/>
          </p:cNvPicPr>
          <p:nvPr/>
        </p:nvPicPr>
        <p:blipFill>
          <a:blip r:embed="rId7"/>
          <a:stretch>
            <a:fillRect/>
          </a:stretch>
        </p:blipFill>
        <p:spPr>
          <a:xfrm>
            <a:off x="1518285" y="3911798"/>
            <a:ext cx="4940141" cy="1089303"/>
          </a:xfrm>
          <a:prstGeom prst="rect">
            <a:avLst/>
          </a:prstGeom>
        </p:spPr>
      </p:pic>
      <p:pic>
        <p:nvPicPr>
          <p:cNvPr id="14" name="Image 5" descr="preencoded.png"/>
          <p:cNvPicPr>
            <a:picLocks noChangeAspect="1"/>
          </p:cNvPicPr>
          <p:nvPr/>
        </p:nvPicPr>
        <p:blipFill>
          <a:blip r:embed="rId8"/>
          <a:stretch>
            <a:fillRect/>
          </a:stretch>
        </p:blipFill>
        <p:spPr>
          <a:xfrm>
            <a:off x="3855363" y="4290298"/>
            <a:ext cx="265867" cy="332303"/>
          </a:xfrm>
          <a:prstGeom prst="rect">
            <a:avLst/>
          </a:prstGeom>
        </p:spPr>
      </p:pic>
      <p:sp>
        <p:nvSpPr>
          <p:cNvPr id="15" name="Text 7"/>
          <p:cNvSpPr/>
          <p:nvPr/>
        </p:nvSpPr>
        <p:spPr>
          <a:xfrm>
            <a:off x="6647498" y="4100870"/>
            <a:ext cx="2363748" cy="295394"/>
          </a:xfrm>
          <a:prstGeom prst="rect">
            <a:avLst/>
          </a:prstGeom>
          <a:noFill/>
          <a:ln/>
        </p:spPr>
        <p:txBody>
          <a:bodyPr wrap="none" lIns="0" tIns="0" rIns="0" bIns="0" rtlCol="0" anchor="t"/>
          <a:lstStyle/>
          <a:p>
            <a:pPr marL="0" indent="0" algn="l">
              <a:lnSpc>
                <a:spcPts val="2300"/>
              </a:lnSpc>
              <a:buNone/>
            </a:pPr>
            <a:r>
              <a:rPr lang="en-US" sz="1850" dirty="0">
                <a:solidFill>
                  <a:srgbClr val="CFCBBF"/>
                </a:solidFill>
                <a:latin typeface="Prata" pitchFamily="34" charset="0"/>
                <a:ea typeface="Prata" pitchFamily="34" charset="-122"/>
                <a:cs typeface="Prata" pitchFamily="34" charset="-120"/>
              </a:rPr>
              <a:t>Dostępność i jakość</a:t>
            </a:r>
            <a:endParaRPr lang="en-US" sz="1850" dirty="0"/>
          </a:p>
        </p:txBody>
      </p:sp>
      <p:sp>
        <p:nvSpPr>
          <p:cNvPr id="16" name="Text 8"/>
          <p:cNvSpPr/>
          <p:nvPr/>
        </p:nvSpPr>
        <p:spPr>
          <a:xfrm>
            <a:off x="6647498" y="4509611"/>
            <a:ext cx="4991576" cy="302419"/>
          </a:xfrm>
          <a:prstGeom prst="rect">
            <a:avLst/>
          </a:prstGeom>
          <a:noFill/>
          <a:ln/>
        </p:spPr>
        <p:txBody>
          <a:bodyPr wrap="none" lIns="0" tIns="0" rIns="0" bIns="0" rtlCol="0" anchor="t"/>
          <a:lstStyle/>
          <a:p>
            <a:pPr marL="0" indent="0" algn="l">
              <a:lnSpc>
                <a:spcPts val="2350"/>
              </a:lnSpc>
              <a:buNone/>
            </a:pPr>
            <a:r>
              <a:rPr lang="en-US" sz="1450" dirty="0">
                <a:solidFill>
                  <a:srgbClr val="CFCBBF"/>
                </a:solidFill>
                <a:latin typeface="Raleway" pitchFamily="34" charset="0"/>
                <a:ea typeface="Raleway" pitchFamily="34" charset="-122"/>
                <a:cs typeface="Raleway" pitchFamily="34" charset="-120"/>
              </a:rPr>
              <a:t>Wspieranie dostępności opieki zdrowotnej dla wszystkich</a:t>
            </a:r>
            <a:endParaRPr lang="en-US" sz="1450" dirty="0"/>
          </a:p>
        </p:txBody>
      </p:sp>
      <p:sp>
        <p:nvSpPr>
          <p:cNvPr id="17" name="Shape 9"/>
          <p:cNvSpPr/>
          <p:nvPr/>
        </p:nvSpPr>
        <p:spPr>
          <a:xfrm>
            <a:off x="6505694" y="5015151"/>
            <a:ext cx="7415689" cy="11430"/>
          </a:xfrm>
          <a:prstGeom prst="roundRect">
            <a:avLst>
              <a:gd name="adj" fmla="val 248166"/>
            </a:avLst>
          </a:prstGeom>
          <a:solidFill>
            <a:srgbClr val="535455"/>
          </a:solidFill>
          <a:ln/>
        </p:spPr>
      </p:sp>
      <p:pic>
        <p:nvPicPr>
          <p:cNvPr id="18" name="Image 6" descr="preencoded.png"/>
          <p:cNvPicPr>
            <a:picLocks noChangeAspect="1"/>
          </p:cNvPicPr>
          <p:nvPr/>
        </p:nvPicPr>
        <p:blipFill>
          <a:blip r:embed="rId9"/>
          <a:stretch>
            <a:fillRect/>
          </a:stretch>
        </p:blipFill>
        <p:spPr>
          <a:xfrm>
            <a:off x="694968" y="5048369"/>
            <a:ext cx="6586895" cy="1089303"/>
          </a:xfrm>
          <a:prstGeom prst="rect">
            <a:avLst/>
          </a:prstGeom>
        </p:spPr>
      </p:pic>
      <p:pic>
        <p:nvPicPr>
          <p:cNvPr id="19" name="Image 7" descr="preencoded.png"/>
          <p:cNvPicPr>
            <a:picLocks noChangeAspect="1"/>
          </p:cNvPicPr>
          <p:nvPr/>
        </p:nvPicPr>
        <p:blipFill>
          <a:blip r:embed="rId10"/>
          <a:stretch>
            <a:fillRect/>
          </a:stretch>
        </p:blipFill>
        <p:spPr>
          <a:xfrm>
            <a:off x="3855482" y="5426869"/>
            <a:ext cx="265867" cy="332303"/>
          </a:xfrm>
          <a:prstGeom prst="rect">
            <a:avLst/>
          </a:prstGeom>
        </p:spPr>
      </p:pic>
      <p:sp>
        <p:nvSpPr>
          <p:cNvPr id="20" name="Text 10"/>
          <p:cNvSpPr/>
          <p:nvPr/>
        </p:nvSpPr>
        <p:spPr>
          <a:xfrm>
            <a:off x="7470934" y="5237440"/>
            <a:ext cx="2363748" cy="295394"/>
          </a:xfrm>
          <a:prstGeom prst="rect">
            <a:avLst/>
          </a:prstGeom>
          <a:noFill/>
          <a:ln/>
        </p:spPr>
        <p:txBody>
          <a:bodyPr wrap="none" lIns="0" tIns="0" rIns="0" bIns="0" rtlCol="0" anchor="t"/>
          <a:lstStyle/>
          <a:p>
            <a:pPr marL="0" indent="0" algn="l">
              <a:lnSpc>
                <a:spcPts val="2300"/>
              </a:lnSpc>
              <a:buNone/>
            </a:pPr>
            <a:r>
              <a:rPr lang="en-US" sz="1850" dirty="0">
                <a:solidFill>
                  <a:srgbClr val="CFCBBF"/>
                </a:solidFill>
                <a:latin typeface="Prata" pitchFamily="34" charset="0"/>
                <a:ea typeface="Prata" pitchFamily="34" charset="-122"/>
                <a:cs typeface="Prata" pitchFamily="34" charset="-120"/>
              </a:rPr>
              <a:t>Projekty społeczne</a:t>
            </a:r>
            <a:endParaRPr lang="en-US" sz="1850" dirty="0"/>
          </a:p>
        </p:txBody>
      </p:sp>
      <p:sp>
        <p:nvSpPr>
          <p:cNvPr id="21" name="Text 11"/>
          <p:cNvSpPr/>
          <p:nvPr/>
        </p:nvSpPr>
        <p:spPr>
          <a:xfrm>
            <a:off x="7470934" y="5646182"/>
            <a:ext cx="5666184" cy="302419"/>
          </a:xfrm>
          <a:prstGeom prst="rect">
            <a:avLst/>
          </a:prstGeom>
          <a:noFill/>
          <a:ln/>
        </p:spPr>
        <p:txBody>
          <a:bodyPr wrap="none" lIns="0" tIns="0" rIns="0" bIns="0" rtlCol="0" anchor="t"/>
          <a:lstStyle/>
          <a:p>
            <a:pPr marL="0" indent="0" algn="l">
              <a:lnSpc>
                <a:spcPts val="2350"/>
              </a:lnSpc>
              <a:buNone/>
            </a:pPr>
            <a:r>
              <a:rPr lang="en-US" sz="1450" dirty="0">
                <a:solidFill>
                  <a:srgbClr val="CFCBBF"/>
                </a:solidFill>
                <a:latin typeface="Raleway" pitchFamily="34" charset="0"/>
                <a:ea typeface="Raleway" pitchFamily="34" charset="-122"/>
                <a:cs typeface="Raleway" pitchFamily="34" charset="-120"/>
              </a:rPr>
              <a:t>Inicjowanie działań edukacyjnych, cyfrowych i infrastrukturalnych</a:t>
            </a:r>
            <a:endParaRPr lang="en-US" sz="1450" dirty="0"/>
          </a:p>
        </p:txBody>
      </p:sp>
      <p:sp>
        <p:nvSpPr>
          <p:cNvPr id="22" name="Text 12"/>
          <p:cNvSpPr/>
          <p:nvPr/>
        </p:nvSpPr>
        <p:spPr>
          <a:xfrm>
            <a:off x="661749" y="6350317"/>
            <a:ext cx="13306901" cy="1209675"/>
          </a:xfrm>
          <a:prstGeom prst="rect">
            <a:avLst/>
          </a:prstGeom>
          <a:noFill/>
          <a:ln/>
        </p:spPr>
        <p:txBody>
          <a:bodyPr wrap="square" lIns="0" tIns="0" rIns="0" bIns="0" rtlCol="0" anchor="t"/>
          <a:lstStyle/>
          <a:p>
            <a:pPr marL="0" indent="0" algn="l">
              <a:lnSpc>
                <a:spcPts val="2350"/>
              </a:lnSpc>
              <a:buNone/>
            </a:pPr>
            <a:r>
              <a:rPr lang="en-US" sz="1450" dirty="0">
                <a:solidFill>
                  <a:srgbClr val="CFCBBF"/>
                </a:solidFill>
                <a:latin typeface="Raleway" pitchFamily="34" charset="0"/>
                <a:ea typeface="Raleway" pitchFamily="34" charset="-122"/>
                <a:cs typeface="Raleway" pitchFamily="34" charset="-120"/>
              </a:rPr>
              <a:t>Fundacja Healthcare Poland stawia sobie za cel kompleksowe wsparcie polskiego systemu ochrony zdrowia poprzez działania na wielu płaszczyznach. Dążymy do zapewnienia, że wysokiej jakości opieka medyczna będzie dostępna dla wszystkich pacjentów, niezależnie od ich sprawności czy pochodzenia. Nasze działania statutowe ukierunkowane są zarówno na rozwój kompetencji personelu medycznego, jak i na wprowadzanie innowacyjnych rozwiązań wspierających dostępność.</a:t>
            </a:r>
            <a:endParaRPr lang="en-US" sz="14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044327" y="438388"/>
            <a:ext cx="8028146" cy="996553"/>
          </a:xfrm>
          <a:prstGeom prst="rect">
            <a:avLst/>
          </a:prstGeom>
          <a:noFill/>
          <a:ln/>
        </p:spPr>
        <p:txBody>
          <a:bodyPr wrap="square" lIns="0" tIns="0" rIns="0" bIns="0" rtlCol="0" anchor="t"/>
          <a:lstStyle/>
          <a:p>
            <a:pPr marL="0" indent="0" algn="l">
              <a:lnSpc>
                <a:spcPts val="3900"/>
              </a:lnSpc>
              <a:buNone/>
            </a:pPr>
            <a:r>
              <a:rPr lang="en-US" sz="3100" dirty="0">
                <a:solidFill>
                  <a:srgbClr val="F2E782"/>
                </a:solidFill>
                <a:latin typeface="Prata" pitchFamily="34" charset="0"/>
                <a:ea typeface="Prata" pitchFamily="34" charset="-122"/>
                <a:cs typeface="Prata" pitchFamily="34" charset="-120"/>
              </a:rPr>
              <a:t>Działania na Rzecz Dostępności w Placówkach Medycznych</a:t>
            </a:r>
            <a:endParaRPr lang="en-US" sz="3100" dirty="0"/>
          </a:p>
        </p:txBody>
      </p:sp>
      <p:sp>
        <p:nvSpPr>
          <p:cNvPr id="4" name="Shape 1"/>
          <p:cNvSpPr/>
          <p:nvPr/>
        </p:nvSpPr>
        <p:spPr>
          <a:xfrm>
            <a:off x="6223635" y="1674019"/>
            <a:ext cx="22860" cy="4662607"/>
          </a:xfrm>
          <a:prstGeom prst="roundRect">
            <a:avLst>
              <a:gd name="adj" fmla="val 104618"/>
            </a:avLst>
          </a:prstGeom>
          <a:solidFill>
            <a:srgbClr val="535455"/>
          </a:solidFill>
          <a:ln/>
        </p:spPr>
      </p:sp>
      <p:sp>
        <p:nvSpPr>
          <p:cNvPr id="5" name="Shape 2"/>
          <p:cNvSpPr/>
          <p:nvPr/>
        </p:nvSpPr>
        <p:spPr>
          <a:xfrm>
            <a:off x="6380143" y="2021205"/>
            <a:ext cx="478274" cy="22860"/>
          </a:xfrm>
          <a:prstGeom prst="roundRect">
            <a:avLst>
              <a:gd name="adj" fmla="val 104618"/>
            </a:avLst>
          </a:prstGeom>
          <a:solidFill>
            <a:srgbClr val="535455"/>
          </a:solidFill>
          <a:ln/>
        </p:spPr>
      </p:sp>
      <p:sp>
        <p:nvSpPr>
          <p:cNvPr id="6" name="Shape 3"/>
          <p:cNvSpPr/>
          <p:nvPr/>
        </p:nvSpPr>
        <p:spPr>
          <a:xfrm>
            <a:off x="6044267" y="1853327"/>
            <a:ext cx="358735" cy="358735"/>
          </a:xfrm>
          <a:prstGeom prst="roundRect">
            <a:avLst>
              <a:gd name="adj" fmla="val 6667"/>
            </a:avLst>
          </a:prstGeom>
          <a:solidFill>
            <a:srgbClr val="3A3B3C"/>
          </a:solidFill>
          <a:ln/>
        </p:spPr>
      </p:sp>
      <p:pic>
        <p:nvPicPr>
          <p:cNvPr id="7" name="Image 1" descr="preencoded.png"/>
          <p:cNvPicPr>
            <a:picLocks noChangeAspect="1"/>
          </p:cNvPicPr>
          <p:nvPr/>
        </p:nvPicPr>
        <p:blipFill>
          <a:blip r:embed="rId4"/>
          <a:stretch>
            <a:fillRect/>
          </a:stretch>
        </p:blipFill>
        <p:spPr>
          <a:xfrm>
            <a:off x="6104037" y="1883212"/>
            <a:ext cx="239078" cy="298847"/>
          </a:xfrm>
          <a:prstGeom prst="rect">
            <a:avLst/>
          </a:prstGeom>
        </p:spPr>
      </p:pic>
      <p:sp>
        <p:nvSpPr>
          <p:cNvPr id="8" name="Text 4"/>
          <p:cNvSpPr/>
          <p:nvPr/>
        </p:nvSpPr>
        <p:spPr>
          <a:xfrm>
            <a:off x="7020878" y="1833443"/>
            <a:ext cx="1992868" cy="249079"/>
          </a:xfrm>
          <a:prstGeom prst="rect">
            <a:avLst/>
          </a:prstGeom>
          <a:noFill/>
          <a:ln/>
        </p:spPr>
        <p:txBody>
          <a:bodyPr wrap="none" lIns="0" tIns="0" rIns="0" bIns="0" rtlCol="0" anchor="t"/>
          <a:lstStyle/>
          <a:p>
            <a:pPr marL="0" indent="0" algn="l">
              <a:lnSpc>
                <a:spcPts val="1950"/>
              </a:lnSpc>
              <a:buNone/>
            </a:pPr>
            <a:r>
              <a:rPr lang="en-US" sz="1550" dirty="0">
                <a:solidFill>
                  <a:srgbClr val="CFCBBF"/>
                </a:solidFill>
                <a:latin typeface="Prata" pitchFamily="34" charset="0"/>
                <a:ea typeface="Prata" pitchFamily="34" charset="-122"/>
                <a:cs typeface="Prata" pitchFamily="34" charset="-120"/>
              </a:rPr>
              <a:t>Audyty dostępności</a:t>
            </a:r>
            <a:endParaRPr lang="en-US" sz="1550" dirty="0"/>
          </a:p>
        </p:txBody>
      </p:sp>
      <p:sp>
        <p:nvSpPr>
          <p:cNvPr id="9" name="Text 5"/>
          <p:cNvSpPr/>
          <p:nvPr/>
        </p:nvSpPr>
        <p:spPr>
          <a:xfrm>
            <a:off x="7020878" y="2178129"/>
            <a:ext cx="7051596" cy="510064"/>
          </a:xfrm>
          <a:prstGeom prst="rect">
            <a:avLst/>
          </a:prstGeom>
          <a:noFill/>
          <a:ln/>
        </p:spPr>
        <p:txBody>
          <a:bodyPr wrap="square" lIns="0" tIns="0" rIns="0" bIns="0" rtlCol="0" anchor="t"/>
          <a:lstStyle/>
          <a:p>
            <a:pPr marL="0" indent="0" algn="l">
              <a:lnSpc>
                <a:spcPts val="2000"/>
              </a:lnSpc>
              <a:buNone/>
            </a:pPr>
            <a:r>
              <a:rPr lang="en-US" sz="1250" dirty="0">
                <a:solidFill>
                  <a:srgbClr val="CFCBBF"/>
                </a:solidFill>
                <a:latin typeface="Raleway" pitchFamily="34" charset="0"/>
                <a:ea typeface="Raleway" pitchFamily="34" charset="-122"/>
                <a:cs typeface="Raleway" pitchFamily="34" charset="-120"/>
              </a:rPr>
              <a:t>Kompleksowa ocena dostępności architektonicznej i komunikacyjnej w placówkach medycznych</a:t>
            </a:r>
            <a:endParaRPr lang="en-US" sz="1250" dirty="0"/>
          </a:p>
        </p:txBody>
      </p:sp>
      <p:sp>
        <p:nvSpPr>
          <p:cNvPr id="10" name="Shape 6"/>
          <p:cNvSpPr/>
          <p:nvPr/>
        </p:nvSpPr>
        <p:spPr>
          <a:xfrm>
            <a:off x="6380143" y="3354229"/>
            <a:ext cx="478274" cy="22860"/>
          </a:xfrm>
          <a:prstGeom prst="roundRect">
            <a:avLst>
              <a:gd name="adj" fmla="val 104618"/>
            </a:avLst>
          </a:prstGeom>
          <a:solidFill>
            <a:srgbClr val="535455"/>
          </a:solidFill>
          <a:ln/>
        </p:spPr>
      </p:sp>
      <p:sp>
        <p:nvSpPr>
          <p:cNvPr id="11" name="Shape 7"/>
          <p:cNvSpPr/>
          <p:nvPr/>
        </p:nvSpPr>
        <p:spPr>
          <a:xfrm>
            <a:off x="6044267" y="3186351"/>
            <a:ext cx="358735" cy="358735"/>
          </a:xfrm>
          <a:prstGeom prst="roundRect">
            <a:avLst>
              <a:gd name="adj" fmla="val 6667"/>
            </a:avLst>
          </a:prstGeom>
          <a:solidFill>
            <a:srgbClr val="3A3B3C"/>
          </a:solidFill>
          <a:ln/>
        </p:spPr>
      </p:sp>
      <p:pic>
        <p:nvPicPr>
          <p:cNvPr id="12" name="Image 2" descr="preencoded.png"/>
          <p:cNvPicPr>
            <a:picLocks noChangeAspect="1"/>
          </p:cNvPicPr>
          <p:nvPr/>
        </p:nvPicPr>
        <p:blipFill>
          <a:blip r:embed="rId5"/>
          <a:stretch>
            <a:fillRect/>
          </a:stretch>
        </p:blipFill>
        <p:spPr>
          <a:xfrm>
            <a:off x="6104037" y="3216235"/>
            <a:ext cx="239078" cy="298847"/>
          </a:xfrm>
          <a:prstGeom prst="rect">
            <a:avLst/>
          </a:prstGeom>
        </p:spPr>
      </p:pic>
      <p:sp>
        <p:nvSpPr>
          <p:cNvPr id="13" name="Text 8"/>
          <p:cNvSpPr/>
          <p:nvPr/>
        </p:nvSpPr>
        <p:spPr>
          <a:xfrm>
            <a:off x="7020878" y="3166467"/>
            <a:ext cx="2730818" cy="249079"/>
          </a:xfrm>
          <a:prstGeom prst="rect">
            <a:avLst/>
          </a:prstGeom>
          <a:noFill/>
          <a:ln/>
        </p:spPr>
        <p:txBody>
          <a:bodyPr wrap="none" lIns="0" tIns="0" rIns="0" bIns="0" rtlCol="0" anchor="t"/>
          <a:lstStyle/>
          <a:p>
            <a:pPr marL="0" indent="0" algn="l">
              <a:lnSpc>
                <a:spcPts val="1950"/>
              </a:lnSpc>
              <a:buNone/>
            </a:pPr>
            <a:r>
              <a:rPr lang="en-US" sz="1550" dirty="0">
                <a:solidFill>
                  <a:srgbClr val="CFCBBF"/>
                </a:solidFill>
                <a:latin typeface="Prata" pitchFamily="34" charset="0"/>
                <a:ea typeface="Prata" pitchFamily="34" charset="-122"/>
                <a:cs typeface="Prata" pitchFamily="34" charset="-120"/>
              </a:rPr>
              <a:t>Dostosowanie infrastruktury</a:t>
            </a:r>
            <a:endParaRPr lang="en-US" sz="1550" dirty="0"/>
          </a:p>
        </p:txBody>
      </p:sp>
      <p:sp>
        <p:nvSpPr>
          <p:cNvPr id="14" name="Text 9"/>
          <p:cNvSpPr/>
          <p:nvPr/>
        </p:nvSpPr>
        <p:spPr>
          <a:xfrm>
            <a:off x="7020878" y="3511153"/>
            <a:ext cx="7051596" cy="255032"/>
          </a:xfrm>
          <a:prstGeom prst="rect">
            <a:avLst/>
          </a:prstGeom>
          <a:noFill/>
          <a:ln/>
        </p:spPr>
        <p:txBody>
          <a:bodyPr wrap="none" lIns="0" tIns="0" rIns="0" bIns="0" rtlCol="0" anchor="t"/>
          <a:lstStyle/>
          <a:p>
            <a:pPr marL="0" indent="0" algn="l">
              <a:lnSpc>
                <a:spcPts val="2000"/>
              </a:lnSpc>
              <a:buNone/>
            </a:pPr>
            <a:r>
              <a:rPr lang="en-US" sz="1250" dirty="0">
                <a:solidFill>
                  <a:srgbClr val="CFCBBF"/>
                </a:solidFill>
                <a:latin typeface="Raleway" pitchFamily="34" charset="0"/>
                <a:ea typeface="Raleway" pitchFamily="34" charset="-122"/>
                <a:cs typeface="Raleway" pitchFamily="34" charset="-120"/>
              </a:rPr>
              <a:t>Wsparcie w modernizacji obiektów i likwidacji barier architektonicznych</a:t>
            </a:r>
            <a:endParaRPr lang="en-US" sz="1250" dirty="0"/>
          </a:p>
        </p:txBody>
      </p:sp>
      <p:sp>
        <p:nvSpPr>
          <p:cNvPr id="15" name="Shape 10"/>
          <p:cNvSpPr/>
          <p:nvPr/>
        </p:nvSpPr>
        <p:spPr>
          <a:xfrm>
            <a:off x="6380143" y="4432221"/>
            <a:ext cx="478274" cy="22860"/>
          </a:xfrm>
          <a:prstGeom prst="roundRect">
            <a:avLst>
              <a:gd name="adj" fmla="val 104618"/>
            </a:avLst>
          </a:prstGeom>
          <a:solidFill>
            <a:srgbClr val="535455"/>
          </a:solidFill>
          <a:ln/>
        </p:spPr>
      </p:sp>
      <p:sp>
        <p:nvSpPr>
          <p:cNvPr id="16" name="Shape 11"/>
          <p:cNvSpPr/>
          <p:nvPr/>
        </p:nvSpPr>
        <p:spPr>
          <a:xfrm>
            <a:off x="6044267" y="4264342"/>
            <a:ext cx="358735" cy="358735"/>
          </a:xfrm>
          <a:prstGeom prst="roundRect">
            <a:avLst>
              <a:gd name="adj" fmla="val 6667"/>
            </a:avLst>
          </a:prstGeom>
          <a:solidFill>
            <a:srgbClr val="3A3B3C"/>
          </a:solidFill>
          <a:ln/>
        </p:spPr>
      </p:sp>
      <p:pic>
        <p:nvPicPr>
          <p:cNvPr id="17" name="Image 3" descr="preencoded.png"/>
          <p:cNvPicPr>
            <a:picLocks noChangeAspect="1"/>
          </p:cNvPicPr>
          <p:nvPr/>
        </p:nvPicPr>
        <p:blipFill>
          <a:blip r:embed="rId6"/>
          <a:stretch>
            <a:fillRect/>
          </a:stretch>
        </p:blipFill>
        <p:spPr>
          <a:xfrm>
            <a:off x="6104037" y="4294227"/>
            <a:ext cx="239078" cy="298847"/>
          </a:xfrm>
          <a:prstGeom prst="rect">
            <a:avLst/>
          </a:prstGeom>
        </p:spPr>
      </p:pic>
      <p:sp>
        <p:nvSpPr>
          <p:cNvPr id="18" name="Text 12"/>
          <p:cNvSpPr/>
          <p:nvPr/>
        </p:nvSpPr>
        <p:spPr>
          <a:xfrm>
            <a:off x="7020878" y="4244459"/>
            <a:ext cx="2615208" cy="249079"/>
          </a:xfrm>
          <a:prstGeom prst="rect">
            <a:avLst/>
          </a:prstGeom>
          <a:noFill/>
          <a:ln/>
        </p:spPr>
        <p:txBody>
          <a:bodyPr wrap="none" lIns="0" tIns="0" rIns="0" bIns="0" rtlCol="0" anchor="t"/>
          <a:lstStyle/>
          <a:p>
            <a:pPr marL="0" indent="0" algn="l">
              <a:lnSpc>
                <a:spcPts val="1950"/>
              </a:lnSpc>
              <a:buNone/>
            </a:pPr>
            <a:r>
              <a:rPr lang="en-US" sz="1550" dirty="0">
                <a:solidFill>
                  <a:srgbClr val="CFCBBF"/>
                </a:solidFill>
                <a:latin typeface="Prata" pitchFamily="34" charset="0"/>
                <a:ea typeface="Prata" pitchFamily="34" charset="-122"/>
                <a:cs typeface="Prata" pitchFamily="34" charset="-120"/>
              </a:rPr>
              <a:t>Uniwersalne projektowanie</a:t>
            </a:r>
            <a:endParaRPr lang="en-US" sz="1550" dirty="0"/>
          </a:p>
        </p:txBody>
      </p:sp>
      <p:sp>
        <p:nvSpPr>
          <p:cNvPr id="19" name="Text 13"/>
          <p:cNvSpPr/>
          <p:nvPr/>
        </p:nvSpPr>
        <p:spPr>
          <a:xfrm>
            <a:off x="7020878" y="4589145"/>
            <a:ext cx="7051596" cy="255032"/>
          </a:xfrm>
          <a:prstGeom prst="rect">
            <a:avLst/>
          </a:prstGeom>
          <a:noFill/>
          <a:ln/>
        </p:spPr>
        <p:txBody>
          <a:bodyPr wrap="none" lIns="0" tIns="0" rIns="0" bIns="0" rtlCol="0" anchor="t"/>
          <a:lstStyle/>
          <a:p>
            <a:pPr marL="0" indent="0" algn="l">
              <a:lnSpc>
                <a:spcPts val="2000"/>
              </a:lnSpc>
              <a:buNone/>
            </a:pPr>
            <a:r>
              <a:rPr lang="en-US" sz="1250" dirty="0">
                <a:solidFill>
                  <a:srgbClr val="CFCBBF"/>
                </a:solidFill>
                <a:latin typeface="Raleway" pitchFamily="34" charset="0"/>
                <a:ea typeface="Raleway" pitchFamily="34" charset="-122"/>
                <a:cs typeface="Raleway" pitchFamily="34" charset="-120"/>
              </a:rPr>
              <a:t>Wdrażanie standardów uniwersalnego projektowania w procesach i usługach medycznych</a:t>
            </a:r>
            <a:endParaRPr lang="en-US" sz="1250" dirty="0"/>
          </a:p>
        </p:txBody>
      </p:sp>
      <p:sp>
        <p:nvSpPr>
          <p:cNvPr id="20" name="Shape 14"/>
          <p:cNvSpPr/>
          <p:nvPr/>
        </p:nvSpPr>
        <p:spPr>
          <a:xfrm>
            <a:off x="6380143" y="5510213"/>
            <a:ext cx="478274" cy="22860"/>
          </a:xfrm>
          <a:prstGeom prst="roundRect">
            <a:avLst>
              <a:gd name="adj" fmla="val 104618"/>
            </a:avLst>
          </a:prstGeom>
          <a:solidFill>
            <a:srgbClr val="535455"/>
          </a:solidFill>
          <a:ln/>
        </p:spPr>
      </p:sp>
      <p:sp>
        <p:nvSpPr>
          <p:cNvPr id="21" name="Shape 15"/>
          <p:cNvSpPr/>
          <p:nvPr/>
        </p:nvSpPr>
        <p:spPr>
          <a:xfrm>
            <a:off x="6044267" y="5342334"/>
            <a:ext cx="358735" cy="358735"/>
          </a:xfrm>
          <a:prstGeom prst="roundRect">
            <a:avLst>
              <a:gd name="adj" fmla="val 6667"/>
            </a:avLst>
          </a:prstGeom>
          <a:solidFill>
            <a:srgbClr val="3A3B3C"/>
          </a:solidFill>
          <a:ln/>
        </p:spPr>
      </p:sp>
      <p:pic>
        <p:nvPicPr>
          <p:cNvPr id="22" name="Image 4" descr="preencoded.png"/>
          <p:cNvPicPr>
            <a:picLocks noChangeAspect="1"/>
          </p:cNvPicPr>
          <p:nvPr/>
        </p:nvPicPr>
        <p:blipFill>
          <a:blip r:embed="rId7"/>
          <a:stretch>
            <a:fillRect/>
          </a:stretch>
        </p:blipFill>
        <p:spPr>
          <a:xfrm>
            <a:off x="6104037" y="5372219"/>
            <a:ext cx="239078" cy="298847"/>
          </a:xfrm>
          <a:prstGeom prst="rect">
            <a:avLst/>
          </a:prstGeom>
        </p:spPr>
      </p:pic>
      <p:sp>
        <p:nvSpPr>
          <p:cNvPr id="23" name="Text 16"/>
          <p:cNvSpPr/>
          <p:nvPr/>
        </p:nvSpPr>
        <p:spPr>
          <a:xfrm>
            <a:off x="7020878" y="5322451"/>
            <a:ext cx="1992868" cy="249079"/>
          </a:xfrm>
          <a:prstGeom prst="rect">
            <a:avLst/>
          </a:prstGeom>
          <a:noFill/>
          <a:ln/>
        </p:spPr>
        <p:txBody>
          <a:bodyPr wrap="none" lIns="0" tIns="0" rIns="0" bIns="0" rtlCol="0" anchor="t"/>
          <a:lstStyle/>
          <a:p>
            <a:pPr marL="0" indent="0" algn="l">
              <a:lnSpc>
                <a:spcPts val="1950"/>
              </a:lnSpc>
              <a:buNone/>
            </a:pPr>
            <a:r>
              <a:rPr lang="en-US" sz="1550" dirty="0">
                <a:solidFill>
                  <a:srgbClr val="CFCBBF"/>
                </a:solidFill>
                <a:latin typeface="Prata" pitchFamily="34" charset="0"/>
                <a:ea typeface="Prata" pitchFamily="34" charset="-122"/>
                <a:cs typeface="Prata" pitchFamily="34" charset="-120"/>
              </a:rPr>
              <a:t>Szkolenia personelu</a:t>
            </a:r>
            <a:endParaRPr lang="en-US" sz="1550" dirty="0"/>
          </a:p>
        </p:txBody>
      </p:sp>
      <p:sp>
        <p:nvSpPr>
          <p:cNvPr id="24" name="Text 17"/>
          <p:cNvSpPr/>
          <p:nvPr/>
        </p:nvSpPr>
        <p:spPr>
          <a:xfrm>
            <a:off x="7020878" y="5667137"/>
            <a:ext cx="7051596" cy="510064"/>
          </a:xfrm>
          <a:prstGeom prst="rect">
            <a:avLst/>
          </a:prstGeom>
          <a:noFill/>
          <a:ln/>
        </p:spPr>
        <p:txBody>
          <a:bodyPr wrap="square" lIns="0" tIns="0" rIns="0" bIns="0" rtlCol="0" anchor="t"/>
          <a:lstStyle/>
          <a:p>
            <a:pPr marL="0" indent="0" algn="l">
              <a:lnSpc>
                <a:spcPts val="2000"/>
              </a:lnSpc>
              <a:buNone/>
            </a:pPr>
            <a:r>
              <a:rPr lang="en-US" sz="1250" dirty="0">
                <a:solidFill>
                  <a:srgbClr val="CFCBBF"/>
                </a:solidFill>
                <a:latin typeface="Raleway" pitchFamily="34" charset="0"/>
                <a:ea typeface="Raleway" pitchFamily="34" charset="-122"/>
                <a:cs typeface="Raleway" pitchFamily="34" charset="-120"/>
              </a:rPr>
              <a:t>Edukacja kadry medycznej w zakresie komunikacji i opieki nad pacjentami z niepełnosprawnościami</a:t>
            </a:r>
            <a:endParaRPr lang="en-US" sz="1250" dirty="0"/>
          </a:p>
        </p:txBody>
      </p:sp>
      <p:sp>
        <p:nvSpPr>
          <p:cNvPr id="25" name="Text 18"/>
          <p:cNvSpPr/>
          <p:nvPr/>
        </p:nvSpPr>
        <p:spPr>
          <a:xfrm>
            <a:off x="6044327" y="6515933"/>
            <a:ext cx="8028146" cy="1275159"/>
          </a:xfrm>
          <a:prstGeom prst="rect">
            <a:avLst/>
          </a:prstGeom>
          <a:noFill/>
          <a:ln/>
        </p:spPr>
        <p:txBody>
          <a:bodyPr wrap="square" lIns="0" tIns="0" rIns="0" bIns="0" rtlCol="0" anchor="t"/>
          <a:lstStyle/>
          <a:p>
            <a:pPr marL="0" indent="0" algn="l">
              <a:lnSpc>
                <a:spcPts val="2000"/>
              </a:lnSpc>
              <a:buNone/>
            </a:pPr>
            <a:r>
              <a:rPr lang="en-US" sz="1250" dirty="0">
                <a:solidFill>
                  <a:srgbClr val="CFCBBF"/>
                </a:solidFill>
                <a:latin typeface="Raleway" pitchFamily="34" charset="0"/>
                <a:ea typeface="Raleway" pitchFamily="34" charset="-122"/>
                <a:cs typeface="Raleway" pitchFamily="34" charset="-120"/>
              </a:rPr>
              <a:t>Nasze działania obejmują kompleksowe audyty placówek medycznych, które pozwalają zidentyfikować bariery architektoniczne i komunikacyjne. Na podstawie tych analiz wspieramy szpitale w planowaniu i wdrażaniu niezbędnych zmian infrastrukturalnych. Równolegle prowadzimy intensywne szkolenia dla personelu medycznego, ucząc ich efektywnej komunikacji i opieki nad pacjentami o szczególnych potrzebach.</a:t>
            </a:r>
            <a:endParaRPr lang="en-US" sz="12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709732" y="988576"/>
            <a:ext cx="10332720" cy="1267301"/>
          </a:xfrm>
          <a:prstGeom prst="rect">
            <a:avLst/>
          </a:prstGeom>
          <a:noFill/>
          <a:ln/>
        </p:spPr>
        <p:txBody>
          <a:bodyPr wrap="square" lIns="0" tIns="0" rIns="0" bIns="0" rtlCol="0" anchor="t"/>
          <a:lstStyle/>
          <a:p>
            <a:pPr marL="0" indent="0" algn="l">
              <a:lnSpc>
                <a:spcPts val="4950"/>
              </a:lnSpc>
              <a:buNone/>
            </a:pPr>
            <a:r>
              <a:rPr lang="en-US" sz="3950" dirty="0">
                <a:solidFill>
                  <a:srgbClr val="F2E782"/>
                </a:solidFill>
                <a:latin typeface="Prata" pitchFamily="34" charset="0"/>
                <a:ea typeface="Prata" pitchFamily="34" charset="-122"/>
                <a:cs typeface="Prata" pitchFamily="34" charset="-120"/>
              </a:rPr>
              <a:t>Innowacje i Technologie Wspierające Dostępność</a:t>
            </a:r>
            <a:endParaRPr lang="en-US" sz="3950" dirty="0"/>
          </a:p>
        </p:txBody>
      </p:sp>
      <p:pic>
        <p:nvPicPr>
          <p:cNvPr id="3" name="Image 0" descr="preencoded.png"/>
          <p:cNvPicPr>
            <a:picLocks noChangeAspect="1"/>
          </p:cNvPicPr>
          <p:nvPr/>
        </p:nvPicPr>
        <p:blipFill>
          <a:blip r:embed="rId3"/>
          <a:stretch>
            <a:fillRect/>
          </a:stretch>
        </p:blipFill>
        <p:spPr>
          <a:xfrm>
            <a:off x="11544895" y="1013936"/>
            <a:ext cx="2383274" cy="1219914"/>
          </a:xfrm>
          <a:prstGeom prst="rect">
            <a:avLst/>
          </a:prstGeom>
        </p:spPr>
      </p:pic>
      <p:sp>
        <p:nvSpPr>
          <p:cNvPr id="4" name="Shape 1"/>
          <p:cNvSpPr/>
          <p:nvPr/>
        </p:nvSpPr>
        <p:spPr>
          <a:xfrm>
            <a:off x="709732" y="2690098"/>
            <a:ext cx="4268510" cy="3552587"/>
          </a:xfrm>
          <a:prstGeom prst="roundRect">
            <a:avLst>
              <a:gd name="adj" fmla="val 856"/>
            </a:avLst>
          </a:prstGeom>
          <a:solidFill>
            <a:srgbClr val="3A3B3C"/>
          </a:solidFill>
          <a:ln/>
        </p:spPr>
      </p:sp>
      <p:sp>
        <p:nvSpPr>
          <p:cNvPr id="5" name="Text 2"/>
          <p:cNvSpPr/>
          <p:nvPr/>
        </p:nvSpPr>
        <p:spPr>
          <a:xfrm>
            <a:off x="912495" y="2892862"/>
            <a:ext cx="3193256" cy="316825"/>
          </a:xfrm>
          <a:prstGeom prst="rect">
            <a:avLst/>
          </a:prstGeom>
          <a:noFill/>
          <a:ln/>
        </p:spPr>
        <p:txBody>
          <a:bodyPr wrap="none" lIns="0" tIns="0" rIns="0" bIns="0" rtlCol="0" anchor="t"/>
          <a:lstStyle/>
          <a:p>
            <a:pPr marL="0" indent="0" algn="l">
              <a:lnSpc>
                <a:spcPts val="2450"/>
              </a:lnSpc>
              <a:buNone/>
            </a:pPr>
            <a:r>
              <a:rPr lang="en-US" sz="1950" dirty="0">
                <a:solidFill>
                  <a:srgbClr val="CFCBBF"/>
                </a:solidFill>
                <a:latin typeface="Prata" pitchFamily="34" charset="0"/>
                <a:ea typeface="Prata" pitchFamily="34" charset="-122"/>
                <a:cs typeface="Prata" pitchFamily="34" charset="-120"/>
              </a:rPr>
              <a:t>Telemedycyna i e-Zdrowie</a:t>
            </a:r>
            <a:endParaRPr lang="en-US" sz="1950" dirty="0"/>
          </a:p>
        </p:txBody>
      </p:sp>
      <p:sp>
        <p:nvSpPr>
          <p:cNvPr id="6" name="Text 3"/>
          <p:cNvSpPr/>
          <p:nvPr/>
        </p:nvSpPr>
        <p:spPr>
          <a:xfrm>
            <a:off x="912495" y="3331250"/>
            <a:ext cx="3862983" cy="1297305"/>
          </a:xfrm>
          <a:prstGeom prst="rect">
            <a:avLst/>
          </a:prstGeom>
          <a:noFill/>
          <a:ln/>
        </p:spPr>
        <p:txBody>
          <a:bodyPr wrap="square" lIns="0" tIns="0" rIns="0" bIns="0" rtlCol="0" anchor="t"/>
          <a:lstStyle/>
          <a:p>
            <a:pPr marL="0" indent="0" algn="l">
              <a:lnSpc>
                <a:spcPts val="2550"/>
              </a:lnSpc>
              <a:buNone/>
            </a:pPr>
            <a:r>
              <a:rPr lang="en-US" sz="1550" dirty="0">
                <a:solidFill>
                  <a:srgbClr val="CFCBBF"/>
                </a:solidFill>
                <a:latin typeface="Raleway" pitchFamily="34" charset="0"/>
                <a:ea typeface="Raleway" pitchFamily="34" charset="-122"/>
                <a:cs typeface="Raleway" pitchFamily="34" charset="-120"/>
              </a:rPr>
              <a:t>Rozwój rozwiązań umożliwiających zdalny dostęp do konsultacji i monitoringu stanu zdrowia dla osób z ograniczoną mobilnością.</a:t>
            </a:r>
            <a:endParaRPr lang="en-US" sz="1550" dirty="0"/>
          </a:p>
        </p:txBody>
      </p:sp>
      <p:sp>
        <p:nvSpPr>
          <p:cNvPr id="7" name="Text 4"/>
          <p:cNvSpPr/>
          <p:nvPr/>
        </p:nvSpPr>
        <p:spPr>
          <a:xfrm>
            <a:off x="912495" y="4750117"/>
            <a:ext cx="3862983" cy="972979"/>
          </a:xfrm>
          <a:prstGeom prst="rect">
            <a:avLst/>
          </a:prstGeom>
          <a:noFill/>
          <a:ln/>
        </p:spPr>
        <p:txBody>
          <a:bodyPr wrap="square" lIns="0" tIns="0" rIns="0" bIns="0" rtlCol="0" anchor="t"/>
          <a:lstStyle/>
          <a:p>
            <a:pPr marL="0" indent="0" algn="l">
              <a:lnSpc>
                <a:spcPts val="2550"/>
              </a:lnSpc>
              <a:buNone/>
            </a:pPr>
            <a:r>
              <a:rPr lang="en-US" sz="1550" dirty="0">
                <a:solidFill>
                  <a:srgbClr val="CFCBBF"/>
                </a:solidFill>
                <a:latin typeface="Raleway" pitchFamily="34" charset="0"/>
                <a:ea typeface="Raleway" pitchFamily="34" charset="-122"/>
                <a:cs typeface="Raleway" pitchFamily="34" charset="-120"/>
              </a:rPr>
              <a:t>Wdrażanie systemów telemedycznych dostosowanych do potrzeb osób z różnymi rodzajami niepełnosprawności.</a:t>
            </a:r>
            <a:endParaRPr lang="en-US" sz="1550" dirty="0"/>
          </a:p>
        </p:txBody>
      </p:sp>
      <p:sp>
        <p:nvSpPr>
          <p:cNvPr id="8" name="Shape 5"/>
          <p:cNvSpPr/>
          <p:nvPr/>
        </p:nvSpPr>
        <p:spPr>
          <a:xfrm>
            <a:off x="5181005" y="2690098"/>
            <a:ext cx="4268510" cy="3552587"/>
          </a:xfrm>
          <a:prstGeom prst="roundRect">
            <a:avLst>
              <a:gd name="adj" fmla="val 856"/>
            </a:avLst>
          </a:prstGeom>
          <a:solidFill>
            <a:srgbClr val="3A3B3C"/>
          </a:solidFill>
          <a:ln/>
        </p:spPr>
      </p:sp>
      <p:sp>
        <p:nvSpPr>
          <p:cNvPr id="9" name="Text 6"/>
          <p:cNvSpPr/>
          <p:nvPr/>
        </p:nvSpPr>
        <p:spPr>
          <a:xfrm>
            <a:off x="5383768" y="2892862"/>
            <a:ext cx="3862983" cy="633651"/>
          </a:xfrm>
          <a:prstGeom prst="rect">
            <a:avLst/>
          </a:prstGeom>
          <a:noFill/>
          <a:ln/>
        </p:spPr>
        <p:txBody>
          <a:bodyPr wrap="square" lIns="0" tIns="0" rIns="0" bIns="0" rtlCol="0" anchor="t"/>
          <a:lstStyle/>
          <a:p>
            <a:pPr marL="0" indent="0" algn="l">
              <a:lnSpc>
                <a:spcPts val="2450"/>
              </a:lnSpc>
              <a:buNone/>
            </a:pPr>
            <a:r>
              <a:rPr lang="en-US" sz="1950" dirty="0">
                <a:solidFill>
                  <a:srgbClr val="CFCBBF"/>
                </a:solidFill>
                <a:latin typeface="Prata" pitchFamily="34" charset="0"/>
                <a:ea typeface="Prata" pitchFamily="34" charset="-122"/>
                <a:cs typeface="Prata" pitchFamily="34" charset="-120"/>
              </a:rPr>
              <a:t>Digitalizacja Danych Zdrowotnych</a:t>
            </a:r>
            <a:endParaRPr lang="en-US" sz="1950" dirty="0"/>
          </a:p>
        </p:txBody>
      </p:sp>
      <p:sp>
        <p:nvSpPr>
          <p:cNvPr id="10" name="Text 7"/>
          <p:cNvSpPr/>
          <p:nvPr/>
        </p:nvSpPr>
        <p:spPr>
          <a:xfrm>
            <a:off x="5383768" y="3648075"/>
            <a:ext cx="3862983" cy="1297305"/>
          </a:xfrm>
          <a:prstGeom prst="rect">
            <a:avLst/>
          </a:prstGeom>
          <a:noFill/>
          <a:ln/>
        </p:spPr>
        <p:txBody>
          <a:bodyPr wrap="square" lIns="0" tIns="0" rIns="0" bIns="0" rtlCol="0" anchor="t"/>
          <a:lstStyle/>
          <a:p>
            <a:pPr marL="0" indent="0" algn="l">
              <a:lnSpc>
                <a:spcPts val="2550"/>
              </a:lnSpc>
              <a:buNone/>
            </a:pPr>
            <a:r>
              <a:rPr lang="en-US" sz="1550" dirty="0">
                <a:solidFill>
                  <a:srgbClr val="CFCBBF"/>
                </a:solidFill>
                <a:latin typeface="Raleway" pitchFamily="34" charset="0"/>
                <a:ea typeface="Raleway" pitchFamily="34" charset="-122"/>
                <a:cs typeface="Raleway" pitchFamily="34" charset="-120"/>
              </a:rPr>
              <a:t>Uczestnictwo w projektach zarządzania danymi zdrowotnymi zgodnie z regulacjami GDPR, Data Governance Act i AI Act.</a:t>
            </a:r>
            <a:endParaRPr lang="en-US" sz="1550" dirty="0"/>
          </a:p>
        </p:txBody>
      </p:sp>
      <p:sp>
        <p:nvSpPr>
          <p:cNvPr id="11" name="Text 8"/>
          <p:cNvSpPr/>
          <p:nvPr/>
        </p:nvSpPr>
        <p:spPr>
          <a:xfrm>
            <a:off x="5383768" y="5066943"/>
            <a:ext cx="3862983" cy="972979"/>
          </a:xfrm>
          <a:prstGeom prst="rect">
            <a:avLst/>
          </a:prstGeom>
          <a:noFill/>
          <a:ln/>
        </p:spPr>
        <p:txBody>
          <a:bodyPr wrap="square" lIns="0" tIns="0" rIns="0" bIns="0" rtlCol="0" anchor="t"/>
          <a:lstStyle/>
          <a:p>
            <a:pPr marL="0" indent="0" algn="l">
              <a:lnSpc>
                <a:spcPts val="2550"/>
              </a:lnSpc>
              <a:buNone/>
            </a:pPr>
            <a:r>
              <a:rPr lang="en-US" sz="1550" dirty="0">
                <a:solidFill>
                  <a:srgbClr val="CFCBBF"/>
                </a:solidFill>
                <a:latin typeface="Raleway" pitchFamily="34" charset="0"/>
                <a:ea typeface="Raleway" pitchFamily="34" charset="-122"/>
                <a:cs typeface="Raleway" pitchFamily="34" charset="-120"/>
              </a:rPr>
              <a:t>Tworzenie bezpiecznych, dostępnych i przyjaznych dla użytkownika systemów przechowywania informacji medycznych.</a:t>
            </a:r>
            <a:endParaRPr lang="en-US" sz="1550" dirty="0"/>
          </a:p>
        </p:txBody>
      </p:sp>
      <p:sp>
        <p:nvSpPr>
          <p:cNvPr id="12" name="Shape 9"/>
          <p:cNvSpPr/>
          <p:nvPr/>
        </p:nvSpPr>
        <p:spPr>
          <a:xfrm>
            <a:off x="9652278" y="2690098"/>
            <a:ext cx="4268510" cy="3552587"/>
          </a:xfrm>
          <a:prstGeom prst="roundRect">
            <a:avLst>
              <a:gd name="adj" fmla="val 856"/>
            </a:avLst>
          </a:prstGeom>
          <a:solidFill>
            <a:srgbClr val="3A3B3C"/>
          </a:solidFill>
          <a:ln/>
        </p:spPr>
      </p:sp>
      <p:sp>
        <p:nvSpPr>
          <p:cNvPr id="13" name="Text 10"/>
          <p:cNvSpPr/>
          <p:nvPr/>
        </p:nvSpPr>
        <p:spPr>
          <a:xfrm>
            <a:off x="9855041" y="2892862"/>
            <a:ext cx="3428881" cy="316825"/>
          </a:xfrm>
          <a:prstGeom prst="rect">
            <a:avLst/>
          </a:prstGeom>
          <a:noFill/>
          <a:ln/>
        </p:spPr>
        <p:txBody>
          <a:bodyPr wrap="none" lIns="0" tIns="0" rIns="0" bIns="0" rtlCol="0" anchor="t"/>
          <a:lstStyle/>
          <a:p>
            <a:pPr marL="0" indent="0" algn="l">
              <a:lnSpc>
                <a:spcPts val="2450"/>
              </a:lnSpc>
              <a:buNone/>
            </a:pPr>
            <a:r>
              <a:rPr lang="en-US" sz="1950" dirty="0">
                <a:solidFill>
                  <a:srgbClr val="CFCBBF"/>
                </a:solidFill>
                <a:latin typeface="Prata" pitchFamily="34" charset="0"/>
                <a:ea typeface="Prata" pitchFamily="34" charset="-122"/>
                <a:cs typeface="Prata" pitchFamily="34" charset="-120"/>
              </a:rPr>
              <a:t>Zaawansowane Technologie</a:t>
            </a:r>
            <a:endParaRPr lang="en-US" sz="1950" dirty="0"/>
          </a:p>
        </p:txBody>
      </p:sp>
      <p:sp>
        <p:nvSpPr>
          <p:cNvPr id="14" name="Text 11"/>
          <p:cNvSpPr/>
          <p:nvPr/>
        </p:nvSpPr>
        <p:spPr>
          <a:xfrm>
            <a:off x="9855041" y="3331250"/>
            <a:ext cx="3862983" cy="1297305"/>
          </a:xfrm>
          <a:prstGeom prst="rect">
            <a:avLst/>
          </a:prstGeom>
          <a:noFill/>
          <a:ln/>
        </p:spPr>
        <p:txBody>
          <a:bodyPr wrap="square" lIns="0" tIns="0" rIns="0" bIns="0" rtlCol="0" anchor="t"/>
          <a:lstStyle/>
          <a:p>
            <a:pPr marL="0" indent="0" algn="l">
              <a:lnSpc>
                <a:spcPts val="2550"/>
              </a:lnSpc>
              <a:buNone/>
            </a:pPr>
            <a:r>
              <a:rPr lang="en-US" sz="1550" dirty="0">
                <a:solidFill>
                  <a:srgbClr val="CFCBBF"/>
                </a:solidFill>
                <a:latin typeface="Raleway" pitchFamily="34" charset="0"/>
                <a:ea typeface="Raleway" pitchFamily="34" charset="-122"/>
                <a:cs typeface="Raleway" pitchFamily="34" charset="-120"/>
              </a:rPr>
              <a:t>Testowanie modeli dostępu do danych medycznych z wykorzystaniem technologii Blockchain i europejskich przestrzeni danych (DataSpaces).</a:t>
            </a:r>
            <a:endParaRPr lang="en-US" sz="1550" dirty="0"/>
          </a:p>
        </p:txBody>
      </p:sp>
      <p:sp>
        <p:nvSpPr>
          <p:cNvPr id="15" name="Text 12"/>
          <p:cNvSpPr/>
          <p:nvPr/>
        </p:nvSpPr>
        <p:spPr>
          <a:xfrm>
            <a:off x="9855041" y="4750117"/>
            <a:ext cx="3862983" cy="972979"/>
          </a:xfrm>
          <a:prstGeom prst="rect">
            <a:avLst/>
          </a:prstGeom>
          <a:noFill/>
          <a:ln/>
        </p:spPr>
        <p:txBody>
          <a:bodyPr wrap="square" lIns="0" tIns="0" rIns="0" bIns="0" rtlCol="0" anchor="t"/>
          <a:lstStyle/>
          <a:p>
            <a:pPr marL="0" indent="0" algn="l">
              <a:lnSpc>
                <a:spcPts val="2550"/>
              </a:lnSpc>
              <a:buNone/>
            </a:pPr>
            <a:r>
              <a:rPr lang="en-US" sz="1550" dirty="0">
                <a:solidFill>
                  <a:srgbClr val="CFCBBF"/>
                </a:solidFill>
                <a:latin typeface="Raleway" pitchFamily="34" charset="0"/>
                <a:ea typeface="Raleway" pitchFamily="34" charset="-122"/>
                <a:cs typeface="Raleway" pitchFamily="34" charset="-120"/>
              </a:rPr>
              <a:t>Opracowywanie narzędzi cyfrowych wspomagających samodzielność pacjentów z różnymi dysfunkcjami.</a:t>
            </a:r>
            <a:endParaRPr lang="en-US" sz="1550" dirty="0"/>
          </a:p>
        </p:txBody>
      </p:sp>
      <p:sp>
        <p:nvSpPr>
          <p:cNvPr id="16" name="Text 13"/>
          <p:cNvSpPr/>
          <p:nvPr/>
        </p:nvSpPr>
        <p:spPr>
          <a:xfrm>
            <a:off x="709732" y="6470809"/>
            <a:ext cx="13210937" cy="972979"/>
          </a:xfrm>
          <a:prstGeom prst="rect">
            <a:avLst/>
          </a:prstGeom>
          <a:noFill/>
          <a:ln/>
        </p:spPr>
        <p:txBody>
          <a:bodyPr wrap="square" lIns="0" tIns="0" rIns="0" bIns="0" rtlCol="0" anchor="t"/>
          <a:lstStyle/>
          <a:p>
            <a:pPr marL="0" indent="0" algn="l">
              <a:lnSpc>
                <a:spcPts val="2550"/>
              </a:lnSpc>
              <a:buNone/>
            </a:pPr>
            <a:r>
              <a:rPr lang="en-US" sz="1550" dirty="0">
                <a:solidFill>
                  <a:srgbClr val="CFCBBF"/>
                </a:solidFill>
                <a:latin typeface="Raleway" pitchFamily="34" charset="0"/>
                <a:ea typeface="Raleway" pitchFamily="34" charset="-122"/>
                <a:cs typeface="Raleway" pitchFamily="34" charset="-120"/>
              </a:rPr>
              <a:t>Fundacja HCPL aktywnie angażuje się w implementację nowoczesnych technologii, które zwiększają dostępność usług medycznych. Szczególną uwagę poświęcamy rozwiązaniom telemedycznym, które umożliwiają konsultacje zdalne i ciągły monitoring stanu zdrowia. Nasze działania obejmują również digitalizację danych zdrowotnych z zachowaniem najwyższych standardów bezpieczeństwa i prywatności.</a:t>
            </a:r>
            <a:endParaRPr lang="en-US" sz="15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415409" y="606862"/>
            <a:ext cx="8107323" cy="370880"/>
          </a:xfrm>
          <a:prstGeom prst="rect">
            <a:avLst/>
          </a:prstGeom>
          <a:noFill/>
          <a:ln/>
        </p:spPr>
        <p:txBody>
          <a:bodyPr wrap="none" lIns="0" tIns="0" rIns="0" bIns="0" rtlCol="0" anchor="t"/>
          <a:lstStyle/>
          <a:p>
            <a:pPr marL="0" indent="0" algn="l">
              <a:lnSpc>
                <a:spcPts val="2900"/>
              </a:lnSpc>
              <a:buNone/>
            </a:pPr>
            <a:r>
              <a:rPr lang="en-US" sz="2300" dirty="0">
                <a:solidFill>
                  <a:srgbClr val="F2E782"/>
                </a:solidFill>
                <a:latin typeface="Prata" pitchFamily="34" charset="0"/>
                <a:ea typeface="Prata" pitchFamily="34" charset="-122"/>
                <a:cs typeface="Prata" pitchFamily="34" charset="-120"/>
              </a:rPr>
              <a:t>Skala Oddziaływania HCPL w Polskiej Ochronie Zdrowia</a:t>
            </a:r>
            <a:endParaRPr lang="en-US" sz="2300" dirty="0"/>
          </a:p>
        </p:txBody>
      </p:sp>
      <p:sp>
        <p:nvSpPr>
          <p:cNvPr id="4" name="Text 1"/>
          <p:cNvSpPr/>
          <p:nvPr/>
        </p:nvSpPr>
        <p:spPr>
          <a:xfrm>
            <a:off x="415409" y="1215033"/>
            <a:ext cx="8313182" cy="391597"/>
          </a:xfrm>
          <a:prstGeom prst="rect">
            <a:avLst/>
          </a:prstGeom>
          <a:noFill/>
          <a:ln/>
        </p:spPr>
        <p:txBody>
          <a:bodyPr wrap="none" lIns="0" tIns="0" rIns="0" bIns="0" rtlCol="0" anchor="t"/>
          <a:lstStyle/>
          <a:p>
            <a:pPr marL="0" indent="0" algn="ctr">
              <a:lnSpc>
                <a:spcPts val="3050"/>
              </a:lnSpc>
              <a:buNone/>
            </a:pPr>
            <a:r>
              <a:rPr lang="en-US" sz="3050" dirty="0">
                <a:solidFill>
                  <a:srgbClr val="CFCBBF"/>
                </a:solidFill>
                <a:latin typeface="Prata" pitchFamily="34" charset="0"/>
                <a:ea typeface="Prata" pitchFamily="34" charset="-122"/>
                <a:cs typeface="Prata" pitchFamily="34" charset="-120"/>
              </a:rPr>
              <a:t>500+</a:t>
            </a:r>
            <a:endParaRPr lang="en-US" sz="3050" dirty="0"/>
          </a:p>
        </p:txBody>
      </p:sp>
      <p:sp>
        <p:nvSpPr>
          <p:cNvPr id="5" name="Text 2"/>
          <p:cNvSpPr/>
          <p:nvPr/>
        </p:nvSpPr>
        <p:spPr>
          <a:xfrm>
            <a:off x="3759398" y="1754862"/>
            <a:ext cx="1625084" cy="185380"/>
          </a:xfrm>
          <a:prstGeom prst="rect">
            <a:avLst/>
          </a:prstGeom>
          <a:noFill/>
          <a:ln/>
        </p:spPr>
        <p:txBody>
          <a:bodyPr wrap="none" lIns="0" tIns="0" rIns="0" bIns="0" rtlCol="0" anchor="t"/>
          <a:lstStyle/>
          <a:p>
            <a:pPr marL="0" indent="0" algn="ctr">
              <a:lnSpc>
                <a:spcPts val="1450"/>
              </a:lnSpc>
              <a:buNone/>
            </a:pPr>
            <a:r>
              <a:rPr lang="en-US" sz="1150" dirty="0">
                <a:solidFill>
                  <a:srgbClr val="CFCBBF"/>
                </a:solidFill>
                <a:latin typeface="Prata" pitchFamily="34" charset="0"/>
                <a:ea typeface="Prata" pitchFamily="34" charset="-122"/>
                <a:cs typeface="Prata" pitchFamily="34" charset="-120"/>
              </a:rPr>
              <a:t>Placówek Medycznych</a:t>
            </a:r>
            <a:endParaRPr lang="en-US" sz="1150" dirty="0"/>
          </a:p>
        </p:txBody>
      </p:sp>
      <p:sp>
        <p:nvSpPr>
          <p:cNvPr id="6" name="Text 3"/>
          <p:cNvSpPr/>
          <p:nvPr/>
        </p:nvSpPr>
        <p:spPr>
          <a:xfrm>
            <a:off x="415409" y="2011442"/>
            <a:ext cx="8313182" cy="189905"/>
          </a:xfrm>
          <a:prstGeom prst="rect">
            <a:avLst/>
          </a:prstGeom>
          <a:noFill/>
          <a:ln/>
        </p:spPr>
        <p:txBody>
          <a:bodyPr wrap="none" lIns="0" tIns="0" rIns="0" bIns="0" rtlCol="0" anchor="t"/>
          <a:lstStyle/>
          <a:p>
            <a:pPr marL="0" indent="0" algn="ctr">
              <a:lnSpc>
                <a:spcPts val="1450"/>
              </a:lnSpc>
              <a:buNone/>
            </a:pPr>
            <a:r>
              <a:rPr lang="en-US" sz="900" dirty="0">
                <a:solidFill>
                  <a:srgbClr val="CFCBBF"/>
                </a:solidFill>
                <a:latin typeface="Raleway" pitchFamily="34" charset="0"/>
                <a:ea typeface="Raleway" pitchFamily="34" charset="-122"/>
                <a:cs typeface="Raleway" pitchFamily="34" charset="-120"/>
              </a:rPr>
              <a:t>Szpitali i domów opieki objętych współpracą</a:t>
            </a:r>
            <a:endParaRPr lang="en-US" sz="900" dirty="0"/>
          </a:p>
        </p:txBody>
      </p:sp>
      <p:sp>
        <p:nvSpPr>
          <p:cNvPr id="7" name="Text 4"/>
          <p:cNvSpPr/>
          <p:nvPr/>
        </p:nvSpPr>
        <p:spPr>
          <a:xfrm>
            <a:off x="415409" y="2616637"/>
            <a:ext cx="8313182" cy="391597"/>
          </a:xfrm>
          <a:prstGeom prst="rect">
            <a:avLst/>
          </a:prstGeom>
          <a:noFill/>
          <a:ln/>
        </p:spPr>
        <p:txBody>
          <a:bodyPr wrap="none" lIns="0" tIns="0" rIns="0" bIns="0" rtlCol="0" anchor="t"/>
          <a:lstStyle/>
          <a:p>
            <a:pPr marL="0" indent="0" algn="ctr">
              <a:lnSpc>
                <a:spcPts val="3050"/>
              </a:lnSpc>
              <a:buNone/>
            </a:pPr>
            <a:r>
              <a:rPr lang="en-US" sz="3050" dirty="0">
                <a:solidFill>
                  <a:srgbClr val="CFCBBF"/>
                </a:solidFill>
                <a:latin typeface="Prata" pitchFamily="34" charset="0"/>
                <a:ea typeface="Prata" pitchFamily="34" charset="-122"/>
                <a:cs typeface="Prata" pitchFamily="34" charset="-120"/>
              </a:rPr>
              <a:t>16</a:t>
            </a:r>
            <a:endParaRPr lang="en-US" sz="3050" dirty="0"/>
          </a:p>
        </p:txBody>
      </p:sp>
      <p:sp>
        <p:nvSpPr>
          <p:cNvPr id="8" name="Text 5"/>
          <p:cNvSpPr/>
          <p:nvPr/>
        </p:nvSpPr>
        <p:spPr>
          <a:xfrm>
            <a:off x="3830241" y="3156466"/>
            <a:ext cx="1483519" cy="185380"/>
          </a:xfrm>
          <a:prstGeom prst="rect">
            <a:avLst/>
          </a:prstGeom>
          <a:noFill/>
          <a:ln/>
        </p:spPr>
        <p:txBody>
          <a:bodyPr wrap="none" lIns="0" tIns="0" rIns="0" bIns="0" rtlCol="0" anchor="t"/>
          <a:lstStyle/>
          <a:p>
            <a:pPr marL="0" indent="0" algn="ctr">
              <a:lnSpc>
                <a:spcPts val="1450"/>
              </a:lnSpc>
              <a:buNone/>
            </a:pPr>
            <a:r>
              <a:rPr lang="en-US" sz="1150" dirty="0">
                <a:solidFill>
                  <a:srgbClr val="CFCBBF"/>
                </a:solidFill>
                <a:latin typeface="Prata" pitchFamily="34" charset="0"/>
                <a:ea typeface="Prata" pitchFamily="34" charset="-122"/>
                <a:cs typeface="Prata" pitchFamily="34" charset="-120"/>
              </a:rPr>
              <a:t>Województw</a:t>
            </a:r>
            <a:endParaRPr lang="en-US" sz="1150" dirty="0"/>
          </a:p>
        </p:txBody>
      </p:sp>
      <p:sp>
        <p:nvSpPr>
          <p:cNvPr id="9" name="Text 6"/>
          <p:cNvSpPr/>
          <p:nvPr/>
        </p:nvSpPr>
        <p:spPr>
          <a:xfrm>
            <a:off x="415409" y="3413046"/>
            <a:ext cx="8313182" cy="189905"/>
          </a:xfrm>
          <a:prstGeom prst="rect">
            <a:avLst/>
          </a:prstGeom>
          <a:noFill/>
          <a:ln/>
        </p:spPr>
        <p:txBody>
          <a:bodyPr wrap="none" lIns="0" tIns="0" rIns="0" bIns="0" rtlCol="0" anchor="t"/>
          <a:lstStyle/>
          <a:p>
            <a:pPr marL="0" indent="0" algn="ctr">
              <a:lnSpc>
                <a:spcPts val="1450"/>
              </a:lnSpc>
              <a:buNone/>
            </a:pPr>
            <a:r>
              <a:rPr lang="en-US" sz="900" dirty="0">
                <a:solidFill>
                  <a:srgbClr val="CFCBBF"/>
                </a:solidFill>
                <a:latin typeface="Raleway" pitchFamily="34" charset="0"/>
                <a:ea typeface="Raleway" pitchFamily="34" charset="-122"/>
                <a:cs typeface="Raleway" pitchFamily="34" charset="-120"/>
              </a:rPr>
              <a:t>Zasięg działania obejmujący całą Polskę</a:t>
            </a:r>
            <a:endParaRPr lang="en-US" sz="900" dirty="0"/>
          </a:p>
        </p:txBody>
      </p:sp>
      <p:sp>
        <p:nvSpPr>
          <p:cNvPr id="10" name="Text 7"/>
          <p:cNvSpPr/>
          <p:nvPr/>
        </p:nvSpPr>
        <p:spPr>
          <a:xfrm>
            <a:off x="415409" y="4018240"/>
            <a:ext cx="8313182" cy="391597"/>
          </a:xfrm>
          <a:prstGeom prst="rect">
            <a:avLst/>
          </a:prstGeom>
          <a:noFill/>
          <a:ln/>
        </p:spPr>
        <p:txBody>
          <a:bodyPr wrap="none" lIns="0" tIns="0" rIns="0" bIns="0" rtlCol="0" anchor="t"/>
          <a:lstStyle/>
          <a:p>
            <a:pPr marL="0" indent="0" algn="ctr">
              <a:lnSpc>
                <a:spcPts val="3050"/>
              </a:lnSpc>
              <a:buNone/>
            </a:pPr>
            <a:r>
              <a:rPr lang="en-US" sz="3050" dirty="0">
                <a:solidFill>
                  <a:srgbClr val="CFCBBF"/>
                </a:solidFill>
                <a:latin typeface="Prata" pitchFamily="34" charset="0"/>
                <a:ea typeface="Prata" pitchFamily="34" charset="-122"/>
                <a:cs typeface="Prata" pitchFamily="34" charset="-120"/>
              </a:rPr>
              <a:t>100+</a:t>
            </a:r>
            <a:endParaRPr lang="en-US" sz="3050" dirty="0"/>
          </a:p>
        </p:txBody>
      </p:sp>
      <p:sp>
        <p:nvSpPr>
          <p:cNvPr id="11" name="Text 8"/>
          <p:cNvSpPr/>
          <p:nvPr/>
        </p:nvSpPr>
        <p:spPr>
          <a:xfrm>
            <a:off x="3794165" y="4558070"/>
            <a:ext cx="1555552" cy="185380"/>
          </a:xfrm>
          <a:prstGeom prst="rect">
            <a:avLst/>
          </a:prstGeom>
          <a:noFill/>
          <a:ln/>
        </p:spPr>
        <p:txBody>
          <a:bodyPr wrap="none" lIns="0" tIns="0" rIns="0" bIns="0" rtlCol="0" anchor="t"/>
          <a:lstStyle/>
          <a:p>
            <a:pPr marL="0" indent="0" algn="ctr">
              <a:lnSpc>
                <a:spcPts val="1450"/>
              </a:lnSpc>
              <a:buNone/>
            </a:pPr>
            <a:r>
              <a:rPr lang="en-US" sz="1150" dirty="0">
                <a:solidFill>
                  <a:srgbClr val="CFCBBF"/>
                </a:solidFill>
                <a:latin typeface="Prata" pitchFamily="34" charset="0"/>
                <a:ea typeface="Prata" pitchFamily="34" charset="-122"/>
                <a:cs typeface="Prata" pitchFamily="34" charset="-120"/>
              </a:rPr>
              <a:t>Audytów Dostępności</a:t>
            </a:r>
            <a:endParaRPr lang="en-US" sz="1150" dirty="0"/>
          </a:p>
        </p:txBody>
      </p:sp>
      <p:sp>
        <p:nvSpPr>
          <p:cNvPr id="12" name="Text 9"/>
          <p:cNvSpPr/>
          <p:nvPr/>
        </p:nvSpPr>
        <p:spPr>
          <a:xfrm>
            <a:off x="415409" y="4814649"/>
            <a:ext cx="8313182" cy="189905"/>
          </a:xfrm>
          <a:prstGeom prst="rect">
            <a:avLst/>
          </a:prstGeom>
          <a:noFill/>
          <a:ln/>
        </p:spPr>
        <p:txBody>
          <a:bodyPr wrap="none" lIns="0" tIns="0" rIns="0" bIns="0" rtlCol="0" anchor="t"/>
          <a:lstStyle/>
          <a:p>
            <a:pPr marL="0" indent="0" algn="ctr">
              <a:lnSpc>
                <a:spcPts val="1450"/>
              </a:lnSpc>
              <a:buNone/>
            </a:pPr>
            <a:r>
              <a:rPr lang="en-US" sz="900" dirty="0">
                <a:solidFill>
                  <a:srgbClr val="CFCBBF"/>
                </a:solidFill>
                <a:latin typeface="Raleway" pitchFamily="34" charset="0"/>
                <a:ea typeface="Raleway" pitchFamily="34" charset="-122"/>
                <a:cs typeface="Raleway" pitchFamily="34" charset="-120"/>
              </a:rPr>
              <a:t>Przeprowadzonych w ostatnim roku</a:t>
            </a:r>
            <a:endParaRPr lang="en-US" sz="900" dirty="0"/>
          </a:p>
        </p:txBody>
      </p:sp>
      <p:sp>
        <p:nvSpPr>
          <p:cNvPr id="13" name="Text 10"/>
          <p:cNvSpPr/>
          <p:nvPr/>
        </p:nvSpPr>
        <p:spPr>
          <a:xfrm>
            <a:off x="415409" y="5419844"/>
            <a:ext cx="8313182" cy="391597"/>
          </a:xfrm>
          <a:prstGeom prst="rect">
            <a:avLst/>
          </a:prstGeom>
          <a:noFill/>
          <a:ln/>
        </p:spPr>
        <p:txBody>
          <a:bodyPr wrap="none" lIns="0" tIns="0" rIns="0" bIns="0" rtlCol="0" anchor="t"/>
          <a:lstStyle/>
          <a:p>
            <a:pPr marL="0" indent="0" algn="ctr">
              <a:lnSpc>
                <a:spcPts val="3050"/>
              </a:lnSpc>
              <a:buNone/>
            </a:pPr>
            <a:r>
              <a:rPr lang="en-US" sz="3050" dirty="0">
                <a:solidFill>
                  <a:srgbClr val="CFCBBF"/>
                </a:solidFill>
                <a:latin typeface="Prata" pitchFamily="34" charset="0"/>
                <a:ea typeface="Prata" pitchFamily="34" charset="-122"/>
                <a:cs typeface="Prata" pitchFamily="34" charset="-120"/>
              </a:rPr>
              <a:t>1000+</a:t>
            </a:r>
            <a:endParaRPr lang="en-US" sz="3050" dirty="0"/>
          </a:p>
        </p:txBody>
      </p:sp>
      <p:sp>
        <p:nvSpPr>
          <p:cNvPr id="14" name="Text 11"/>
          <p:cNvSpPr/>
          <p:nvPr/>
        </p:nvSpPr>
        <p:spPr>
          <a:xfrm>
            <a:off x="3548420" y="5959673"/>
            <a:ext cx="2047042" cy="185380"/>
          </a:xfrm>
          <a:prstGeom prst="rect">
            <a:avLst/>
          </a:prstGeom>
          <a:noFill/>
          <a:ln/>
        </p:spPr>
        <p:txBody>
          <a:bodyPr wrap="none" lIns="0" tIns="0" rIns="0" bIns="0" rtlCol="0" anchor="t"/>
          <a:lstStyle/>
          <a:p>
            <a:pPr marL="0" indent="0" algn="ctr">
              <a:lnSpc>
                <a:spcPts val="1450"/>
              </a:lnSpc>
              <a:buNone/>
            </a:pPr>
            <a:r>
              <a:rPr lang="en-US" sz="1150" dirty="0">
                <a:solidFill>
                  <a:srgbClr val="CFCBBF"/>
                </a:solidFill>
                <a:latin typeface="Prata" pitchFamily="34" charset="0"/>
                <a:ea typeface="Prata" pitchFamily="34" charset="-122"/>
                <a:cs typeface="Prata" pitchFamily="34" charset="-120"/>
              </a:rPr>
              <a:t>Przeszkolonych Specjalistów</a:t>
            </a:r>
            <a:endParaRPr lang="en-US" sz="1150" dirty="0"/>
          </a:p>
        </p:txBody>
      </p:sp>
      <p:sp>
        <p:nvSpPr>
          <p:cNvPr id="15" name="Text 12"/>
          <p:cNvSpPr/>
          <p:nvPr/>
        </p:nvSpPr>
        <p:spPr>
          <a:xfrm>
            <a:off x="415409" y="6216253"/>
            <a:ext cx="8313182" cy="189905"/>
          </a:xfrm>
          <a:prstGeom prst="rect">
            <a:avLst/>
          </a:prstGeom>
          <a:noFill/>
          <a:ln/>
        </p:spPr>
        <p:txBody>
          <a:bodyPr wrap="none" lIns="0" tIns="0" rIns="0" bIns="0" rtlCol="0" anchor="t"/>
          <a:lstStyle/>
          <a:p>
            <a:pPr marL="0" indent="0" algn="ctr">
              <a:lnSpc>
                <a:spcPts val="1450"/>
              </a:lnSpc>
              <a:buNone/>
            </a:pPr>
            <a:r>
              <a:rPr lang="en-US" sz="900" dirty="0">
                <a:solidFill>
                  <a:srgbClr val="CFCBBF"/>
                </a:solidFill>
                <a:latin typeface="Raleway" pitchFamily="34" charset="0"/>
                <a:ea typeface="Raleway" pitchFamily="34" charset="-122"/>
                <a:cs typeface="Raleway" pitchFamily="34" charset="-120"/>
              </a:rPr>
              <a:t>Personelu medycznego i administracyjnego</a:t>
            </a:r>
            <a:endParaRPr lang="en-US" sz="900" dirty="0"/>
          </a:p>
        </p:txBody>
      </p:sp>
      <p:sp>
        <p:nvSpPr>
          <p:cNvPr id="16" name="Text 13"/>
          <p:cNvSpPr/>
          <p:nvPr/>
        </p:nvSpPr>
        <p:spPr>
          <a:xfrm>
            <a:off x="415409" y="6539627"/>
            <a:ext cx="8313182" cy="569714"/>
          </a:xfrm>
          <a:prstGeom prst="rect">
            <a:avLst/>
          </a:prstGeom>
          <a:noFill/>
          <a:ln/>
        </p:spPr>
        <p:txBody>
          <a:bodyPr wrap="square" lIns="0" tIns="0" rIns="0" bIns="0" rtlCol="0" anchor="t"/>
          <a:lstStyle/>
          <a:p>
            <a:pPr marL="0" indent="0" algn="l">
              <a:lnSpc>
                <a:spcPts val="1450"/>
              </a:lnSpc>
              <a:buNone/>
            </a:pPr>
            <a:r>
              <a:rPr lang="en-US" sz="900" dirty="0">
                <a:solidFill>
                  <a:srgbClr val="CFCBBF"/>
                </a:solidFill>
                <a:latin typeface="Raleway" pitchFamily="34" charset="0"/>
                <a:ea typeface="Raleway" pitchFamily="34" charset="-122"/>
                <a:cs typeface="Raleway" pitchFamily="34" charset="-120"/>
              </a:rPr>
              <a:t>Współpraca z Polską Federacją Szpitali pozwala nam na efektywne działanie w skali całego kraju. W ponad 500 placówkach medycznych i opiekuńczych wdrażamy standardy dostępności, realizujemy audyty i prowadzimy szkolenia dla personelu. Nasze działania systemowe mają realny wpływ na poprawę jakości opieki zdrowotnej dla osób z niepełnosprawnościami w każdym województwie Polski.</a:t>
            </a:r>
            <a:endParaRPr lang="en-US" sz="900" dirty="0"/>
          </a:p>
        </p:txBody>
      </p:sp>
      <p:sp>
        <p:nvSpPr>
          <p:cNvPr id="17" name="Text 14"/>
          <p:cNvSpPr/>
          <p:nvPr/>
        </p:nvSpPr>
        <p:spPr>
          <a:xfrm>
            <a:off x="415409" y="7242810"/>
            <a:ext cx="8313182" cy="379809"/>
          </a:xfrm>
          <a:prstGeom prst="rect">
            <a:avLst/>
          </a:prstGeom>
          <a:noFill/>
          <a:ln/>
        </p:spPr>
        <p:txBody>
          <a:bodyPr wrap="square" lIns="0" tIns="0" rIns="0" bIns="0" rtlCol="0" anchor="t"/>
          <a:lstStyle/>
          <a:p>
            <a:pPr marL="0" indent="0" algn="l">
              <a:lnSpc>
                <a:spcPts val="1450"/>
              </a:lnSpc>
              <a:buNone/>
            </a:pPr>
            <a:r>
              <a:rPr lang="en-US" sz="900" dirty="0">
                <a:solidFill>
                  <a:srgbClr val="CFCBBF"/>
                </a:solidFill>
                <a:latin typeface="Raleway" pitchFamily="34" charset="0"/>
                <a:ea typeface="Raleway" pitchFamily="34" charset="-122"/>
                <a:cs typeface="Raleway" pitchFamily="34" charset="-120"/>
              </a:rPr>
              <a:t>Dzięki tak szerokiemu zasięgowi możemy gromadzić cenne dane i doświadczenia, które pozwalają nam stale udoskonalać nasze programy i rozwiązania w obszarze dostępności.</a:t>
            </a:r>
            <a:endParaRPr lang="en-US" sz="9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484346" y="380524"/>
            <a:ext cx="7991118" cy="432435"/>
          </a:xfrm>
          <a:prstGeom prst="rect">
            <a:avLst/>
          </a:prstGeom>
          <a:noFill/>
          <a:ln/>
        </p:spPr>
        <p:txBody>
          <a:bodyPr wrap="none" lIns="0" tIns="0" rIns="0" bIns="0" rtlCol="0" anchor="t"/>
          <a:lstStyle/>
          <a:p>
            <a:pPr marL="0" indent="0" algn="l">
              <a:lnSpc>
                <a:spcPts val="3400"/>
              </a:lnSpc>
              <a:buNone/>
            </a:pPr>
            <a:r>
              <a:rPr lang="en-US" sz="2700" dirty="0">
                <a:solidFill>
                  <a:srgbClr val="F2E782"/>
                </a:solidFill>
                <a:latin typeface="Prata" pitchFamily="34" charset="0"/>
                <a:ea typeface="Prata" pitchFamily="34" charset="-122"/>
                <a:cs typeface="Prata" pitchFamily="34" charset="-120"/>
              </a:rPr>
              <a:t>Współpraca i Sieciowanie na Rzecz Dostępności</a:t>
            </a:r>
            <a:endParaRPr lang="en-US" sz="2700" dirty="0"/>
          </a:p>
        </p:txBody>
      </p:sp>
      <p:pic>
        <p:nvPicPr>
          <p:cNvPr id="3" name="Image 0" descr="preencoded.png"/>
          <p:cNvPicPr>
            <a:picLocks noChangeAspect="1"/>
          </p:cNvPicPr>
          <p:nvPr/>
        </p:nvPicPr>
        <p:blipFill>
          <a:blip r:embed="rId3"/>
          <a:stretch>
            <a:fillRect/>
          </a:stretch>
        </p:blipFill>
        <p:spPr>
          <a:xfrm>
            <a:off x="2533650" y="2108240"/>
            <a:ext cx="9563100" cy="9563100"/>
          </a:xfrm>
          <a:prstGeom prst="rect">
            <a:avLst/>
          </a:prstGeom>
        </p:spPr>
      </p:pic>
      <p:pic>
        <p:nvPicPr>
          <p:cNvPr id="4" name="Image 1" descr="preencoded.png"/>
          <p:cNvPicPr>
            <a:picLocks noChangeAspect="1"/>
          </p:cNvPicPr>
          <p:nvPr/>
        </p:nvPicPr>
        <p:blipFill>
          <a:blip r:embed="rId4"/>
          <a:stretch>
            <a:fillRect/>
          </a:stretch>
        </p:blipFill>
        <p:spPr>
          <a:xfrm>
            <a:off x="3787735" y="5635585"/>
            <a:ext cx="233482" cy="291941"/>
          </a:xfrm>
          <a:prstGeom prst="rect">
            <a:avLst/>
          </a:prstGeom>
        </p:spPr>
      </p:pic>
      <p:pic>
        <p:nvPicPr>
          <p:cNvPr id="5" name="Image 2" descr="preencoded.png"/>
          <p:cNvPicPr>
            <a:picLocks noChangeAspect="1"/>
          </p:cNvPicPr>
          <p:nvPr/>
        </p:nvPicPr>
        <p:blipFill>
          <a:blip r:embed="rId5"/>
          <a:stretch>
            <a:fillRect/>
          </a:stretch>
        </p:blipFill>
        <p:spPr>
          <a:xfrm>
            <a:off x="2533650" y="2108240"/>
            <a:ext cx="9563100" cy="9563100"/>
          </a:xfrm>
          <a:prstGeom prst="rect">
            <a:avLst/>
          </a:prstGeom>
        </p:spPr>
      </p:pic>
      <p:pic>
        <p:nvPicPr>
          <p:cNvPr id="6" name="Image 3" descr="preencoded.png"/>
          <p:cNvPicPr>
            <a:picLocks noChangeAspect="1"/>
          </p:cNvPicPr>
          <p:nvPr/>
        </p:nvPicPr>
        <p:blipFill>
          <a:blip r:embed="rId6"/>
          <a:stretch>
            <a:fillRect/>
          </a:stretch>
        </p:blipFill>
        <p:spPr>
          <a:xfrm>
            <a:off x="5090398" y="3842504"/>
            <a:ext cx="233482" cy="291941"/>
          </a:xfrm>
          <a:prstGeom prst="rect">
            <a:avLst/>
          </a:prstGeom>
        </p:spPr>
      </p:pic>
      <p:pic>
        <p:nvPicPr>
          <p:cNvPr id="7" name="Image 4" descr="preencoded.png"/>
          <p:cNvPicPr>
            <a:picLocks noChangeAspect="1"/>
          </p:cNvPicPr>
          <p:nvPr/>
        </p:nvPicPr>
        <p:blipFill>
          <a:blip r:embed="rId7"/>
          <a:stretch>
            <a:fillRect/>
          </a:stretch>
        </p:blipFill>
        <p:spPr>
          <a:xfrm>
            <a:off x="2533650" y="2108240"/>
            <a:ext cx="9563100" cy="9563100"/>
          </a:xfrm>
          <a:prstGeom prst="rect">
            <a:avLst/>
          </a:prstGeom>
        </p:spPr>
      </p:pic>
      <p:pic>
        <p:nvPicPr>
          <p:cNvPr id="8" name="Image 5" descr="preencoded.png"/>
          <p:cNvPicPr>
            <a:picLocks noChangeAspect="1"/>
          </p:cNvPicPr>
          <p:nvPr/>
        </p:nvPicPr>
        <p:blipFill>
          <a:blip r:embed="rId8"/>
          <a:stretch>
            <a:fillRect/>
          </a:stretch>
        </p:blipFill>
        <p:spPr>
          <a:xfrm>
            <a:off x="7198400" y="3157657"/>
            <a:ext cx="233482" cy="291941"/>
          </a:xfrm>
          <a:prstGeom prst="rect">
            <a:avLst/>
          </a:prstGeom>
        </p:spPr>
      </p:pic>
      <p:pic>
        <p:nvPicPr>
          <p:cNvPr id="9" name="Image 6" descr="preencoded.png"/>
          <p:cNvPicPr>
            <a:picLocks noChangeAspect="1"/>
          </p:cNvPicPr>
          <p:nvPr/>
        </p:nvPicPr>
        <p:blipFill>
          <a:blip r:embed="rId9"/>
          <a:stretch>
            <a:fillRect/>
          </a:stretch>
        </p:blipFill>
        <p:spPr>
          <a:xfrm>
            <a:off x="2533650" y="2108240"/>
            <a:ext cx="9563100" cy="9563100"/>
          </a:xfrm>
          <a:prstGeom prst="rect">
            <a:avLst/>
          </a:prstGeom>
        </p:spPr>
      </p:pic>
      <p:pic>
        <p:nvPicPr>
          <p:cNvPr id="10" name="Image 7" descr="preencoded.png"/>
          <p:cNvPicPr>
            <a:picLocks noChangeAspect="1"/>
          </p:cNvPicPr>
          <p:nvPr/>
        </p:nvPicPr>
        <p:blipFill>
          <a:blip r:embed="rId10"/>
          <a:stretch>
            <a:fillRect/>
          </a:stretch>
        </p:blipFill>
        <p:spPr>
          <a:xfrm>
            <a:off x="9306282" y="3842504"/>
            <a:ext cx="233482" cy="291941"/>
          </a:xfrm>
          <a:prstGeom prst="rect">
            <a:avLst/>
          </a:prstGeom>
        </p:spPr>
      </p:pic>
      <p:pic>
        <p:nvPicPr>
          <p:cNvPr id="11" name="Image 8" descr="preencoded.png"/>
          <p:cNvPicPr>
            <a:picLocks noChangeAspect="1"/>
          </p:cNvPicPr>
          <p:nvPr/>
        </p:nvPicPr>
        <p:blipFill>
          <a:blip r:embed="rId11"/>
          <a:stretch>
            <a:fillRect/>
          </a:stretch>
        </p:blipFill>
        <p:spPr>
          <a:xfrm>
            <a:off x="2533650" y="2108240"/>
            <a:ext cx="9563100" cy="9563100"/>
          </a:xfrm>
          <a:prstGeom prst="rect">
            <a:avLst/>
          </a:prstGeom>
        </p:spPr>
      </p:pic>
      <p:pic>
        <p:nvPicPr>
          <p:cNvPr id="12" name="Image 9" descr="preencoded.png"/>
          <p:cNvPicPr>
            <a:picLocks noChangeAspect="1"/>
          </p:cNvPicPr>
          <p:nvPr/>
        </p:nvPicPr>
        <p:blipFill>
          <a:blip r:embed="rId12"/>
          <a:stretch>
            <a:fillRect/>
          </a:stretch>
        </p:blipFill>
        <p:spPr>
          <a:xfrm>
            <a:off x="10608945" y="5664756"/>
            <a:ext cx="233482" cy="233482"/>
          </a:xfrm>
          <a:prstGeom prst="rect">
            <a:avLst/>
          </a:prstGeom>
        </p:spPr>
      </p:pic>
      <p:sp>
        <p:nvSpPr>
          <p:cNvPr id="13" name="Text 1"/>
          <p:cNvSpPr/>
          <p:nvPr/>
        </p:nvSpPr>
        <p:spPr>
          <a:xfrm>
            <a:off x="484346" y="7045404"/>
            <a:ext cx="13661708" cy="442674"/>
          </a:xfrm>
          <a:prstGeom prst="rect">
            <a:avLst/>
          </a:prstGeom>
          <a:noFill/>
          <a:ln/>
        </p:spPr>
        <p:txBody>
          <a:bodyPr wrap="square" lIns="0" tIns="0" rIns="0" bIns="0" rtlCol="0" anchor="t"/>
          <a:lstStyle/>
          <a:p>
            <a:pPr marL="0" indent="0" algn="l">
              <a:lnSpc>
                <a:spcPts val="1700"/>
              </a:lnSpc>
              <a:buNone/>
            </a:pPr>
            <a:r>
              <a:rPr lang="en-US" sz="1050" dirty="0">
                <a:solidFill>
                  <a:srgbClr val="CFCBBF"/>
                </a:solidFill>
                <a:latin typeface="Raleway" pitchFamily="34" charset="0"/>
                <a:ea typeface="Raleway" pitchFamily="34" charset="-122"/>
                <a:cs typeface="Raleway" pitchFamily="34" charset="-120"/>
              </a:rPr>
              <a:t>Fundacja Healthcare Poland aktywnie buduje sieć partnerstw z różnorodnymi podmiotami, aby zapewnić systemowe podejście do dostępności w ochronie zdrowia. Współpracujemy zarówno z instytucjami publicznymi, jak i z organizacjami pozarządowymi oraz sektorem prywatnym, tworząc platformę do wymiany wiedzy i dobrych praktyk.</a:t>
            </a:r>
            <a:endParaRPr lang="en-US" sz="1050" dirty="0"/>
          </a:p>
        </p:txBody>
      </p:sp>
      <p:sp>
        <p:nvSpPr>
          <p:cNvPr id="14" name="Text 2"/>
          <p:cNvSpPr/>
          <p:nvPr/>
        </p:nvSpPr>
        <p:spPr>
          <a:xfrm>
            <a:off x="484346" y="7643693"/>
            <a:ext cx="13661708" cy="442674"/>
          </a:xfrm>
          <a:prstGeom prst="rect">
            <a:avLst/>
          </a:prstGeom>
          <a:noFill/>
          <a:ln/>
        </p:spPr>
        <p:txBody>
          <a:bodyPr wrap="square" lIns="0" tIns="0" rIns="0" bIns="0" rtlCol="0" anchor="t"/>
          <a:lstStyle/>
          <a:p>
            <a:pPr marL="0" indent="0" algn="l">
              <a:lnSpc>
                <a:spcPts val="1700"/>
              </a:lnSpc>
              <a:buNone/>
            </a:pPr>
            <a:r>
              <a:rPr lang="en-US" sz="1050" dirty="0">
                <a:solidFill>
                  <a:srgbClr val="CFCBBF"/>
                </a:solidFill>
                <a:latin typeface="Raleway" pitchFamily="34" charset="0"/>
                <a:ea typeface="Raleway" pitchFamily="34" charset="-122"/>
                <a:cs typeface="Raleway" pitchFamily="34" charset="-120"/>
              </a:rPr>
              <a:t>Nasze międzynarodowe kontakty umożliwiają realizację wspólnych projektów finansowanych ze środków europejskich, takich jak Digital Europe, EU4Health czy NextGen EU, przynosząc do Polski najlepsze rozwiązania w zakresie dostępności.</a:t>
            </a:r>
            <a:endParaRPr lang="en-US" sz="1050" dirty="0"/>
          </a:p>
        </p:txBody>
      </p:sp>
      <p:sp>
        <p:nvSpPr>
          <p:cNvPr id="15" name="Text 3"/>
          <p:cNvSpPr/>
          <p:nvPr/>
        </p:nvSpPr>
        <p:spPr>
          <a:xfrm>
            <a:off x="902494" y="3293269"/>
            <a:ext cx="1729978" cy="216218"/>
          </a:xfrm>
          <a:prstGeom prst="rect">
            <a:avLst/>
          </a:prstGeom>
          <a:noFill/>
          <a:ln/>
        </p:spPr>
        <p:txBody>
          <a:bodyPr wrap="none" lIns="0" tIns="0" rIns="0" bIns="0" rtlCol="0" anchor="t"/>
          <a:lstStyle/>
          <a:p>
            <a:pPr marL="0" indent="0" algn="ctr">
              <a:lnSpc>
                <a:spcPts val="1700"/>
              </a:lnSpc>
              <a:buNone/>
            </a:pPr>
            <a:r>
              <a:rPr lang="en-US" sz="1350" dirty="0">
                <a:solidFill>
                  <a:srgbClr val="F2E782"/>
                </a:solidFill>
                <a:latin typeface="Prata" pitchFamily="34" charset="0"/>
                <a:ea typeface="Prata" pitchFamily="34" charset="-122"/>
                <a:cs typeface="Prata" pitchFamily="34" charset="-120"/>
              </a:rPr>
              <a:t>Placówki Medyczne</a:t>
            </a:r>
            <a:endParaRPr lang="en-US" sz="1350" dirty="0"/>
          </a:p>
        </p:txBody>
      </p:sp>
      <p:sp>
        <p:nvSpPr>
          <p:cNvPr id="16" name="Text 4"/>
          <p:cNvSpPr/>
          <p:nvPr/>
        </p:nvSpPr>
        <p:spPr>
          <a:xfrm>
            <a:off x="642580" y="3592473"/>
            <a:ext cx="2249805" cy="221337"/>
          </a:xfrm>
          <a:prstGeom prst="rect">
            <a:avLst/>
          </a:prstGeom>
          <a:noFill/>
          <a:ln/>
        </p:spPr>
        <p:txBody>
          <a:bodyPr wrap="none" lIns="0" tIns="0" rIns="0" bIns="0" rtlCol="0" anchor="t"/>
          <a:lstStyle/>
          <a:p>
            <a:pPr marL="0" indent="0" algn="ctr">
              <a:lnSpc>
                <a:spcPts val="1700"/>
              </a:lnSpc>
              <a:buNone/>
            </a:pPr>
            <a:r>
              <a:rPr lang="en-US" sz="1050" dirty="0">
                <a:solidFill>
                  <a:srgbClr val="CFCBBF"/>
                </a:solidFill>
                <a:latin typeface="Raleway" pitchFamily="34" charset="0"/>
                <a:ea typeface="Raleway" pitchFamily="34" charset="-122"/>
                <a:cs typeface="Raleway" pitchFamily="34" charset="-120"/>
              </a:rPr>
              <a:t>Szpitale, przychodnie i domy opieki</a:t>
            </a:r>
            <a:endParaRPr lang="en-US" sz="1050" dirty="0"/>
          </a:p>
        </p:txBody>
      </p:sp>
      <p:sp>
        <p:nvSpPr>
          <p:cNvPr id="17" name="Text 5"/>
          <p:cNvSpPr/>
          <p:nvPr/>
        </p:nvSpPr>
        <p:spPr>
          <a:xfrm>
            <a:off x="3676293" y="1637467"/>
            <a:ext cx="1729978" cy="216218"/>
          </a:xfrm>
          <a:prstGeom prst="rect">
            <a:avLst/>
          </a:prstGeom>
          <a:noFill/>
          <a:ln/>
        </p:spPr>
        <p:txBody>
          <a:bodyPr wrap="none" lIns="0" tIns="0" rIns="0" bIns="0" rtlCol="0" anchor="t"/>
          <a:lstStyle/>
          <a:p>
            <a:pPr marL="0" indent="0" algn="ctr">
              <a:lnSpc>
                <a:spcPts val="1700"/>
              </a:lnSpc>
              <a:buNone/>
            </a:pPr>
            <a:r>
              <a:rPr lang="en-US" sz="1350" dirty="0">
                <a:solidFill>
                  <a:srgbClr val="F2E782"/>
                </a:solidFill>
                <a:latin typeface="Prata" pitchFamily="34" charset="0"/>
                <a:ea typeface="Prata" pitchFamily="34" charset="-122"/>
                <a:cs typeface="Prata" pitchFamily="34" charset="-120"/>
              </a:rPr>
              <a:t>Instytucje Publiczne</a:t>
            </a:r>
            <a:endParaRPr lang="en-US" sz="1350" dirty="0"/>
          </a:p>
        </p:txBody>
      </p:sp>
      <p:sp>
        <p:nvSpPr>
          <p:cNvPr id="18" name="Text 6"/>
          <p:cNvSpPr/>
          <p:nvPr/>
        </p:nvSpPr>
        <p:spPr>
          <a:xfrm>
            <a:off x="3258145" y="1936671"/>
            <a:ext cx="2566273" cy="442674"/>
          </a:xfrm>
          <a:prstGeom prst="rect">
            <a:avLst/>
          </a:prstGeom>
          <a:noFill/>
          <a:ln/>
        </p:spPr>
        <p:txBody>
          <a:bodyPr wrap="square" lIns="0" tIns="0" rIns="0" bIns="0" rtlCol="0" anchor="t"/>
          <a:lstStyle/>
          <a:p>
            <a:pPr marL="0" indent="0" algn="ctr">
              <a:lnSpc>
                <a:spcPts val="1700"/>
              </a:lnSpc>
              <a:buNone/>
            </a:pPr>
            <a:r>
              <a:rPr lang="en-US" sz="1050" dirty="0">
                <a:solidFill>
                  <a:srgbClr val="CFCBBF"/>
                </a:solidFill>
                <a:latin typeface="Raleway" pitchFamily="34" charset="0"/>
                <a:ea typeface="Raleway" pitchFamily="34" charset="-122"/>
                <a:cs typeface="Raleway" pitchFamily="34" charset="-120"/>
              </a:rPr>
              <a:t>Ministerstwa, samorządy i agencje rządowe</a:t>
            </a:r>
            <a:endParaRPr lang="en-US" sz="1050" dirty="0"/>
          </a:p>
        </p:txBody>
      </p:sp>
      <p:sp>
        <p:nvSpPr>
          <p:cNvPr id="19" name="Text 7"/>
          <p:cNvSpPr/>
          <p:nvPr/>
        </p:nvSpPr>
        <p:spPr>
          <a:xfrm>
            <a:off x="6235898" y="1089660"/>
            <a:ext cx="2158365" cy="216218"/>
          </a:xfrm>
          <a:prstGeom prst="rect">
            <a:avLst/>
          </a:prstGeom>
          <a:noFill/>
          <a:ln/>
        </p:spPr>
        <p:txBody>
          <a:bodyPr wrap="none" lIns="0" tIns="0" rIns="0" bIns="0" rtlCol="0" anchor="t"/>
          <a:lstStyle/>
          <a:p>
            <a:pPr marL="0" indent="0" algn="ctr">
              <a:lnSpc>
                <a:spcPts val="1700"/>
              </a:lnSpc>
              <a:buNone/>
            </a:pPr>
            <a:r>
              <a:rPr lang="en-US" sz="1350" dirty="0">
                <a:solidFill>
                  <a:srgbClr val="F2E782"/>
                </a:solidFill>
                <a:latin typeface="Prata" pitchFamily="34" charset="0"/>
                <a:ea typeface="Prata" pitchFamily="34" charset="-122"/>
                <a:cs typeface="Prata" pitchFamily="34" charset="-120"/>
              </a:rPr>
              <a:t>Organizacje Pozarządowe</a:t>
            </a:r>
            <a:endParaRPr lang="en-US" sz="1350" dirty="0"/>
          </a:p>
        </p:txBody>
      </p:sp>
      <p:sp>
        <p:nvSpPr>
          <p:cNvPr id="20" name="Text 8"/>
          <p:cNvSpPr/>
          <p:nvPr/>
        </p:nvSpPr>
        <p:spPr>
          <a:xfrm>
            <a:off x="6031944" y="1388864"/>
            <a:ext cx="2566392" cy="442674"/>
          </a:xfrm>
          <a:prstGeom prst="rect">
            <a:avLst/>
          </a:prstGeom>
          <a:noFill/>
          <a:ln/>
        </p:spPr>
        <p:txBody>
          <a:bodyPr wrap="square" lIns="0" tIns="0" rIns="0" bIns="0" rtlCol="0" anchor="t"/>
          <a:lstStyle/>
          <a:p>
            <a:pPr marL="0" indent="0" algn="ctr">
              <a:lnSpc>
                <a:spcPts val="1700"/>
              </a:lnSpc>
              <a:buNone/>
            </a:pPr>
            <a:r>
              <a:rPr lang="en-US" sz="1050" dirty="0">
                <a:solidFill>
                  <a:srgbClr val="CFCBBF"/>
                </a:solidFill>
                <a:latin typeface="Raleway" pitchFamily="34" charset="0"/>
                <a:ea typeface="Raleway" pitchFamily="34" charset="-122"/>
                <a:cs typeface="Raleway" pitchFamily="34" charset="-120"/>
              </a:rPr>
              <a:t>Fundacje i stowarzyszenia działające na rzecz osób z niepełnosprawnościami</a:t>
            </a:r>
            <a:endParaRPr lang="en-US" sz="1050" dirty="0"/>
          </a:p>
        </p:txBody>
      </p:sp>
      <p:sp>
        <p:nvSpPr>
          <p:cNvPr id="21" name="Text 9"/>
          <p:cNvSpPr/>
          <p:nvPr/>
        </p:nvSpPr>
        <p:spPr>
          <a:xfrm>
            <a:off x="9224010" y="1637467"/>
            <a:ext cx="1729978" cy="216218"/>
          </a:xfrm>
          <a:prstGeom prst="rect">
            <a:avLst/>
          </a:prstGeom>
          <a:noFill/>
          <a:ln/>
        </p:spPr>
        <p:txBody>
          <a:bodyPr wrap="none" lIns="0" tIns="0" rIns="0" bIns="0" rtlCol="0" anchor="t"/>
          <a:lstStyle/>
          <a:p>
            <a:pPr marL="0" indent="0" algn="ctr">
              <a:lnSpc>
                <a:spcPts val="1700"/>
              </a:lnSpc>
              <a:buNone/>
            </a:pPr>
            <a:r>
              <a:rPr lang="en-US" sz="1350" dirty="0">
                <a:solidFill>
                  <a:srgbClr val="F2E782"/>
                </a:solidFill>
                <a:latin typeface="Prata" pitchFamily="34" charset="0"/>
                <a:ea typeface="Prata" pitchFamily="34" charset="-122"/>
                <a:cs typeface="Prata" pitchFamily="34" charset="-120"/>
              </a:rPr>
              <a:t>Sektor Prywatny</a:t>
            </a:r>
            <a:endParaRPr lang="en-US" sz="1350" dirty="0"/>
          </a:p>
        </p:txBody>
      </p:sp>
      <p:sp>
        <p:nvSpPr>
          <p:cNvPr id="22" name="Text 10"/>
          <p:cNvSpPr/>
          <p:nvPr/>
        </p:nvSpPr>
        <p:spPr>
          <a:xfrm>
            <a:off x="8805863" y="1936671"/>
            <a:ext cx="2566273" cy="442674"/>
          </a:xfrm>
          <a:prstGeom prst="rect">
            <a:avLst/>
          </a:prstGeom>
          <a:noFill/>
          <a:ln/>
        </p:spPr>
        <p:txBody>
          <a:bodyPr wrap="square" lIns="0" tIns="0" rIns="0" bIns="0" rtlCol="0" anchor="t"/>
          <a:lstStyle/>
          <a:p>
            <a:pPr marL="0" indent="0" algn="ctr">
              <a:lnSpc>
                <a:spcPts val="1700"/>
              </a:lnSpc>
              <a:buNone/>
            </a:pPr>
            <a:r>
              <a:rPr lang="en-US" sz="1050" dirty="0">
                <a:solidFill>
                  <a:srgbClr val="CFCBBF"/>
                </a:solidFill>
                <a:latin typeface="Raleway" pitchFamily="34" charset="0"/>
                <a:ea typeface="Raleway" pitchFamily="34" charset="-122"/>
                <a:cs typeface="Raleway" pitchFamily="34" charset="-120"/>
              </a:rPr>
              <a:t>Firmy medyczne, farmaceutyczne i technologiczne</a:t>
            </a:r>
            <a:endParaRPr lang="en-US" sz="1050" dirty="0"/>
          </a:p>
        </p:txBody>
      </p:sp>
      <p:sp>
        <p:nvSpPr>
          <p:cNvPr id="23" name="Text 11"/>
          <p:cNvSpPr/>
          <p:nvPr/>
        </p:nvSpPr>
        <p:spPr>
          <a:xfrm>
            <a:off x="11941612" y="3071932"/>
            <a:ext cx="1842373" cy="216218"/>
          </a:xfrm>
          <a:prstGeom prst="rect">
            <a:avLst/>
          </a:prstGeom>
          <a:noFill/>
          <a:ln/>
        </p:spPr>
        <p:txBody>
          <a:bodyPr wrap="none" lIns="0" tIns="0" rIns="0" bIns="0" rtlCol="0" anchor="t"/>
          <a:lstStyle/>
          <a:p>
            <a:pPr marL="0" indent="0" algn="ctr">
              <a:lnSpc>
                <a:spcPts val="1700"/>
              </a:lnSpc>
              <a:buNone/>
            </a:pPr>
            <a:r>
              <a:rPr lang="en-US" sz="1350" dirty="0">
                <a:solidFill>
                  <a:srgbClr val="F2E782"/>
                </a:solidFill>
                <a:latin typeface="Prata" pitchFamily="34" charset="0"/>
                <a:ea typeface="Prata" pitchFamily="34" charset="-122"/>
                <a:cs typeface="Prata" pitchFamily="34" charset="-120"/>
              </a:rPr>
              <a:t>Partnerzy Zagraniczni</a:t>
            </a:r>
            <a:endParaRPr lang="en-US" sz="1350" dirty="0"/>
          </a:p>
        </p:txBody>
      </p:sp>
      <p:sp>
        <p:nvSpPr>
          <p:cNvPr id="24" name="Text 12"/>
          <p:cNvSpPr/>
          <p:nvPr/>
        </p:nvSpPr>
        <p:spPr>
          <a:xfrm>
            <a:off x="11579662" y="3371136"/>
            <a:ext cx="2566392" cy="442674"/>
          </a:xfrm>
          <a:prstGeom prst="rect">
            <a:avLst/>
          </a:prstGeom>
          <a:noFill/>
          <a:ln/>
        </p:spPr>
        <p:txBody>
          <a:bodyPr wrap="square" lIns="0" tIns="0" rIns="0" bIns="0" rtlCol="0" anchor="t"/>
          <a:lstStyle/>
          <a:p>
            <a:pPr marL="0" indent="0" algn="ctr">
              <a:lnSpc>
                <a:spcPts val="1700"/>
              </a:lnSpc>
              <a:buNone/>
            </a:pPr>
            <a:r>
              <a:rPr lang="en-US" sz="1050" dirty="0">
                <a:solidFill>
                  <a:srgbClr val="CFCBBF"/>
                </a:solidFill>
                <a:latin typeface="Raleway" pitchFamily="34" charset="0"/>
                <a:ea typeface="Raleway" pitchFamily="34" charset="-122"/>
                <a:cs typeface="Raleway" pitchFamily="34" charset="-120"/>
              </a:rPr>
              <a:t>Organizacje i instytucje z Unii Europejskiej</a:t>
            </a:r>
            <a:endParaRPr lang="en-US" sz="10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680442" y="1001078"/>
            <a:ext cx="10902077" cy="607457"/>
          </a:xfrm>
          <a:prstGeom prst="rect">
            <a:avLst/>
          </a:prstGeom>
          <a:noFill/>
          <a:ln/>
        </p:spPr>
        <p:txBody>
          <a:bodyPr wrap="none" lIns="0" tIns="0" rIns="0" bIns="0" rtlCol="0" anchor="t"/>
          <a:lstStyle/>
          <a:p>
            <a:pPr marL="0" indent="0" algn="l">
              <a:lnSpc>
                <a:spcPts val="4750"/>
              </a:lnSpc>
              <a:buNone/>
            </a:pPr>
            <a:r>
              <a:rPr lang="en-US" sz="3800" dirty="0">
                <a:solidFill>
                  <a:srgbClr val="F2E782"/>
                </a:solidFill>
                <a:latin typeface="Prata" pitchFamily="34" charset="0"/>
                <a:ea typeface="Prata" pitchFamily="34" charset="-122"/>
                <a:cs typeface="Prata" pitchFamily="34" charset="-120"/>
              </a:rPr>
              <a:t>Projekty Europejskie Realizowane przez HCPL</a:t>
            </a:r>
            <a:endParaRPr lang="en-US" sz="3800" dirty="0"/>
          </a:p>
        </p:txBody>
      </p:sp>
      <p:pic>
        <p:nvPicPr>
          <p:cNvPr id="3" name="Image 0" descr="preencoded.png"/>
          <p:cNvPicPr>
            <a:picLocks noChangeAspect="1"/>
          </p:cNvPicPr>
          <p:nvPr/>
        </p:nvPicPr>
        <p:blipFill>
          <a:blip r:embed="rId3"/>
          <a:stretch>
            <a:fillRect/>
          </a:stretch>
        </p:blipFill>
        <p:spPr>
          <a:xfrm>
            <a:off x="680442" y="1997273"/>
            <a:ext cx="3317319" cy="777597"/>
          </a:xfrm>
          <a:prstGeom prst="rect">
            <a:avLst/>
          </a:prstGeom>
        </p:spPr>
      </p:pic>
      <p:sp>
        <p:nvSpPr>
          <p:cNvPr id="4" name="Text 1"/>
          <p:cNvSpPr/>
          <p:nvPr/>
        </p:nvSpPr>
        <p:spPr>
          <a:xfrm>
            <a:off x="874752" y="3066455"/>
            <a:ext cx="2430185" cy="303728"/>
          </a:xfrm>
          <a:prstGeom prst="rect">
            <a:avLst/>
          </a:prstGeom>
          <a:noFill/>
          <a:ln/>
        </p:spPr>
        <p:txBody>
          <a:bodyPr wrap="none" lIns="0" tIns="0" rIns="0" bIns="0" rtlCol="0" anchor="t"/>
          <a:lstStyle/>
          <a:p>
            <a:pPr marL="0" indent="0" algn="l">
              <a:lnSpc>
                <a:spcPts val="2350"/>
              </a:lnSpc>
              <a:buNone/>
            </a:pPr>
            <a:r>
              <a:rPr lang="en-US" sz="1900" dirty="0">
                <a:solidFill>
                  <a:srgbClr val="CFCBBF"/>
                </a:solidFill>
                <a:latin typeface="Prata" pitchFamily="34" charset="0"/>
                <a:ea typeface="Prata" pitchFamily="34" charset="-122"/>
                <a:cs typeface="Prata" pitchFamily="34" charset="-120"/>
              </a:rPr>
              <a:t>Digital Europe</a:t>
            </a:r>
            <a:endParaRPr lang="en-US" sz="1900" dirty="0"/>
          </a:p>
        </p:txBody>
      </p:sp>
      <p:sp>
        <p:nvSpPr>
          <p:cNvPr id="5" name="Text 2"/>
          <p:cNvSpPr/>
          <p:nvPr/>
        </p:nvSpPr>
        <p:spPr>
          <a:xfrm>
            <a:off x="874752" y="3486745"/>
            <a:ext cx="2928699" cy="1243965"/>
          </a:xfrm>
          <a:prstGeom prst="rect">
            <a:avLst/>
          </a:prstGeom>
          <a:noFill/>
          <a:ln/>
        </p:spPr>
        <p:txBody>
          <a:bodyPr wrap="square" lIns="0" tIns="0" rIns="0" bIns="0" rtlCol="0" anchor="t"/>
          <a:lstStyle/>
          <a:p>
            <a:pPr marL="0" indent="0" algn="l">
              <a:lnSpc>
                <a:spcPts val="2400"/>
              </a:lnSpc>
              <a:buNone/>
            </a:pPr>
            <a:r>
              <a:rPr lang="en-US" sz="1500" dirty="0">
                <a:solidFill>
                  <a:srgbClr val="CFCBBF"/>
                </a:solidFill>
                <a:latin typeface="Raleway" pitchFamily="34" charset="0"/>
                <a:ea typeface="Raleway" pitchFamily="34" charset="-122"/>
                <a:cs typeface="Raleway" pitchFamily="34" charset="-120"/>
              </a:rPr>
              <a:t>Wdrażanie cyfrowych narzędzi wspierających dostępność usług medycznych dla osób z różnymi niepełnosprawnościami</a:t>
            </a:r>
            <a:endParaRPr lang="en-US" sz="1500" dirty="0"/>
          </a:p>
        </p:txBody>
      </p:sp>
      <p:pic>
        <p:nvPicPr>
          <p:cNvPr id="6" name="Image 1" descr="preencoded.png"/>
          <p:cNvPicPr>
            <a:picLocks noChangeAspect="1"/>
          </p:cNvPicPr>
          <p:nvPr/>
        </p:nvPicPr>
        <p:blipFill>
          <a:blip r:embed="rId4"/>
          <a:stretch>
            <a:fillRect/>
          </a:stretch>
        </p:blipFill>
        <p:spPr>
          <a:xfrm>
            <a:off x="3997762" y="1997273"/>
            <a:ext cx="3317438" cy="777597"/>
          </a:xfrm>
          <a:prstGeom prst="rect">
            <a:avLst/>
          </a:prstGeom>
        </p:spPr>
      </p:pic>
      <p:sp>
        <p:nvSpPr>
          <p:cNvPr id="7" name="Text 3"/>
          <p:cNvSpPr/>
          <p:nvPr/>
        </p:nvSpPr>
        <p:spPr>
          <a:xfrm>
            <a:off x="4192072" y="3066455"/>
            <a:ext cx="2430185" cy="303728"/>
          </a:xfrm>
          <a:prstGeom prst="rect">
            <a:avLst/>
          </a:prstGeom>
          <a:noFill/>
          <a:ln/>
        </p:spPr>
        <p:txBody>
          <a:bodyPr wrap="none" lIns="0" tIns="0" rIns="0" bIns="0" rtlCol="0" anchor="t"/>
          <a:lstStyle/>
          <a:p>
            <a:pPr marL="0" indent="0" algn="l">
              <a:lnSpc>
                <a:spcPts val="2350"/>
              </a:lnSpc>
              <a:buNone/>
            </a:pPr>
            <a:r>
              <a:rPr lang="en-US" sz="1900" dirty="0">
                <a:solidFill>
                  <a:srgbClr val="CFCBBF"/>
                </a:solidFill>
                <a:latin typeface="Prata" pitchFamily="34" charset="0"/>
                <a:ea typeface="Prata" pitchFamily="34" charset="-122"/>
                <a:cs typeface="Prata" pitchFamily="34" charset="-120"/>
              </a:rPr>
              <a:t>EU4Health</a:t>
            </a:r>
            <a:endParaRPr lang="en-US" sz="1900" dirty="0"/>
          </a:p>
        </p:txBody>
      </p:sp>
      <p:sp>
        <p:nvSpPr>
          <p:cNvPr id="8" name="Text 4"/>
          <p:cNvSpPr/>
          <p:nvPr/>
        </p:nvSpPr>
        <p:spPr>
          <a:xfrm>
            <a:off x="4192072" y="3486745"/>
            <a:ext cx="2928818" cy="932974"/>
          </a:xfrm>
          <a:prstGeom prst="rect">
            <a:avLst/>
          </a:prstGeom>
          <a:noFill/>
          <a:ln/>
        </p:spPr>
        <p:txBody>
          <a:bodyPr wrap="square" lIns="0" tIns="0" rIns="0" bIns="0" rtlCol="0" anchor="t"/>
          <a:lstStyle/>
          <a:p>
            <a:pPr marL="0" indent="0" algn="l">
              <a:lnSpc>
                <a:spcPts val="2400"/>
              </a:lnSpc>
              <a:buNone/>
            </a:pPr>
            <a:r>
              <a:rPr lang="en-US" sz="1500" dirty="0">
                <a:solidFill>
                  <a:srgbClr val="CFCBBF"/>
                </a:solidFill>
                <a:latin typeface="Raleway" pitchFamily="34" charset="0"/>
                <a:ea typeface="Raleway" pitchFamily="34" charset="-122"/>
                <a:cs typeface="Raleway" pitchFamily="34" charset="-120"/>
              </a:rPr>
              <a:t>Poprawa jakości i dostępności opieki zdrowotnej zgodnie z europejskimi standardami</a:t>
            </a:r>
            <a:endParaRPr lang="en-US" sz="1500" dirty="0"/>
          </a:p>
        </p:txBody>
      </p:sp>
      <p:pic>
        <p:nvPicPr>
          <p:cNvPr id="9" name="Image 2" descr="preencoded.png"/>
          <p:cNvPicPr>
            <a:picLocks noChangeAspect="1"/>
          </p:cNvPicPr>
          <p:nvPr/>
        </p:nvPicPr>
        <p:blipFill>
          <a:blip r:embed="rId5"/>
          <a:stretch>
            <a:fillRect/>
          </a:stretch>
        </p:blipFill>
        <p:spPr>
          <a:xfrm>
            <a:off x="7315200" y="1997273"/>
            <a:ext cx="3317319" cy="777597"/>
          </a:xfrm>
          <a:prstGeom prst="rect">
            <a:avLst/>
          </a:prstGeom>
        </p:spPr>
      </p:pic>
      <p:sp>
        <p:nvSpPr>
          <p:cNvPr id="10" name="Text 5"/>
          <p:cNvSpPr/>
          <p:nvPr/>
        </p:nvSpPr>
        <p:spPr>
          <a:xfrm>
            <a:off x="7509510" y="3066455"/>
            <a:ext cx="2430185" cy="303728"/>
          </a:xfrm>
          <a:prstGeom prst="rect">
            <a:avLst/>
          </a:prstGeom>
          <a:noFill/>
          <a:ln/>
        </p:spPr>
        <p:txBody>
          <a:bodyPr wrap="none" lIns="0" tIns="0" rIns="0" bIns="0" rtlCol="0" anchor="t"/>
          <a:lstStyle/>
          <a:p>
            <a:pPr marL="0" indent="0" algn="l">
              <a:lnSpc>
                <a:spcPts val="2350"/>
              </a:lnSpc>
              <a:buNone/>
            </a:pPr>
            <a:r>
              <a:rPr lang="en-US" sz="1900" dirty="0">
                <a:solidFill>
                  <a:srgbClr val="CFCBBF"/>
                </a:solidFill>
                <a:latin typeface="Prata" pitchFamily="34" charset="0"/>
                <a:ea typeface="Prata" pitchFamily="34" charset="-122"/>
                <a:cs typeface="Prata" pitchFamily="34" charset="-120"/>
              </a:rPr>
              <a:t>NextGen EU</a:t>
            </a:r>
            <a:endParaRPr lang="en-US" sz="1900" dirty="0"/>
          </a:p>
        </p:txBody>
      </p:sp>
      <p:sp>
        <p:nvSpPr>
          <p:cNvPr id="11" name="Text 6"/>
          <p:cNvSpPr/>
          <p:nvPr/>
        </p:nvSpPr>
        <p:spPr>
          <a:xfrm>
            <a:off x="7509510" y="3486745"/>
            <a:ext cx="2928699" cy="1243965"/>
          </a:xfrm>
          <a:prstGeom prst="rect">
            <a:avLst/>
          </a:prstGeom>
          <a:noFill/>
          <a:ln/>
        </p:spPr>
        <p:txBody>
          <a:bodyPr wrap="square" lIns="0" tIns="0" rIns="0" bIns="0" rtlCol="0" anchor="t"/>
          <a:lstStyle/>
          <a:p>
            <a:pPr marL="0" indent="0" algn="l">
              <a:lnSpc>
                <a:spcPts val="2400"/>
              </a:lnSpc>
              <a:buNone/>
            </a:pPr>
            <a:r>
              <a:rPr lang="en-US" sz="1500" dirty="0">
                <a:solidFill>
                  <a:srgbClr val="CFCBBF"/>
                </a:solidFill>
                <a:latin typeface="Raleway" pitchFamily="34" charset="0"/>
                <a:ea typeface="Raleway" pitchFamily="34" charset="-122"/>
                <a:cs typeface="Raleway" pitchFamily="34" charset="-120"/>
              </a:rPr>
              <a:t>Modernizacja infrastruktury medycznej w kierunku pełnej dostępności dla wszystkich grup pacjentów</a:t>
            </a:r>
            <a:endParaRPr lang="en-US" sz="1500" dirty="0"/>
          </a:p>
        </p:txBody>
      </p:sp>
      <p:pic>
        <p:nvPicPr>
          <p:cNvPr id="12" name="Image 3" descr="preencoded.png"/>
          <p:cNvPicPr>
            <a:picLocks noChangeAspect="1"/>
          </p:cNvPicPr>
          <p:nvPr/>
        </p:nvPicPr>
        <p:blipFill>
          <a:blip r:embed="rId6"/>
          <a:stretch>
            <a:fillRect/>
          </a:stretch>
        </p:blipFill>
        <p:spPr>
          <a:xfrm>
            <a:off x="10632519" y="1997273"/>
            <a:ext cx="3317438" cy="777597"/>
          </a:xfrm>
          <a:prstGeom prst="rect">
            <a:avLst/>
          </a:prstGeom>
        </p:spPr>
      </p:pic>
      <p:sp>
        <p:nvSpPr>
          <p:cNvPr id="13" name="Text 7"/>
          <p:cNvSpPr/>
          <p:nvPr/>
        </p:nvSpPr>
        <p:spPr>
          <a:xfrm>
            <a:off x="10826829" y="3066455"/>
            <a:ext cx="2928818" cy="607457"/>
          </a:xfrm>
          <a:prstGeom prst="rect">
            <a:avLst/>
          </a:prstGeom>
          <a:noFill/>
          <a:ln/>
        </p:spPr>
        <p:txBody>
          <a:bodyPr wrap="square" lIns="0" tIns="0" rIns="0" bIns="0" rtlCol="0" anchor="t"/>
          <a:lstStyle/>
          <a:p>
            <a:pPr marL="0" indent="0" algn="l">
              <a:lnSpc>
                <a:spcPts val="2350"/>
              </a:lnSpc>
              <a:buNone/>
            </a:pPr>
            <a:r>
              <a:rPr lang="en-US" sz="1900" dirty="0">
                <a:solidFill>
                  <a:srgbClr val="CFCBBF"/>
                </a:solidFill>
                <a:latin typeface="Prata" pitchFamily="34" charset="0"/>
                <a:ea typeface="Prata" pitchFamily="34" charset="-122"/>
                <a:cs typeface="Prata" pitchFamily="34" charset="-120"/>
              </a:rPr>
              <a:t>Wymiana Dobrych Praktyk</a:t>
            </a:r>
            <a:endParaRPr lang="en-US" sz="1900" dirty="0"/>
          </a:p>
        </p:txBody>
      </p:sp>
      <p:sp>
        <p:nvSpPr>
          <p:cNvPr id="14" name="Text 8"/>
          <p:cNvSpPr/>
          <p:nvPr/>
        </p:nvSpPr>
        <p:spPr>
          <a:xfrm>
            <a:off x="10826829" y="3790474"/>
            <a:ext cx="2928818" cy="932974"/>
          </a:xfrm>
          <a:prstGeom prst="rect">
            <a:avLst/>
          </a:prstGeom>
          <a:noFill/>
          <a:ln/>
        </p:spPr>
        <p:txBody>
          <a:bodyPr wrap="square" lIns="0" tIns="0" rIns="0" bIns="0" rtlCol="0" anchor="t"/>
          <a:lstStyle/>
          <a:p>
            <a:pPr marL="0" indent="0" algn="l">
              <a:lnSpc>
                <a:spcPts val="2400"/>
              </a:lnSpc>
              <a:buNone/>
            </a:pPr>
            <a:r>
              <a:rPr lang="en-US" sz="1500" dirty="0">
                <a:solidFill>
                  <a:srgbClr val="CFCBBF"/>
                </a:solidFill>
                <a:latin typeface="Raleway" pitchFamily="34" charset="0"/>
                <a:ea typeface="Raleway" pitchFamily="34" charset="-122"/>
                <a:cs typeface="Raleway" pitchFamily="34" charset="-120"/>
              </a:rPr>
              <a:t>Transfer wiedzy i doświadczeń z wiodących ośrodków europejskich do Polski</a:t>
            </a:r>
            <a:endParaRPr lang="en-US" sz="1500" dirty="0"/>
          </a:p>
        </p:txBody>
      </p:sp>
      <p:sp>
        <p:nvSpPr>
          <p:cNvPr id="15" name="Text 9"/>
          <p:cNvSpPr/>
          <p:nvPr/>
        </p:nvSpPr>
        <p:spPr>
          <a:xfrm>
            <a:off x="680442" y="5143738"/>
            <a:ext cx="13269516" cy="932974"/>
          </a:xfrm>
          <a:prstGeom prst="rect">
            <a:avLst/>
          </a:prstGeom>
          <a:noFill/>
          <a:ln/>
        </p:spPr>
        <p:txBody>
          <a:bodyPr wrap="square" lIns="0" tIns="0" rIns="0" bIns="0" rtlCol="0" anchor="t"/>
          <a:lstStyle/>
          <a:p>
            <a:pPr marL="0" indent="0" algn="l">
              <a:lnSpc>
                <a:spcPts val="2400"/>
              </a:lnSpc>
              <a:buNone/>
            </a:pPr>
            <a:r>
              <a:rPr lang="en-US" sz="1500" dirty="0">
                <a:solidFill>
                  <a:srgbClr val="CFCBBF"/>
                </a:solidFill>
                <a:latin typeface="Raleway" pitchFamily="34" charset="0"/>
                <a:ea typeface="Raleway" pitchFamily="34" charset="-122"/>
                <a:cs typeface="Raleway" pitchFamily="34" charset="-120"/>
              </a:rPr>
              <a:t>Fundacja HCPL aktywnie uczestniczy w kluczowych projektach europejskich, które wspierają transformację polskiej ochrony zdrowia w kierunku większej dostępności. Dzięki funduszom z programu Digital Europe rozwijamy cyfrowe narzędzia wspierające pacjentów z niepełnosprawnościami, natomiast w ramach EU4Health wdrażamy europejskie standardy jakości i dostępności w polskich placówkach medycznych.</a:t>
            </a:r>
            <a:endParaRPr lang="en-US" sz="1500" dirty="0"/>
          </a:p>
        </p:txBody>
      </p:sp>
      <p:sp>
        <p:nvSpPr>
          <p:cNvPr id="16" name="Text 10"/>
          <p:cNvSpPr/>
          <p:nvPr/>
        </p:nvSpPr>
        <p:spPr>
          <a:xfrm>
            <a:off x="680442" y="6295430"/>
            <a:ext cx="13269516" cy="932974"/>
          </a:xfrm>
          <a:prstGeom prst="rect">
            <a:avLst/>
          </a:prstGeom>
          <a:noFill/>
          <a:ln/>
        </p:spPr>
        <p:txBody>
          <a:bodyPr wrap="square" lIns="0" tIns="0" rIns="0" bIns="0" rtlCol="0" anchor="t"/>
          <a:lstStyle/>
          <a:p>
            <a:pPr marL="0" indent="0" algn="l">
              <a:lnSpc>
                <a:spcPts val="2400"/>
              </a:lnSpc>
              <a:buNone/>
            </a:pPr>
            <a:r>
              <a:rPr lang="en-US" sz="1500" dirty="0">
                <a:solidFill>
                  <a:srgbClr val="CFCBBF"/>
                </a:solidFill>
                <a:latin typeface="Raleway" pitchFamily="34" charset="0"/>
                <a:ea typeface="Raleway" pitchFamily="34" charset="-122"/>
                <a:cs typeface="Raleway" pitchFamily="34" charset="-120"/>
              </a:rPr>
              <a:t>Środki z funduszu NextGen EU pozwalają nam na modernizację infrastruktury szpitali i przychodni, usuwając bariery architektoniczne i wprowadzając uniwersalne projektowanie przestrzeni. Wszystkie te działania są wzbogacane o transfer wiedzy i najlepszych praktyk z wiodących ośrodków europejskich.</a:t>
            </a:r>
            <a:endParaRPr lang="en-US" sz="15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681395" y="884515"/>
            <a:ext cx="10519053" cy="1216819"/>
          </a:xfrm>
          <a:prstGeom prst="rect">
            <a:avLst/>
          </a:prstGeom>
          <a:noFill/>
          <a:ln/>
        </p:spPr>
        <p:txBody>
          <a:bodyPr wrap="square" lIns="0" tIns="0" rIns="0" bIns="0" rtlCol="0" anchor="t"/>
          <a:lstStyle/>
          <a:p>
            <a:pPr marL="0" indent="0" algn="l">
              <a:lnSpc>
                <a:spcPts val="4750"/>
              </a:lnSpc>
              <a:buNone/>
            </a:pPr>
            <a:r>
              <a:rPr lang="en-US" sz="3800" dirty="0">
                <a:solidFill>
                  <a:srgbClr val="F2E782"/>
                </a:solidFill>
                <a:latin typeface="Prata" pitchFamily="34" charset="0"/>
                <a:ea typeface="Prata" pitchFamily="34" charset="-122"/>
                <a:cs typeface="Prata" pitchFamily="34" charset="-120"/>
              </a:rPr>
              <a:t>Zaproszenie do Współpracy w Ramach Partnerstwa </a:t>
            </a:r>
            <a:endParaRPr lang="en-US" sz="3800" dirty="0"/>
          </a:p>
        </p:txBody>
      </p:sp>
      <p:pic>
        <p:nvPicPr>
          <p:cNvPr id="3" name="Image 0" descr="preencoded.png"/>
          <p:cNvPicPr>
            <a:picLocks noChangeAspect="1"/>
          </p:cNvPicPr>
          <p:nvPr/>
        </p:nvPicPr>
        <p:blipFill>
          <a:blip r:embed="rId3"/>
          <a:stretch>
            <a:fillRect/>
          </a:stretch>
        </p:blipFill>
        <p:spPr>
          <a:xfrm>
            <a:off x="12003048" y="908804"/>
            <a:ext cx="1633180" cy="780098"/>
          </a:xfrm>
          <a:prstGeom prst="rect">
            <a:avLst/>
          </a:prstGeom>
        </p:spPr>
      </p:pic>
      <p:sp>
        <p:nvSpPr>
          <p:cNvPr id="4" name="Shape 1"/>
          <p:cNvSpPr/>
          <p:nvPr/>
        </p:nvSpPr>
        <p:spPr>
          <a:xfrm>
            <a:off x="681395" y="3391019"/>
            <a:ext cx="3097887" cy="194667"/>
          </a:xfrm>
          <a:prstGeom prst="roundRect">
            <a:avLst>
              <a:gd name="adj" fmla="val 15002"/>
            </a:avLst>
          </a:prstGeom>
          <a:solidFill>
            <a:srgbClr val="3A3B3C"/>
          </a:solidFill>
          <a:ln/>
        </p:spPr>
      </p:sp>
      <p:sp>
        <p:nvSpPr>
          <p:cNvPr id="5" name="Text 2"/>
          <p:cNvSpPr/>
          <p:nvPr/>
        </p:nvSpPr>
        <p:spPr>
          <a:xfrm>
            <a:off x="681395" y="3877628"/>
            <a:ext cx="2654856" cy="304205"/>
          </a:xfrm>
          <a:prstGeom prst="rect">
            <a:avLst/>
          </a:prstGeom>
          <a:noFill/>
          <a:ln/>
        </p:spPr>
        <p:txBody>
          <a:bodyPr wrap="none" lIns="0" tIns="0" rIns="0" bIns="0" rtlCol="0" anchor="t"/>
          <a:lstStyle/>
          <a:p>
            <a:pPr marL="0" indent="0" algn="l">
              <a:lnSpc>
                <a:spcPts val="2350"/>
              </a:lnSpc>
              <a:buNone/>
            </a:pPr>
            <a:r>
              <a:rPr lang="en-US" sz="1900" dirty="0">
                <a:solidFill>
                  <a:srgbClr val="CFCBBF"/>
                </a:solidFill>
                <a:latin typeface="Prata" pitchFamily="34" charset="0"/>
                <a:ea typeface="Prata" pitchFamily="34" charset="-122"/>
                <a:cs typeface="Prata" pitchFamily="34" charset="-120"/>
              </a:rPr>
              <a:t>Dołącz do Partnerstwa</a:t>
            </a:r>
            <a:endParaRPr lang="en-US" sz="1900" dirty="0"/>
          </a:p>
        </p:txBody>
      </p:sp>
      <p:sp>
        <p:nvSpPr>
          <p:cNvPr id="6" name="Text 3"/>
          <p:cNvSpPr/>
          <p:nvPr/>
        </p:nvSpPr>
        <p:spPr>
          <a:xfrm>
            <a:off x="681395" y="4298633"/>
            <a:ext cx="3097887" cy="1245870"/>
          </a:xfrm>
          <a:prstGeom prst="rect">
            <a:avLst/>
          </a:prstGeom>
          <a:noFill/>
          <a:ln/>
        </p:spPr>
        <p:txBody>
          <a:bodyPr wrap="square" lIns="0" tIns="0" rIns="0" bIns="0" rtlCol="0" anchor="t"/>
          <a:lstStyle/>
          <a:p>
            <a:pPr marL="0" indent="0" algn="l">
              <a:lnSpc>
                <a:spcPts val="2450"/>
              </a:lnSpc>
              <a:buNone/>
            </a:pPr>
            <a:r>
              <a:rPr lang="en-US" sz="1500" dirty="0">
                <a:solidFill>
                  <a:srgbClr val="CFCBBF"/>
                </a:solidFill>
                <a:latin typeface="Raleway" pitchFamily="34" charset="0"/>
                <a:ea typeface="Raleway" pitchFamily="34" charset="-122"/>
                <a:cs typeface="Raleway" pitchFamily="34" charset="-120"/>
              </a:rPr>
              <a:t>Zapraszamy placówki medyczne, organizacje i instytucje do aktywnego udziału w Partnerstwie na rzecz dostępności.</a:t>
            </a:r>
            <a:endParaRPr lang="en-US" sz="1500" dirty="0"/>
          </a:p>
        </p:txBody>
      </p:sp>
      <p:sp>
        <p:nvSpPr>
          <p:cNvPr id="7" name="Shape 4"/>
          <p:cNvSpPr/>
          <p:nvPr/>
        </p:nvSpPr>
        <p:spPr>
          <a:xfrm>
            <a:off x="4071223" y="3098959"/>
            <a:ext cx="3098006" cy="194667"/>
          </a:xfrm>
          <a:prstGeom prst="roundRect">
            <a:avLst>
              <a:gd name="adj" fmla="val 15002"/>
            </a:avLst>
          </a:prstGeom>
          <a:solidFill>
            <a:srgbClr val="3A3B3C"/>
          </a:solidFill>
          <a:ln/>
        </p:spPr>
      </p:sp>
      <p:sp>
        <p:nvSpPr>
          <p:cNvPr id="8" name="Text 5"/>
          <p:cNvSpPr/>
          <p:nvPr/>
        </p:nvSpPr>
        <p:spPr>
          <a:xfrm>
            <a:off x="4071223" y="3585567"/>
            <a:ext cx="3039666" cy="304205"/>
          </a:xfrm>
          <a:prstGeom prst="rect">
            <a:avLst/>
          </a:prstGeom>
          <a:noFill/>
          <a:ln/>
        </p:spPr>
        <p:txBody>
          <a:bodyPr wrap="none" lIns="0" tIns="0" rIns="0" bIns="0" rtlCol="0" anchor="t"/>
          <a:lstStyle/>
          <a:p>
            <a:pPr marL="0" indent="0" algn="l">
              <a:lnSpc>
                <a:spcPts val="2350"/>
              </a:lnSpc>
              <a:buNone/>
            </a:pPr>
            <a:r>
              <a:rPr lang="en-US" sz="1900" dirty="0">
                <a:solidFill>
                  <a:srgbClr val="CFCBBF"/>
                </a:solidFill>
                <a:latin typeface="Prata" pitchFamily="34" charset="0"/>
                <a:ea typeface="Prata" pitchFamily="34" charset="-122"/>
                <a:cs typeface="Prata" pitchFamily="34" charset="-120"/>
              </a:rPr>
              <a:t>Korzystaj z Naszej Wiedzy</a:t>
            </a:r>
            <a:endParaRPr lang="en-US" sz="1900" dirty="0"/>
          </a:p>
        </p:txBody>
      </p:sp>
      <p:sp>
        <p:nvSpPr>
          <p:cNvPr id="9" name="Text 6"/>
          <p:cNvSpPr/>
          <p:nvPr/>
        </p:nvSpPr>
        <p:spPr>
          <a:xfrm>
            <a:off x="4071223" y="4006572"/>
            <a:ext cx="3098006" cy="1245870"/>
          </a:xfrm>
          <a:prstGeom prst="rect">
            <a:avLst/>
          </a:prstGeom>
          <a:noFill/>
          <a:ln/>
        </p:spPr>
        <p:txBody>
          <a:bodyPr wrap="square" lIns="0" tIns="0" rIns="0" bIns="0" rtlCol="0" anchor="t"/>
          <a:lstStyle/>
          <a:p>
            <a:pPr marL="0" indent="0" algn="l">
              <a:lnSpc>
                <a:spcPts val="2450"/>
              </a:lnSpc>
              <a:buNone/>
            </a:pPr>
            <a:r>
              <a:rPr lang="en-US" sz="1500" dirty="0">
                <a:solidFill>
                  <a:srgbClr val="CFCBBF"/>
                </a:solidFill>
                <a:latin typeface="Raleway" pitchFamily="34" charset="0"/>
                <a:ea typeface="Raleway" pitchFamily="34" charset="-122"/>
                <a:cs typeface="Raleway" pitchFamily="34" charset="-120"/>
              </a:rPr>
              <a:t>Oferujemy ekspertyzę, szkolenia i dostęp do najlepszych praktyk w zakresie dostępności w ochronie zdrowia.</a:t>
            </a:r>
            <a:endParaRPr lang="en-US" sz="1500" dirty="0"/>
          </a:p>
        </p:txBody>
      </p:sp>
      <p:sp>
        <p:nvSpPr>
          <p:cNvPr id="10" name="Shape 7"/>
          <p:cNvSpPr/>
          <p:nvPr/>
        </p:nvSpPr>
        <p:spPr>
          <a:xfrm>
            <a:off x="7461171" y="2806898"/>
            <a:ext cx="3097887" cy="194667"/>
          </a:xfrm>
          <a:prstGeom prst="roundRect">
            <a:avLst>
              <a:gd name="adj" fmla="val 15002"/>
            </a:avLst>
          </a:prstGeom>
          <a:solidFill>
            <a:srgbClr val="3A3B3C"/>
          </a:solidFill>
          <a:ln/>
        </p:spPr>
      </p:sp>
      <p:sp>
        <p:nvSpPr>
          <p:cNvPr id="11" name="Text 8"/>
          <p:cNvSpPr/>
          <p:nvPr/>
        </p:nvSpPr>
        <p:spPr>
          <a:xfrm>
            <a:off x="7461171" y="3293507"/>
            <a:ext cx="3053715" cy="304205"/>
          </a:xfrm>
          <a:prstGeom prst="rect">
            <a:avLst/>
          </a:prstGeom>
          <a:noFill/>
          <a:ln/>
        </p:spPr>
        <p:txBody>
          <a:bodyPr wrap="none" lIns="0" tIns="0" rIns="0" bIns="0" rtlCol="0" anchor="t"/>
          <a:lstStyle/>
          <a:p>
            <a:pPr marL="0" indent="0" algn="l">
              <a:lnSpc>
                <a:spcPts val="2350"/>
              </a:lnSpc>
              <a:buNone/>
            </a:pPr>
            <a:r>
              <a:rPr lang="en-US" sz="1900" dirty="0">
                <a:solidFill>
                  <a:srgbClr val="CFCBBF"/>
                </a:solidFill>
                <a:latin typeface="Prata" pitchFamily="34" charset="0"/>
                <a:ea typeface="Prata" pitchFamily="34" charset="-122"/>
                <a:cs typeface="Prata" pitchFamily="34" charset="-120"/>
              </a:rPr>
              <a:t>Realizuj Wspólne Projekty</a:t>
            </a:r>
            <a:endParaRPr lang="en-US" sz="1900" dirty="0"/>
          </a:p>
        </p:txBody>
      </p:sp>
      <p:sp>
        <p:nvSpPr>
          <p:cNvPr id="12" name="Text 9"/>
          <p:cNvSpPr/>
          <p:nvPr/>
        </p:nvSpPr>
        <p:spPr>
          <a:xfrm>
            <a:off x="7461171" y="3714512"/>
            <a:ext cx="3097887" cy="1557338"/>
          </a:xfrm>
          <a:prstGeom prst="rect">
            <a:avLst/>
          </a:prstGeom>
          <a:noFill/>
          <a:ln/>
        </p:spPr>
        <p:txBody>
          <a:bodyPr wrap="square" lIns="0" tIns="0" rIns="0" bIns="0" rtlCol="0" anchor="t"/>
          <a:lstStyle/>
          <a:p>
            <a:pPr marL="0" indent="0" algn="l">
              <a:lnSpc>
                <a:spcPts val="2450"/>
              </a:lnSpc>
              <a:buNone/>
            </a:pPr>
            <a:r>
              <a:rPr lang="en-US" sz="1500" dirty="0">
                <a:solidFill>
                  <a:srgbClr val="CFCBBF"/>
                </a:solidFill>
                <a:latin typeface="Raleway" pitchFamily="34" charset="0"/>
                <a:ea typeface="Raleway" pitchFamily="34" charset="-122"/>
                <a:cs typeface="Raleway" pitchFamily="34" charset="-120"/>
              </a:rPr>
              <a:t>Zapraszamy do tworzenia konsorcjów projektowych i wspólnego pozyskiwania funduszy na inicjatywy zwiększające dostępność.</a:t>
            </a:r>
            <a:endParaRPr lang="en-US" sz="1500" dirty="0"/>
          </a:p>
        </p:txBody>
      </p:sp>
      <p:sp>
        <p:nvSpPr>
          <p:cNvPr id="13" name="Shape 10"/>
          <p:cNvSpPr/>
          <p:nvPr/>
        </p:nvSpPr>
        <p:spPr>
          <a:xfrm>
            <a:off x="10850999" y="2514957"/>
            <a:ext cx="3098006" cy="194667"/>
          </a:xfrm>
          <a:prstGeom prst="roundRect">
            <a:avLst>
              <a:gd name="adj" fmla="val 15002"/>
            </a:avLst>
          </a:prstGeom>
          <a:solidFill>
            <a:srgbClr val="3A3B3C"/>
          </a:solidFill>
          <a:ln/>
        </p:spPr>
      </p:sp>
      <p:sp>
        <p:nvSpPr>
          <p:cNvPr id="14" name="Text 11"/>
          <p:cNvSpPr/>
          <p:nvPr/>
        </p:nvSpPr>
        <p:spPr>
          <a:xfrm>
            <a:off x="10850999" y="3001566"/>
            <a:ext cx="2667357" cy="304205"/>
          </a:xfrm>
          <a:prstGeom prst="rect">
            <a:avLst/>
          </a:prstGeom>
          <a:noFill/>
          <a:ln/>
        </p:spPr>
        <p:txBody>
          <a:bodyPr wrap="none" lIns="0" tIns="0" rIns="0" bIns="0" rtlCol="0" anchor="t"/>
          <a:lstStyle/>
          <a:p>
            <a:pPr marL="0" indent="0" algn="l">
              <a:lnSpc>
                <a:spcPts val="2350"/>
              </a:lnSpc>
              <a:buNone/>
            </a:pPr>
            <a:r>
              <a:rPr lang="en-US" sz="1900" dirty="0">
                <a:solidFill>
                  <a:srgbClr val="CFCBBF"/>
                </a:solidFill>
                <a:latin typeface="Prata" pitchFamily="34" charset="0"/>
                <a:ea typeface="Prata" pitchFamily="34" charset="-122"/>
                <a:cs typeface="Prata" pitchFamily="34" charset="-120"/>
              </a:rPr>
              <a:t>Współtwórz Standardy</a:t>
            </a:r>
            <a:endParaRPr lang="en-US" sz="1900" dirty="0"/>
          </a:p>
        </p:txBody>
      </p:sp>
      <p:sp>
        <p:nvSpPr>
          <p:cNvPr id="15" name="Text 12"/>
          <p:cNvSpPr/>
          <p:nvPr/>
        </p:nvSpPr>
        <p:spPr>
          <a:xfrm>
            <a:off x="10850999" y="3422571"/>
            <a:ext cx="3098006" cy="1245870"/>
          </a:xfrm>
          <a:prstGeom prst="rect">
            <a:avLst/>
          </a:prstGeom>
          <a:noFill/>
          <a:ln/>
        </p:spPr>
        <p:txBody>
          <a:bodyPr wrap="square" lIns="0" tIns="0" rIns="0" bIns="0" rtlCol="0" anchor="t"/>
          <a:lstStyle/>
          <a:p>
            <a:pPr marL="0" indent="0" algn="l">
              <a:lnSpc>
                <a:spcPts val="2450"/>
              </a:lnSpc>
              <a:buNone/>
            </a:pPr>
            <a:r>
              <a:rPr lang="en-US" sz="1500" dirty="0">
                <a:solidFill>
                  <a:srgbClr val="CFCBBF"/>
                </a:solidFill>
                <a:latin typeface="Raleway" pitchFamily="34" charset="0"/>
                <a:ea typeface="Raleway" pitchFamily="34" charset="-122"/>
                <a:cs typeface="Raleway" pitchFamily="34" charset="-120"/>
              </a:rPr>
              <a:t>Włącz się w proces opracowywania i wdrażania standardów dostępności w polskiej służbie zdrowia.</a:t>
            </a:r>
            <a:endParaRPr lang="en-US" sz="1500" dirty="0"/>
          </a:p>
        </p:txBody>
      </p:sp>
      <p:sp>
        <p:nvSpPr>
          <p:cNvPr id="16" name="Text 13"/>
          <p:cNvSpPr/>
          <p:nvPr/>
        </p:nvSpPr>
        <p:spPr>
          <a:xfrm>
            <a:off x="681395" y="5763458"/>
            <a:ext cx="13267611" cy="934403"/>
          </a:xfrm>
          <a:prstGeom prst="rect">
            <a:avLst/>
          </a:prstGeom>
          <a:noFill/>
          <a:ln/>
        </p:spPr>
        <p:txBody>
          <a:bodyPr wrap="square" lIns="0" tIns="0" rIns="0" bIns="0" rtlCol="0" anchor="t"/>
          <a:lstStyle/>
          <a:p>
            <a:pPr marL="0" indent="0" algn="l">
              <a:lnSpc>
                <a:spcPts val="2450"/>
              </a:lnSpc>
              <a:buNone/>
            </a:pPr>
            <a:r>
              <a:rPr lang="en-US" sz="1500" dirty="0">
                <a:solidFill>
                  <a:srgbClr val="CFCBBF"/>
                </a:solidFill>
                <a:latin typeface="Raleway" pitchFamily="34" charset="0"/>
                <a:ea typeface="Raleway" pitchFamily="34" charset="-122"/>
                <a:cs typeface="Raleway" pitchFamily="34" charset="-120"/>
              </a:rPr>
              <a:t>Fundacja Healthcare Poland deklaruje pełne zaangażowanie we wdrażanie idei dostępności w polskiej ochronie zdrowia i zaprasza do aktywnej współpracy w ramach Partnerstwa. Dzięki połączeniu naszych doświadczeń, zasobów i kompetencji możemy skuteczniej eliminować bariery i tworzyć system opieki zdrowotnej przyjazny dla wszystkich pacjentów.</a:t>
            </a:r>
            <a:endParaRPr lang="en-US" sz="1500" dirty="0"/>
          </a:p>
        </p:txBody>
      </p:sp>
      <p:sp>
        <p:nvSpPr>
          <p:cNvPr id="17" name="Text 14"/>
          <p:cNvSpPr/>
          <p:nvPr/>
        </p:nvSpPr>
        <p:spPr>
          <a:xfrm>
            <a:off x="681395" y="6916817"/>
            <a:ext cx="13267611" cy="622935"/>
          </a:xfrm>
          <a:prstGeom prst="rect">
            <a:avLst/>
          </a:prstGeom>
          <a:noFill/>
          <a:ln/>
        </p:spPr>
        <p:txBody>
          <a:bodyPr wrap="square" lIns="0" tIns="0" rIns="0" bIns="0" rtlCol="0" anchor="t"/>
          <a:lstStyle/>
          <a:p>
            <a:pPr marL="0" indent="0" algn="l">
              <a:lnSpc>
                <a:spcPts val="2450"/>
              </a:lnSpc>
              <a:buNone/>
            </a:pPr>
            <a:r>
              <a:rPr lang="en-US" sz="1500" dirty="0">
                <a:solidFill>
                  <a:srgbClr val="CFCBBF"/>
                </a:solidFill>
                <a:latin typeface="Raleway" pitchFamily="34" charset="0"/>
                <a:ea typeface="Raleway" pitchFamily="34" charset="-122"/>
                <a:cs typeface="Raleway" pitchFamily="34" charset="-120"/>
              </a:rPr>
              <a:t>Zachęcamy do kontaktu z naszym zespołem i wspólnego planowania inicjatyw, które przyczynią się do realnej zmiany w dostępności usług medycznych w Polsce. Razem możemy budować bardziej włączający i sprawiedliwy system ochrony zdrowia.</a:t>
            </a:r>
            <a:endParaRPr lang="en-US" sz="15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970</Words>
  <Application>Microsoft Office PowerPoint</Application>
  <PresentationFormat>Niestandardowy</PresentationFormat>
  <Paragraphs>93</Paragraphs>
  <Slides>8</Slides>
  <Notes>8</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8</vt:i4>
      </vt:variant>
    </vt:vector>
  </HeadingPairs>
  <TitlesOfParts>
    <vt:vector size="13" baseType="lpstr">
      <vt:lpstr>Raleway</vt:lpstr>
      <vt:lpstr>Prata</vt:lpstr>
      <vt:lpstr>Calibri</vt:lpstr>
      <vt:lpstr>Arial</vt:lpstr>
      <vt:lpstr>Office Theme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Wierzbowska Dominika</cp:lastModifiedBy>
  <cp:revision>1</cp:revision>
  <dcterms:created xsi:type="dcterms:W3CDTF">2025-03-27T21:04:47Z</dcterms:created>
  <dcterms:modified xsi:type="dcterms:W3CDTF">2025-03-28T09:46:46Z</dcterms:modified>
</cp:coreProperties>
</file>