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9" r:id="rId5"/>
    <p:sldId id="259" r:id="rId6"/>
    <p:sldId id="260" r:id="rId7"/>
    <p:sldId id="262" r:id="rId8"/>
    <p:sldId id="266" r:id="rId9"/>
    <p:sldId id="267" r:id="rId10"/>
    <p:sldId id="265" r:id="rId11"/>
  </p:sldIdLst>
  <p:sldSz cx="12192000" cy="6858000"/>
  <p:notesSz cx="7010400" cy="92964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72549" autoAdjust="0"/>
  </p:normalViewPr>
  <p:slideViewPr>
    <p:cSldViewPr snapToGrid="0">
      <p:cViewPr varScale="1">
        <p:scale>
          <a:sx n="82" d="100"/>
          <a:sy n="82" d="100"/>
        </p:scale>
        <p:origin x="17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59390-6B5A-435E-BC0B-3067A0CF81FC}" type="doc">
      <dgm:prSet loTypeId="urn:microsoft.com/office/officeart/2018/2/layout/IconCircle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574F04B-2320-4445-9630-9B6A82A4D1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i="0" baseline="0" dirty="0">
              <a:latin typeface="Ubuntu" panose="020B0504030602030204" pitchFamily="34" charset="0"/>
            </a:rPr>
            <a:t>Deklaracja Prostego Języka</a:t>
          </a:r>
          <a:endParaRPr lang="en-US" sz="1800" dirty="0">
            <a:latin typeface="Ubuntu" panose="020B0504030602030204" pitchFamily="34" charset="0"/>
          </a:endParaRPr>
        </a:p>
      </dgm:t>
    </dgm:pt>
    <dgm:pt modelId="{207D1D8F-7227-49D8-BC98-7F672D1F8C77}" type="parTrans" cxnId="{85289AA1-C0E3-4C12-9461-AEA595846F0D}">
      <dgm:prSet/>
      <dgm:spPr/>
      <dgm:t>
        <a:bodyPr/>
        <a:lstStyle/>
        <a:p>
          <a:endParaRPr lang="en-US"/>
        </a:p>
      </dgm:t>
    </dgm:pt>
    <dgm:pt modelId="{293A4F31-5216-4357-B99E-5D8FF60996EC}" type="sibTrans" cxnId="{85289AA1-C0E3-4C12-9461-AEA595846F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1CB22CE-9AB9-4757-962A-43C825DE56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i="0" baseline="0" dirty="0">
              <a:latin typeface="Ubuntu" panose="020B0504030602030204" pitchFamily="34" charset="0"/>
            </a:rPr>
            <a:t>Warsztaty w zakresie prostego języka i ETR</a:t>
          </a:r>
          <a:endParaRPr lang="en-US" sz="1800" dirty="0">
            <a:latin typeface="Ubuntu" panose="020B0504030602030204" pitchFamily="34" charset="0"/>
          </a:endParaRPr>
        </a:p>
      </dgm:t>
    </dgm:pt>
    <dgm:pt modelId="{52494DF3-09A9-4FCD-AC34-208018E410A0}" type="parTrans" cxnId="{A01BD0E7-0E22-46A6-8DD9-87D4990AE9D1}">
      <dgm:prSet/>
      <dgm:spPr/>
      <dgm:t>
        <a:bodyPr/>
        <a:lstStyle/>
        <a:p>
          <a:endParaRPr lang="en-US"/>
        </a:p>
      </dgm:t>
    </dgm:pt>
    <dgm:pt modelId="{42060946-4A8A-4AFF-A4F8-EF2B2D49FC30}" type="sibTrans" cxnId="{A01BD0E7-0E22-46A6-8DD9-87D4990AE9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2FBBFEE-8484-4B16-9D90-B95C0580DC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i="0" baseline="0" dirty="0">
              <a:latin typeface="Ubuntu" panose="020B0504030602030204" pitchFamily="34" charset="0"/>
            </a:rPr>
            <a:t>Metropolitalna Baza Usług Społecznych</a:t>
          </a:r>
          <a:endParaRPr lang="en-US" sz="1800" dirty="0">
            <a:latin typeface="Ubuntu" panose="020B0504030602030204" pitchFamily="34" charset="0"/>
          </a:endParaRPr>
        </a:p>
      </dgm:t>
    </dgm:pt>
    <dgm:pt modelId="{358C3888-8D08-4EE9-BA0D-F37EC4D0F148}" type="parTrans" cxnId="{9FA92621-45A9-4563-86C4-7B04830B4823}">
      <dgm:prSet/>
      <dgm:spPr/>
      <dgm:t>
        <a:bodyPr/>
        <a:lstStyle/>
        <a:p>
          <a:endParaRPr lang="en-US"/>
        </a:p>
      </dgm:t>
    </dgm:pt>
    <dgm:pt modelId="{C6C73C69-03EC-4592-A2AA-25B887CADDBC}" type="sibTrans" cxnId="{9FA92621-45A9-4563-86C4-7B04830B48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E58C46-A820-43A8-A638-B8BA43E644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i="0" baseline="0" dirty="0">
              <a:latin typeface="Ubuntu" panose="020B0504030602030204" pitchFamily="34" charset="0"/>
            </a:rPr>
            <a:t>Szkolenia na etapie </a:t>
          </a:r>
          <a:r>
            <a:rPr lang="pl-PL" sz="1800" b="1" dirty="0">
              <a:latin typeface="Ubuntu" panose="020B0504030602030204" pitchFamily="34" charset="0"/>
            </a:rPr>
            <a:t>realizacji projektów ZIT</a:t>
          </a:r>
          <a:endParaRPr lang="en-US" sz="1800" dirty="0">
            <a:latin typeface="Ubuntu" panose="020B0504030602030204" pitchFamily="34" charset="0"/>
          </a:endParaRPr>
        </a:p>
      </dgm:t>
    </dgm:pt>
    <dgm:pt modelId="{3EC8C33A-317D-4366-9672-4F89CA760D2B}" type="parTrans" cxnId="{86592D71-628A-41F0-B277-DE64E2A84838}">
      <dgm:prSet/>
      <dgm:spPr/>
      <dgm:t>
        <a:bodyPr/>
        <a:lstStyle/>
        <a:p>
          <a:endParaRPr lang="en-US"/>
        </a:p>
      </dgm:t>
    </dgm:pt>
    <dgm:pt modelId="{7CF1F270-4769-4C72-8CBE-7AB1361BE8A4}" type="sibTrans" cxnId="{86592D71-628A-41F0-B277-DE64E2A8483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834BF31-3688-4E15-8213-5D9D7F0F72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i="0" baseline="0" dirty="0">
              <a:latin typeface="Ubuntu" panose="020B0504030602030204" pitchFamily="34" charset="0"/>
            </a:rPr>
            <a:t>Wymiana dobrych praktyk oraz doświadczeń</a:t>
          </a:r>
          <a:endParaRPr lang="en-US" sz="1800" dirty="0">
            <a:latin typeface="Ubuntu" panose="020B0504030602030204" pitchFamily="34" charset="0"/>
          </a:endParaRPr>
        </a:p>
      </dgm:t>
    </dgm:pt>
    <dgm:pt modelId="{14201DAC-6B93-445F-BB08-395F0AEDDF58}" type="parTrans" cxnId="{D7C66B57-4017-4AED-8864-5536EB1F8AF2}">
      <dgm:prSet/>
      <dgm:spPr/>
      <dgm:t>
        <a:bodyPr/>
        <a:lstStyle/>
        <a:p>
          <a:endParaRPr lang="en-US"/>
        </a:p>
      </dgm:t>
    </dgm:pt>
    <dgm:pt modelId="{400A73AB-374A-4D3C-B702-EB822C34A7F0}" type="sibTrans" cxnId="{D7C66B57-4017-4AED-8864-5536EB1F8A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499D55-2D4C-497C-96BE-9C3C4BED86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dirty="0">
              <a:latin typeface="Ubuntu" panose="020B0504030602030204" pitchFamily="34" charset="0"/>
            </a:rPr>
            <a:t>Publikacje i działalność informacyjna – skierowana do Gmin oraz mieszkańców</a:t>
          </a:r>
          <a:endParaRPr lang="en-US" sz="1800" dirty="0">
            <a:latin typeface="Ubuntu" panose="020B0504030602030204" pitchFamily="34" charset="0"/>
          </a:endParaRPr>
        </a:p>
      </dgm:t>
    </dgm:pt>
    <dgm:pt modelId="{2017E539-E32D-4D0E-97E2-E63E4FC1EF87}" type="parTrans" cxnId="{E5D8E5CF-05C6-40C9-A9C5-1A1A61C908C7}">
      <dgm:prSet/>
      <dgm:spPr/>
      <dgm:t>
        <a:bodyPr/>
        <a:lstStyle/>
        <a:p>
          <a:endParaRPr lang="en-US"/>
        </a:p>
      </dgm:t>
    </dgm:pt>
    <dgm:pt modelId="{2BA3D636-8D40-4B14-A050-989F79729A92}" type="sibTrans" cxnId="{E5D8E5CF-05C6-40C9-A9C5-1A1A61C908C7}">
      <dgm:prSet/>
      <dgm:spPr/>
      <dgm:t>
        <a:bodyPr/>
        <a:lstStyle/>
        <a:p>
          <a:endParaRPr lang="en-US"/>
        </a:p>
      </dgm:t>
    </dgm:pt>
    <dgm:pt modelId="{2441BB0B-AC21-46DA-9434-06FEC26AB356}" type="pres">
      <dgm:prSet presAssocID="{EB159390-6B5A-435E-BC0B-3067A0CF81FC}" presName="root" presStyleCnt="0">
        <dgm:presLayoutVars>
          <dgm:dir/>
          <dgm:resizeHandles val="exact"/>
        </dgm:presLayoutVars>
      </dgm:prSet>
      <dgm:spPr/>
    </dgm:pt>
    <dgm:pt modelId="{11CD7535-F6FC-4097-9DD5-83DD0DF474DC}" type="pres">
      <dgm:prSet presAssocID="{EB159390-6B5A-435E-BC0B-3067A0CF81FC}" presName="container" presStyleCnt="0">
        <dgm:presLayoutVars>
          <dgm:dir/>
          <dgm:resizeHandles val="exact"/>
        </dgm:presLayoutVars>
      </dgm:prSet>
      <dgm:spPr/>
    </dgm:pt>
    <dgm:pt modelId="{7320E295-ABD6-4D71-817D-F1414E2196BF}" type="pres">
      <dgm:prSet presAssocID="{E574F04B-2320-4445-9630-9B6A82A4D1F5}" presName="compNode" presStyleCnt="0"/>
      <dgm:spPr/>
    </dgm:pt>
    <dgm:pt modelId="{2FF4B292-0DEF-4E9B-B6A1-75C2ACDC3E33}" type="pres">
      <dgm:prSet presAssocID="{E574F04B-2320-4445-9630-9B6A82A4D1F5}" presName="iconBgRect" presStyleLbl="bgShp" presStyleIdx="0" presStyleCnt="6"/>
      <dgm:spPr/>
    </dgm:pt>
    <dgm:pt modelId="{F430945D-47F7-4CDC-AEE1-F68CA17C1417}" type="pres">
      <dgm:prSet presAssocID="{E574F04B-2320-4445-9630-9B6A82A4D1F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14E0B20A-AE65-480A-BD5C-4B6DD1940F9C}" type="pres">
      <dgm:prSet presAssocID="{E574F04B-2320-4445-9630-9B6A82A4D1F5}" presName="spaceRect" presStyleCnt="0"/>
      <dgm:spPr/>
    </dgm:pt>
    <dgm:pt modelId="{9374E962-F7C2-4BD9-BC19-FB851C008C84}" type="pres">
      <dgm:prSet presAssocID="{E574F04B-2320-4445-9630-9B6A82A4D1F5}" presName="textRect" presStyleLbl="revTx" presStyleIdx="0" presStyleCnt="6" custScaleX="146844" custLinFactNeighborX="19564" custLinFactNeighborY="-4359">
        <dgm:presLayoutVars>
          <dgm:chMax val="1"/>
          <dgm:chPref val="1"/>
        </dgm:presLayoutVars>
      </dgm:prSet>
      <dgm:spPr/>
    </dgm:pt>
    <dgm:pt modelId="{639784B6-C163-430E-BF15-00857B7A3947}" type="pres">
      <dgm:prSet presAssocID="{293A4F31-5216-4357-B99E-5D8FF60996EC}" presName="sibTrans" presStyleLbl="sibTrans2D1" presStyleIdx="0" presStyleCnt="0"/>
      <dgm:spPr/>
    </dgm:pt>
    <dgm:pt modelId="{4EBAA3B9-FFDF-412B-A6D9-DEF5AE0C1942}" type="pres">
      <dgm:prSet presAssocID="{71CB22CE-9AB9-4757-962A-43C825DE569F}" presName="compNode" presStyleCnt="0"/>
      <dgm:spPr/>
    </dgm:pt>
    <dgm:pt modelId="{DD799CAD-7110-4727-9379-89BED594E298}" type="pres">
      <dgm:prSet presAssocID="{71CB22CE-9AB9-4757-962A-43C825DE569F}" presName="iconBgRect" presStyleLbl="bgShp" presStyleIdx="1" presStyleCnt="6"/>
      <dgm:spPr/>
    </dgm:pt>
    <dgm:pt modelId="{8FCFA742-621B-4053-9867-2C979F012E0C}" type="pres">
      <dgm:prSet presAssocID="{71CB22CE-9AB9-4757-962A-43C825DE569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cy"/>
        </a:ext>
      </dgm:extLst>
    </dgm:pt>
    <dgm:pt modelId="{CC8D1407-CCA5-44F5-B2B6-DE9DC36A8E23}" type="pres">
      <dgm:prSet presAssocID="{71CB22CE-9AB9-4757-962A-43C825DE569F}" presName="spaceRect" presStyleCnt="0"/>
      <dgm:spPr/>
    </dgm:pt>
    <dgm:pt modelId="{CC93E424-B0AA-4132-88BE-08AAA93D4B80}" type="pres">
      <dgm:prSet presAssocID="{71CB22CE-9AB9-4757-962A-43C825DE569F}" presName="textRect" presStyleLbl="revTx" presStyleIdx="1" presStyleCnt="6" custScaleX="164450" custLinFactNeighborX="29036" custLinFactNeighborY="-3451">
        <dgm:presLayoutVars>
          <dgm:chMax val="1"/>
          <dgm:chPref val="1"/>
        </dgm:presLayoutVars>
      </dgm:prSet>
      <dgm:spPr/>
    </dgm:pt>
    <dgm:pt modelId="{954FC754-6206-4E19-BBF7-4C08290B0076}" type="pres">
      <dgm:prSet presAssocID="{42060946-4A8A-4AFF-A4F8-EF2B2D49FC30}" presName="sibTrans" presStyleLbl="sibTrans2D1" presStyleIdx="0" presStyleCnt="0"/>
      <dgm:spPr/>
    </dgm:pt>
    <dgm:pt modelId="{DB153F8D-072E-491C-A218-35E847305F6E}" type="pres">
      <dgm:prSet presAssocID="{E2FBBFEE-8484-4B16-9D90-B95C0580DC81}" presName="compNode" presStyleCnt="0"/>
      <dgm:spPr/>
    </dgm:pt>
    <dgm:pt modelId="{CA567A3E-94E7-4B76-88F9-5627D8F0F642}" type="pres">
      <dgm:prSet presAssocID="{E2FBBFEE-8484-4B16-9D90-B95C0580DC81}" presName="iconBgRect" presStyleLbl="bgShp" presStyleIdx="2" presStyleCnt="6"/>
      <dgm:spPr/>
    </dgm:pt>
    <dgm:pt modelId="{EECA6C7B-BB80-4016-85BB-8648851D97C3}" type="pres">
      <dgm:prSet presAssocID="{E2FBBFEE-8484-4B16-9D90-B95C0580DC8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żytkownik"/>
        </a:ext>
      </dgm:extLst>
    </dgm:pt>
    <dgm:pt modelId="{3F3C4665-3025-4030-9FF3-2C0CB3CAA0B7}" type="pres">
      <dgm:prSet presAssocID="{E2FBBFEE-8484-4B16-9D90-B95C0580DC81}" presName="spaceRect" presStyleCnt="0"/>
      <dgm:spPr/>
    </dgm:pt>
    <dgm:pt modelId="{F7BD00E4-8680-409B-B1F7-DEF214F47078}" type="pres">
      <dgm:prSet presAssocID="{E2FBBFEE-8484-4B16-9D90-B95C0580DC81}" presName="textRect" presStyleLbl="revTx" presStyleIdx="2" presStyleCnt="6" custScaleX="146844" custLinFactNeighborX="19564" custLinFactNeighborY="-4359">
        <dgm:presLayoutVars>
          <dgm:chMax val="1"/>
          <dgm:chPref val="1"/>
        </dgm:presLayoutVars>
      </dgm:prSet>
      <dgm:spPr/>
    </dgm:pt>
    <dgm:pt modelId="{D4477CD6-2A97-405E-8A8E-E2DADF22BD16}" type="pres">
      <dgm:prSet presAssocID="{C6C73C69-03EC-4592-A2AA-25B887CADDBC}" presName="sibTrans" presStyleLbl="sibTrans2D1" presStyleIdx="0" presStyleCnt="0"/>
      <dgm:spPr/>
    </dgm:pt>
    <dgm:pt modelId="{CF5205FB-CF2B-446E-AC05-9E45D9656271}" type="pres">
      <dgm:prSet presAssocID="{ECE58C46-A820-43A8-A638-B8BA43E64448}" presName="compNode" presStyleCnt="0"/>
      <dgm:spPr/>
    </dgm:pt>
    <dgm:pt modelId="{427FFE02-C6FD-4F06-A35B-74B8744D1D40}" type="pres">
      <dgm:prSet presAssocID="{ECE58C46-A820-43A8-A638-B8BA43E64448}" presName="iconBgRect" presStyleLbl="bgShp" presStyleIdx="3" presStyleCnt="6"/>
      <dgm:spPr/>
    </dgm:pt>
    <dgm:pt modelId="{04B965C9-467A-41A5-AB98-E7D0D6317F65}" type="pres">
      <dgm:prSet presAssocID="{ECE58C46-A820-43A8-A638-B8BA43E6444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auczyciel"/>
        </a:ext>
      </dgm:extLst>
    </dgm:pt>
    <dgm:pt modelId="{43E17F42-9429-40FF-9BAF-882D26A020BA}" type="pres">
      <dgm:prSet presAssocID="{ECE58C46-A820-43A8-A638-B8BA43E64448}" presName="spaceRect" presStyleCnt="0"/>
      <dgm:spPr/>
    </dgm:pt>
    <dgm:pt modelId="{4483497A-CCD0-4849-98E3-4CC4A532190E}" type="pres">
      <dgm:prSet presAssocID="{ECE58C46-A820-43A8-A638-B8BA43E64448}" presName="textRect" presStyleLbl="revTx" presStyleIdx="3" presStyleCnt="6" custScaleX="164450" custLinFactNeighborX="29036" custLinFactNeighborY="-3451">
        <dgm:presLayoutVars>
          <dgm:chMax val="1"/>
          <dgm:chPref val="1"/>
        </dgm:presLayoutVars>
      </dgm:prSet>
      <dgm:spPr/>
    </dgm:pt>
    <dgm:pt modelId="{72CAE54A-746A-445E-A509-AAC07B81AF3B}" type="pres">
      <dgm:prSet presAssocID="{7CF1F270-4769-4C72-8CBE-7AB1361BE8A4}" presName="sibTrans" presStyleLbl="sibTrans2D1" presStyleIdx="0" presStyleCnt="0"/>
      <dgm:spPr/>
    </dgm:pt>
    <dgm:pt modelId="{CF7A2F2D-88B6-4E9F-83E1-4885E1863F5D}" type="pres">
      <dgm:prSet presAssocID="{3834BF31-3688-4E15-8213-5D9D7F0F72B5}" presName="compNode" presStyleCnt="0"/>
      <dgm:spPr/>
    </dgm:pt>
    <dgm:pt modelId="{828EFDA2-9AA4-4B7E-8B70-99EA8CBB57C6}" type="pres">
      <dgm:prSet presAssocID="{3834BF31-3688-4E15-8213-5D9D7F0F72B5}" presName="iconBgRect" presStyleLbl="bgShp" presStyleIdx="4" presStyleCnt="6"/>
      <dgm:spPr/>
    </dgm:pt>
    <dgm:pt modelId="{E060825A-CA50-4837-95FB-721B17059C48}" type="pres">
      <dgm:prSet presAssocID="{3834BF31-3688-4E15-8213-5D9D7F0F72B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ścisk dłoni"/>
        </a:ext>
      </dgm:extLst>
    </dgm:pt>
    <dgm:pt modelId="{6F32E6ED-1D7C-4EF1-9703-7F6A914D99BD}" type="pres">
      <dgm:prSet presAssocID="{3834BF31-3688-4E15-8213-5D9D7F0F72B5}" presName="spaceRect" presStyleCnt="0"/>
      <dgm:spPr/>
    </dgm:pt>
    <dgm:pt modelId="{049019D4-4DD8-4A45-9759-24426CA31C11}" type="pres">
      <dgm:prSet presAssocID="{3834BF31-3688-4E15-8213-5D9D7F0F72B5}" presName="textRect" presStyleLbl="revTx" presStyleIdx="4" presStyleCnt="6" custScaleX="146844" custLinFactNeighborX="19564" custLinFactNeighborY="-4359">
        <dgm:presLayoutVars>
          <dgm:chMax val="1"/>
          <dgm:chPref val="1"/>
        </dgm:presLayoutVars>
      </dgm:prSet>
      <dgm:spPr/>
    </dgm:pt>
    <dgm:pt modelId="{2EBE833E-5360-40F9-88C7-B8A7B484B703}" type="pres">
      <dgm:prSet presAssocID="{400A73AB-374A-4D3C-B702-EB822C34A7F0}" presName="sibTrans" presStyleLbl="sibTrans2D1" presStyleIdx="0" presStyleCnt="0"/>
      <dgm:spPr/>
    </dgm:pt>
    <dgm:pt modelId="{02B5E5E3-4064-482F-A017-8E8C3E740E3B}" type="pres">
      <dgm:prSet presAssocID="{AA499D55-2D4C-497C-96BE-9C3C4BED868F}" presName="compNode" presStyleCnt="0"/>
      <dgm:spPr/>
    </dgm:pt>
    <dgm:pt modelId="{C47FDA0A-4A7A-48C2-9A21-E09B21DDEC94}" type="pres">
      <dgm:prSet presAssocID="{AA499D55-2D4C-497C-96BE-9C3C4BED868F}" presName="iconBgRect" presStyleLbl="bgShp" presStyleIdx="5" presStyleCnt="6"/>
      <dgm:spPr/>
    </dgm:pt>
    <dgm:pt modelId="{6709ABF1-7236-47EA-8157-619F4D787255}" type="pres">
      <dgm:prSet presAssocID="{AA499D55-2D4C-497C-96BE-9C3C4BED868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zeta"/>
        </a:ext>
      </dgm:extLst>
    </dgm:pt>
    <dgm:pt modelId="{11DF1EF7-0C05-44EC-B982-083BED371972}" type="pres">
      <dgm:prSet presAssocID="{AA499D55-2D4C-497C-96BE-9C3C4BED868F}" presName="spaceRect" presStyleCnt="0"/>
      <dgm:spPr/>
    </dgm:pt>
    <dgm:pt modelId="{94E09EDB-BC15-4A95-8741-2D86A736CEF6}" type="pres">
      <dgm:prSet presAssocID="{AA499D55-2D4C-497C-96BE-9C3C4BED868F}" presName="textRect" presStyleLbl="revTx" presStyleIdx="5" presStyleCnt="6" custScaleX="164450" custLinFactNeighborX="29036" custLinFactNeighborY="-3451">
        <dgm:presLayoutVars>
          <dgm:chMax val="1"/>
          <dgm:chPref val="1"/>
        </dgm:presLayoutVars>
      </dgm:prSet>
      <dgm:spPr/>
    </dgm:pt>
  </dgm:ptLst>
  <dgm:cxnLst>
    <dgm:cxn modelId="{9B1C4106-B22E-4EB6-9008-E305CDF8C1D8}" type="presOf" srcId="{400A73AB-374A-4D3C-B702-EB822C34A7F0}" destId="{2EBE833E-5360-40F9-88C7-B8A7B484B703}" srcOrd="0" destOrd="0" presId="urn:microsoft.com/office/officeart/2018/2/layout/IconCircleList"/>
    <dgm:cxn modelId="{9FA92621-45A9-4563-86C4-7B04830B4823}" srcId="{EB159390-6B5A-435E-BC0B-3067A0CF81FC}" destId="{E2FBBFEE-8484-4B16-9D90-B95C0580DC81}" srcOrd="2" destOrd="0" parTransId="{358C3888-8D08-4EE9-BA0D-F37EC4D0F148}" sibTransId="{C6C73C69-03EC-4592-A2AA-25B887CADDBC}"/>
    <dgm:cxn modelId="{1B004C2B-F45D-4675-852D-51A7C05E97D5}" type="presOf" srcId="{AA499D55-2D4C-497C-96BE-9C3C4BED868F}" destId="{94E09EDB-BC15-4A95-8741-2D86A736CEF6}" srcOrd="0" destOrd="0" presId="urn:microsoft.com/office/officeart/2018/2/layout/IconCircleList"/>
    <dgm:cxn modelId="{CA4B805F-E5E4-4CA3-ADC7-37F9F76C593F}" type="presOf" srcId="{293A4F31-5216-4357-B99E-5D8FF60996EC}" destId="{639784B6-C163-430E-BF15-00857B7A3947}" srcOrd="0" destOrd="0" presId="urn:microsoft.com/office/officeart/2018/2/layout/IconCircleList"/>
    <dgm:cxn modelId="{95E89148-486B-4941-88DE-EACA90DF1B88}" type="presOf" srcId="{42060946-4A8A-4AFF-A4F8-EF2B2D49FC30}" destId="{954FC754-6206-4E19-BBF7-4C08290B0076}" srcOrd="0" destOrd="0" presId="urn:microsoft.com/office/officeart/2018/2/layout/IconCircleList"/>
    <dgm:cxn modelId="{96749E49-9392-44E3-BC59-7A6F968F6BB8}" type="presOf" srcId="{E574F04B-2320-4445-9630-9B6A82A4D1F5}" destId="{9374E962-F7C2-4BD9-BC19-FB851C008C84}" srcOrd="0" destOrd="0" presId="urn:microsoft.com/office/officeart/2018/2/layout/IconCircleList"/>
    <dgm:cxn modelId="{69EAA76E-86BF-4745-BDCB-4675C7C8CF64}" type="presOf" srcId="{ECE58C46-A820-43A8-A638-B8BA43E64448}" destId="{4483497A-CCD0-4849-98E3-4CC4A532190E}" srcOrd="0" destOrd="0" presId="urn:microsoft.com/office/officeart/2018/2/layout/IconCircleList"/>
    <dgm:cxn modelId="{D055D270-1C4E-49CE-ACB8-1F63D2BCD12E}" type="presOf" srcId="{71CB22CE-9AB9-4757-962A-43C825DE569F}" destId="{CC93E424-B0AA-4132-88BE-08AAA93D4B80}" srcOrd="0" destOrd="0" presId="urn:microsoft.com/office/officeart/2018/2/layout/IconCircleList"/>
    <dgm:cxn modelId="{86592D71-628A-41F0-B277-DE64E2A84838}" srcId="{EB159390-6B5A-435E-BC0B-3067A0CF81FC}" destId="{ECE58C46-A820-43A8-A638-B8BA43E64448}" srcOrd="3" destOrd="0" parTransId="{3EC8C33A-317D-4366-9672-4F89CA760D2B}" sibTransId="{7CF1F270-4769-4C72-8CBE-7AB1361BE8A4}"/>
    <dgm:cxn modelId="{D7C66B57-4017-4AED-8864-5536EB1F8AF2}" srcId="{EB159390-6B5A-435E-BC0B-3067A0CF81FC}" destId="{3834BF31-3688-4E15-8213-5D9D7F0F72B5}" srcOrd="4" destOrd="0" parTransId="{14201DAC-6B93-445F-BB08-395F0AEDDF58}" sibTransId="{400A73AB-374A-4D3C-B702-EB822C34A7F0}"/>
    <dgm:cxn modelId="{E152968C-DB15-4B62-AE65-7ED8BC93A42D}" type="presOf" srcId="{E2FBBFEE-8484-4B16-9D90-B95C0580DC81}" destId="{F7BD00E4-8680-409B-B1F7-DEF214F47078}" srcOrd="0" destOrd="0" presId="urn:microsoft.com/office/officeart/2018/2/layout/IconCircleList"/>
    <dgm:cxn modelId="{85289AA1-C0E3-4C12-9461-AEA595846F0D}" srcId="{EB159390-6B5A-435E-BC0B-3067A0CF81FC}" destId="{E574F04B-2320-4445-9630-9B6A82A4D1F5}" srcOrd="0" destOrd="0" parTransId="{207D1D8F-7227-49D8-BC98-7F672D1F8C77}" sibTransId="{293A4F31-5216-4357-B99E-5D8FF60996EC}"/>
    <dgm:cxn modelId="{A69680BD-B02F-42C0-BCF4-8CBF62ADA07B}" type="presOf" srcId="{3834BF31-3688-4E15-8213-5D9D7F0F72B5}" destId="{049019D4-4DD8-4A45-9759-24426CA31C11}" srcOrd="0" destOrd="0" presId="urn:microsoft.com/office/officeart/2018/2/layout/IconCircleList"/>
    <dgm:cxn modelId="{FF85B0C4-7B03-40F1-A276-3D446307B9DA}" type="presOf" srcId="{EB159390-6B5A-435E-BC0B-3067A0CF81FC}" destId="{2441BB0B-AC21-46DA-9434-06FEC26AB356}" srcOrd="0" destOrd="0" presId="urn:microsoft.com/office/officeart/2018/2/layout/IconCircleList"/>
    <dgm:cxn modelId="{36816BCB-4CEB-48F9-9189-C43ABCDF1E97}" type="presOf" srcId="{C6C73C69-03EC-4592-A2AA-25B887CADDBC}" destId="{D4477CD6-2A97-405E-8A8E-E2DADF22BD16}" srcOrd="0" destOrd="0" presId="urn:microsoft.com/office/officeart/2018/2/layout/IconCircleList"/>
    <dgm:cxn modelId="{E5D8E5CF-05C6-40C9-A9C5-1A1A61C908C7}" srcId="{EB159390-6B5A-435E-BC0B-3067A0CF81FC}" destId="{AA499D55-2D4C-497C-96BE-9C3C4BED868F}" srcOrd="5" destOrd="0" parTransId="{2017E539-E32D-4D0E-97E2-E63E4FC1EF87}" sibTransId="{2BA3D636-8D40-4B14-A050-989F79729A92}"/>
    <dgm:cxn modelId="{A01BD0E7-0E22-46A6-8DD9-87D4990AE9D1}" srcId="{EB159390-6B5A-435E-BC0B-3067A0CF81FC}" destId="{71CB22CE-9AB9-4757-962A-43C825DE569F}" srcOrd="1" destOrd="0" parTransId="{52494DF3-09A9-4FCD-AC34-208018E410A0}" sibTransId="{42060946-4A8A-4AFF-A4F8-EF2B2D49FC30}"/>
    <dgm:cxn modelId="{5C061DEC-0DB0-4343-B48C-8A5F611827E9}" type="presOf" srcId="{7CF1F270-4769-4C72-8CBE-7AB1361BE8A4}" destId="{72CAE54A-746A-445E-A509-AAC07B81AF3B}" srcOrd="0" destOrd="0" presId="urn:microsoft.com/office/officeart/2018/2/layout/IconCircleList"/>
    <dgm:cxn modelId="{4044704F-1F8D-49FC-B55E-F31808CF6AB7}" type="presParOf" srcId="{2441BB0B-AC21-46DA-9434-06FEC26AB356}" destId="{11CD7535-F6FC-4097-9DD5-83DD0DF474DC}" srcOrd="0" destOrd="0" presId="urn:microsoft.com/office/officeart/2018/2/layout/IconCircleList"/>
    <dgm:cxn modelId="{8FAC236F-A870-426B-AFBA-9E6A0D7EB8D6}" type="presParOf" srcId="{11CD7535-F6FC-4097-9DD5-83DD0DF474DC}" destId="{7320E295-ABD6-4D71-817D-F1414E2196BF}" srcOrd="0" destOrd="0" presId="urn:microsoft.com/office/officeart/2018/2/layout/IconCircleList"/>
    <dgm:cxn modelId="{1F7028EF-0929-43F9-A777-FDE4C725B44F}" type="presParOf" srcId="{7320E295-ABD6-4D71-817D-F1414E2196BF}" destId="{2FF4B292-0DEF-4E9B-B6A1-75C2ACDC3E33}" srcOrd="0" destOrd="0" presId="urn:microsoft.com/office/officeart/2018/2/layout/IconCircleList"/>
    <dgm:cxn modelId="{0DE69C41-867D-42D8-A3BF-C8B7E971D33C}" type="presParOf" srcId="{7320E295-ABD6-4D71-817D-F1414E2196BF}" destId="{F430945D-47F7-4CDC-AEE1-F68CA17C1417}" srcOrd="1" destOrd="0" presId="urn:microsoft.com/office/officeart/2018/2/layout/IconCircleList"/>
    <dgm:cxn modelId="{8CCC70FB-F8F1-4A75-B745-FFC30F6FA277}" type="presParOf" srcId="{7320E295-ABD6-4D71-817D-F1414E2196BF}" destId="{14E0B20A-AE65-480A-BD5C-4B6DD1940F9C}" srcOrd="2" destOrd="0" presId="urn:microsoft.com/office/officeart/2018/2/layout/IconCircleList"/>
    <dgm:cxn modelId="{3665A93A-7C04-4959-B455-D5263B621DC1}" type="presParOf" srcId="{7320E295-ABD6-4D71-817D-F1414E2196BF}" destId="{9374E962-F7C2-4BD9-BC19-FB851C008C84}" srcOrd="3" destOrd="0" presId="urn:microsoft.com/office/officeart/2018/2/layout/IconCircleList"/>
    <dgm:cxn modelId="{558FD156-2722-4790-B87D-482056CAE718}" type="presParOf" srcId="{11CD7535-F6FC-4097-9DD5-83DD0DF474DC}" destId="{639784B6-C163-430E-BF15-00857B7A3947}" srcOrd="1" destOrd="0" presId="urn:microsoft.com/office/officeart/2018/2/layout/IconCircleList"/>
    <dgm:cxn modelId="{C545CF65-FBF0-4B1F-88E8-1675BD0DB029}" type="presParOf" srcId="{11CD7535-F6FC-4097-9DD5-83DD0DF474DC}" destId="{4EBAA3B9-FFDF-412B-A6D9-DEF5AE0C1942}" srcOrd="2" destOrd="0" presId="urn:microsoft.com/office/officeart/2018/2/layout/IconCircleList"/>
    <dgm:cxn modelId="{D73FCE99-950E-4C6A-9F30-8D4A1AB05AD8}" type="presParOf" srcId="{4EBAA3B9-FFDF-412B-A6D9-DEF5AE0C1942}" destId="{DD799CAD-7110-4727-9379-89BED594E298}" srcOrd="0" destOrd="0" presId="urn:microsoft.com/office/officeart/2018/2/layout/IconCircleList"/>
    <dgm:cxn modelId="{2C51B5E3-45E3-4A90-B16B-7AB1A05DF148}" type="presParOf" srcId="{4EBAA3B9-FFDF-412B-A6D9-DEF5AE0C1942}" destId="{8FCFA742-621B-4053-9867-2C979F012E0C}" srcOrd="1" destOrd="0" presId="urn:microsoft.com/office/officeart/2018/2/layout/IconCircleList"/>
    <dgm:cxn modelId="{D4263A4D-2EDF-4258-8271-AC8D8E461EDB}" type="presParOf" srcId="{4EBAA3B9-FFDF-412B-A6D9-DEF5AE0C1942}" destId="{CC8D1407-CCA5-44F5-B2B6-DE9DC36A8E23}" srcOrd="2" destOrd="0" presId="urn:microsoft.com/office/officeart/2018/2/layout/IconCircleList"/>
    <dgm:cxn modelId="{D97CCE8B-F22F-4A9B-8A2A-2A8F87EB3871}" type="presParOf" srcId="{4EBAA3B9-FFDF-412B-A6D9-DEF5AE0C1942}" destId="{CC93E424-B0AA-4132-88BE-08AAA93D4B80}" srcOrd="3" destOrd="0" presId="urn:microsoft.com/office/officeart/2018/2/layout/IconCircleList"/>
    <dgm:cxn modelId="{D5A0D3C2-7831-4B48-B919-14020C5D726E}" type="presParOf" srcId="{11CD7535-F6FC-4097-9DD5-83DD0DF474DC}" destId="{954FC754-6206-4E19-BBF7-4C08290B0076}" srcOrd="3" destOrd="0" presId="urn:microsoft.com/office/officeart/2018/2/layout/IconCircleList"/>
    <dgm:cxn modelId="{E67F0078-2474-4FBE-89F7-2053E0A9364F}" type="presParOf" srcId="{11CD7535-F6FC-4097-9DD5-83DD0DF474DC}" destId="{DB153F8D-072E-491C-A218-35E847305F6E}" srcOrd="4" destOrd="0" presId="urn:microsoft.com/office/officeart/2018/2/layout/IconCircleList"/>
    <dgm:cxn modelId="{1F083A94-B0E6-4595-B419-2A72E7631C91}" type="presParOf" srcId="{DB153F8D-072E-491C-A218-35E847305F6E}" destId="{CA567A3E-94E7-4B76-88F9-5627D8F0F642}" srcOrd="0" destOrd="0" presId="urn:microsoft.com/office/officeart/2018/2/layout/IconCircleList"/>
    <dgm:cxn modelId="{FA3085A1-DAD0-482A-95B4-D98C2CA22B5F}" type="presParOf" srcId="{DB153F8D-072E-491C-A218-35E847305F6E}" destId="{EECA6C7B-BB80-4016-85BB-8648851D97C3}" srcOrd="1" destOrd="0" presId="urn:microsoft.com/office/officeart/2018/2/layout/IconCircleList"/>
    <dgm:cxn modelId="{355B9EC2-B978-4BC7-A978-CB9304FDE40E}" type="presParOf" srcId="{DB153F8D-072E-491C-A218-35E847305F6E}" destId="{3F3C4665-3025-4030-9FF3-2C0CB3CAA0B7}" srcOrd="2" destOrd="0" presId="urn:microsoft.com/office/officeart/2018/2/layout/IconCircleList"/>
    <dgm:cxn modelId="{191C1E09-D3D7-4C41-8681-E029ECB13F37}" type="presParOf" srcId="{DB153F8D-072E-491C-A218-35E847305F6E}" destId="{F7BD00E4-8680-409B-B1F7-DEF214F47078}" srcOrd="3" destOrd="0" presId="urn:microsoft.com/office/officeart/2018/2/layout/IconCircleList"/>
    <dgm:cxn modelId="{746E5602-1FC2-46AC-87B1-D9FD3D5B6B5A}" type="presParOf" srcId="{11CD7535-F6FC-4097-9DD5-83DD0DF474DC}" destId="{D4477CD6-2A97-405E-8A8E-E2DADF22BD16}" srcOrd="5" destOrd="0" presId="urn:microsoft.com/office/officeart/2018/2/layout/IconCircleList"/>
    <dgm:cxn modelId="{19DA1B4B-9F49-4A4C-ABCC-374EAC31FC39}" type="presParOf" srcId="{11CD7535-F6FC-4097-9DD5-83DD0DF474DC}" destId="{CF5205FB-CF2B-446E-AC05-9E45D9656271}" srcOrd="6" destOrd="0" presId="urn:microsoft.com/office/officeart/2018/2/layout/IconCircleList"/>
    <dgm:cxn modelId="{5BF4667C-E89A-4ACD-BB87-F3FDB13EB774}" type="presParOf" srcId="{CF5205FB-CF2B-446E-AC05-9E45D9656271}" destId="{427FFE02-C6FD-4F06-A35B-74B8744D1D40}" srcOrd="0" destOrd="0" presId="urn:microsoft.com/office/officeart/2018/2/layout/IconCircleList"/>
    <dgm:cxn modelId="{0D48277E-3995-43A3-85DF-FF6445A26414}" type="presParOf" srcId="{CF5205FB-CF2B-446E-AC05-9E45D9656271}" destId="{04B965C9-467A-41A5-AB98-E7D0D6317F65}" srcOrd="1" destOrd="0" presId="urn:microsoft.com/office/officeart/2018/2/layout/IconCircleList"/>
    <dgm:cxn modelId="{C10CFCA2-96EF-43E5-95D0-5C00927DA865}" type="presParOf" srcId="{CF5205FB-CF2B-446E-AC05-9E45D9656271}" destId="{43E17F42-9429-40FF-9BAF-882D26A020BA}" srcOrd="2" destOrd="0" presId="urn:microsoft.com/office/officeart/2018/2/layout/IconCircleList"/>
    <dgm:cxn modelId="{0E3539F0-3E4A-4CBD-9201-5826A400BEF5}" type="presParOf" srcId="{CF5205FB-CF2B-446E-AC05-9E45D9656271}" destId="{4483497A-CCD0-4849-98E3-4CC4A532190E}" srcOrd="3" destOrd="0" presId="urn:microsoft.com/office/officeart/2018/2/layout/IconCircleList"/>
    <dgm:cxn modelId="{07248036-ED2F-4ECD-A5F7-86688BBDF14D}" type="presParOf" srcId="{11CD7535-F6FC-4097-9DD5-83DD0DF474DC}" destId="{72CAE54A-746A-445E-A509-AAC07B81AF3B}" srcOrd="7" destOrd="0" presId="urn:microsoft.com/office/officeart/2018/2/layout/IconCircleList"/>
    <dgm:cxn modelId="{D0A9AC56-387F-43D6-BEBE-6B3A0298705D}" type="presParOf" srcId="{11CD7535-F6FC-4097-9DD5-83DD0DF474DC}" destId="{CF7A2F2D-88B6-4E9F-83E1-4885E1863F5D}" srcOrd="8" destOrd="0" presId="urn:microsoft.com/office/officeart/2018/2/layout/IconCircleList"/>
    <dgm:cxn modelId="{6157720C-8295-4BDB-9788-A52C24D573A3}" type="presParOf" srcId="{CF7A2F2D-88B6-4E9F-83E1-4885E1863F5D}" destId="{828EFDA2-9AA4-4B7E-8B70-99EA8CBB57C6}" srcOrd="0" destOrd="0" presId="urn:microsoft.com/office/officeart/2018/2/layout/IconCircleList"/>
    <dgm:cxn modelId="{B6A90DB2-671B-459A-A475-095946772CB3}" type="presParOf" srcId="{CF7A2F2D-88B6-4E9F-83E1-4885E1863F5D}" destId="{E060825A-CA50-4837-95FB-721B17059C48}" srcOrd="1" destOrd="0" presId="urn:microsoft.com/office/officeart/2018/2/layout/IconCircleList"/>
    <dgm:cxn modelId="{0B912557-984B-4026-A45F-43BCEB8B5192}" type="presParOf" srcId="{CF7A2F2D-88B6-4E9F-83E1-4885E1863F5D}" destId="{6F32E6ED-1D7C-4EF1-9703-7F6A914D99BD}" srcOrd="2" destOrd="0" presId="urn:microsoft.com/office/officeart/2018/2/layout/IconCircleList"/>
    <dgm:cxn modelId="{88A2D18A-4F10-4382-A6E5-D9F1A4A04369}" type="presParOf" srcId="{CF7A2F2D-88B6-4E9F-83E1-4885E1863F5D}" destId="{049019D4-4DD8-4A45-9759-24426CA31C11}" srcOrd="3" destOrd="0" presId="urn:microsoft.com/office/officeart/2018/2/layout/IconCircleList"/>
    <dgm:cxn modelId="{C1D35B95-04AA-483A-A727-62D706228A1A}" type="presParOf" srcId="{11CD7535-F6FC-4097-9DD5-83DD0DF474DC}" destId="{2EBE833E-5360-40F9-88C7-B8A7B484B703}" srcOrd="9" destOrd="0" presId="urn:microsoft.com/office/officeart/2018/2/layout/IconCircleList"/>
    <dgm:cxn modelId="{DA280863-FD2A-4D00-A777-C6AD5652E108}" type="presParOf" srcId="{11CD7535-F6FC-4097-9DD5-83DD0DF474DC}" destId="{02B5E5E3-4064-482F-A017-8E8C3E740E3B}" srcOrd="10" destOrd="0" presId="urn:microsoft.com/office/officeart/2018/2/layout/IconCircleList"/>
    <dgm:cxn modelId="{CAF7F077-9BE5-4D00-830D-37FDCF7DB680}" type="presParOf" srcId="{02B5E5E3-4064-482F-A017-8E8C3E740E3B}" destId="{C47FDA0A-4A7A-48C2-9A21-E09B21DDEC94}" srcOrd="0" destOrd="0" presId="urn:microsoft.com/office/officeart/2018/2/layout/IconCircleList"/>
    <dgm:cxn modelId="{8F9C7E08-5D17-4A5C-87AC-AB4592048866}" type="presParOf" srcId="{02B5E5E3-4064-482F-A017-8E8C3E740E3B}" destId="{6709ABF1-7236-47EA-8157-619F4D787255}" srcOrd="1" destOrd="0" presId="urn:microsoft.com/office/officeart/2018/2/layout/IconCircleList"/>
    <dgm:cxn modelId="{534935AC-FE64-486E-8347-8189F5809D2D}" type="presParOf" srcId="{02B5E5E3-4064-482F-A017-8E8C3E740E3B}" destId="{11DF1EF7-0C05-44EC-B982-083BED371972}" srcOrd="2" destOrd="0" presId="urn:microsoft.com/office/officeart/2018/2/layout/IconCircleList"/>
    <dgm:cxn modelId="{595D0093-4FD3-45AC-8559-B90DFF87E31B}" type="presParOf" srcId="{02B5E5E3-4064-482F-A017-8E8C3E740E3B}" destId="{94E09EDB-BC15-4A95-8741-2D86A736CEF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4B292-0DEF-4E9B-B6A1-75C2ACDC3E33}">
      <dsp:nvSpPr>
        <dsp:cNvPr id="0" name=""/>
        <dsp:cNvSpPr/>
      </dsp:nvSpPr>
      <dsp:spPr>
        <a:xfrm>
          <a:off x="770973" y="77665"/>
          <a:ext cx="767087" cy="7670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0945D-47F7-4CDC-AEE1-F68CA17C1417}">
      <dsp:nvSpPr>
        <dsp:cNvPr id="0" name=""/>
        <dsp:cNvSpPr/>
      </dsp:nvSpPr>
      <dsp:spPr>
        <a:xfrm>
          <a:off x="932061" y="238753"/>
          <a:ext cx="444910" cy="444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4E962-F7C2-4BD9-BC19-FB851C008C84}">
      <dsp:nvSpPr>
        <dsp:cNvPr id="0" name=""/>
        <dsp:cNvSpPr/>
      </dsp:nvSpPr>
      <dsp:spPr>
        <a:xfrm>
          <a:off x="1632678" y="44227"/>
          <a:ext cx="2655136" cy="76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>
              <a:latin typeface="Ubuntu" panose="020B0504030602030204" pitchFamily="34" charset="0"/>
            </a:rPr>
            <a:t>Deklaracja Prostego Języka</a:t>
          </a:r>
          <a:endParaRPr lang="en-US" sz="1800" kern="1200" dirty="0">
            <a:latin typeface="Ubuntu" panose="020B0504030602030204" pitchFamily="34" charset="0"/>
          </a:endParaRPr>
        </a:p>
      </dsp:txBody>
      <dsp:txXfrm>
        <a:off x="1632678" y="44227"/>
        <a:ext cx="2655136" cy="767087"/>
      </dsp:txXfrm>
    </dsp:sp>
    <dsp:sp modelId="{DD799CAD-7110-4727-9379-89BED594E298}">
      <dsp:nvSpPr>
        <dsp:cNvPr id="0" name=""/>
        <dsp:cNvSpPr/>
      </dsp:nvSpPr>
      <dsp:spPr>
        <a:xfrm>
          <a:off x="4249124" y="77665"/>
          <a:ext cx="767087" cy="7670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FA742-621B-4053-9867-2C979F012E0C}">
      <dsp:nvSpPr>
        <dsp:cNvPr id="0" name=""/>
        <dsp:cNvSpPr/>
      </dsp:nvSpPr>
      <dsp:spPr>
        <a:xfrm>
          <a:off x="4410213" y="238753"/>
          <a:ext cx="444910" cy="4449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3E424-B0AA-4132-88BE-08AAA93D4B80}">
      <dsp:nvSpPr>
        <dsp:cNvPr id="0" name=""/>
        <dsp:cNvSpPr/>
      </dsp:nvSpPr>
      <dsp:spPr>
        <a:xfrm>
          <a:off x="5122926" y="51193"/>
          <a:ext cx="2973476" cy="76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>
              <a:latin typeface="Ubuntu" panose="020B0504030602030204" pitchFamily="34" charset="0"/>
            </a:rPr>
            <a:t>Warsztaty w zakresie prostego języka i ETR</a:t>
          </a:r>
          <a:endParaRPr lang="en-US" sz="1800" kern="1200" dirty="0">
            <a:latin typeface="Ubuntu" panose="020B0504030602030204" pitchFamily="34" charset="0"/>
          </a:endParaRPr>
        </a:p>
      </dsp:txBody>
      <dsp:txXfrm>
        <a:off x="5122926" y="51193"/>
        <a:ext cx="2973476" cy="767087"/>
      </dsp:txXfrm>
    </dsp:sp>
    <dsp:sp modelId="{CA567A3E-94E7-4B76-88F9-5627D8F0F642}">
      <dsp:nvSpPr>
        <dsp:cNvPr id="0" name=""/>
        <dsp:cNvSpPr/>
      </dsp:nvSpPr>
      <dsp:spPr>
        <a:xfrm>
          <a:off x="770973" y="1477510"/>
          <a:ext cx="767087" cy="7670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A6C7B-BB80-4016-85BB-8648851D97C3}">
      <dsp:nvSpPr>
        <dsp:cNvPr id="0" name=""/>
        <dsp:cNvSpPr/>
      </dsp:nvSpPr>
      <dsp:spPr>
        <a:xfrm>
          <a:off x="932061" y="1638599"/>
          <a:ext cx="444910" cy="4449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D00E4-8680-409B-B1F7-DEF214F47078}">
      <dsp:nvSpPr>
        <dsp:cNvPr id="0" name=""/>
        <dsp:cNvSpPr/>
      </dsp:nvSpPr>
      <dsp:spPr>
        <a:xfrm>
          <a:off x="1632678" y="1444073"/>
          <a:ext cx="2655136" cy="76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>
              <a:latin typeface="Ubuntu" panose="020B0504030602030204" pitchFamily="34" charset="0"/>
            </a:rPr>
            <a:t>Metropolitalna Baza Usług Społecznych</a:t>
          </a:r>
          <a:endParaRPr lang="en-US" sz="1800" kern="1200" dirty="0">
            <a:latin typeface="Ubuntu" panose="020B0504030602030204" pitchFamily="34" charset="0"/>
          </a:endParaRPr>
        </a:p>
      </dsp:txBody>
      <dsp:txXfrm>
        <a:off x="1632678" y="1444073"/>
        <a:ext cx="2655136" cy="767087"/>
      </dsp:txXfrm>
    </dsp:sp>
    <dsp:sp modelId="{427FFE02-C6FD-4F06-A35B-74B8744D1D40}">
      <dsp:nvSpPr>
        <dsp:cNvPr id="0" name=""/>
        <dsp:cNvSpPr/>
      </dsp:nvSpPr>
      <dsp:spPr>
        <a:xfrm>
          <a:off x="4249124" y="1477510"/>
          <a:ext cx="767087" cy="7670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965C9-467A-41A5-AB98-E7D0D6317F65}">
      <dsp:nvSpPr>
        <dsp:cNvPr id="0" name=""/>
        <dsp:cNvSpPr/>
      </dsp:nvSpPr>
      <dsp:spPr>
        <a:xfrm>
          <a:off x="4410213" y="1638599"/>
          <a:ext cx="444910" cy="4449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3497A-CCD0-4849-98E3-4CC4A532190E}">
      <dsp:nvSpPr>
        <dsp:cNvPr id="0" name=""/>
        <dsp:cNvSpPr/>
      </dsp:nvSpPr>
      <dsp:spPr>
        <a:xfrm>
          <a:off x="5122926" y="1451038"/>
          <a:ext cx="2973476" cy="76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>
              <a:latin typeface="Ubuntu" panose="020B0504030602030204" pitchFamily="34" charset="0"/>
            </a:rPr>
            <a:t>Szkolenia na etapie </a:t>
          </a:r>
          <a:r>
            <a:rPr lang="pl-PL" sz="1800" b="1" kern="1200" dirty="0">
              <a:latin typeface="Ubuntu" panose="020B0504030602030204" pitchFamily="34" charset="0"/>
            </a:rPr>
            <a:t>realizacji projektów ZIT</a:t>
          </a:r>
          <a:endParaRPr lang="en-US" sz="1800" kern="1200" dirty="0">
            <a:latin typeface="Ubuntu" panose="020B0504030602030204" pitchFamily="34" charset="0"/>
          </a:endParaRPr>
        </a:p>
      </dsp:txBody>
      <dsp:txXfrm>
        <a:off x="5122926" y="1451038"/>
        <a:ext cx="2973476" cy="767087"/>
      </dsp:txXfrm>
    </dsp:sp>
    <dsp:sp modelId="{828EFDA2-9AA4-4B7E-8B70-99EA8CBB57C6}">
      <dsp:nvSpPr>
        <dsp:cNvPr id="0" name=""/>
        <dsp:cNvSpPr/>
      </dsp:nvSpPr>
      <dsp:spPr>
        <a:xfrm>
          <a:off x="770973" y="2877356"/>
          <a:ext cx="767087" cy="7670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0825A-CA50-4837-95FB-721B17059C48}">
      <dsp:nvSpPr>
        <dsp:cNvPr id="0" name=""/>
        <dsp:cNvSpPr/>
      </dsp:nvSpPr>
      <dsp:spPr>
        <a:xfrm>
          <a:off x="932061" y="3038444"/>
          <a:ext cx="444910" cy="44491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019D4-4DD8-4A45-9759-24426CA31C11}">
      <dsp:nvSpPr>
        <dsp:cNvPr id="0" name=""/>
        <dsp:cNvSpPr/>
      </dsp:nvSpPr>
      <dsp:spPr>
        <a:xfrm>
          <a:off x="1632678" y="2843919"/>
          <a:ext cx="2655136" cy="76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 baseline="0" dirty="0">
              <a:latin typeface="Ubuntu" panose="020B0504030602030204" pitchFamily="34" charset="0"/>
            </a:rPr>
            <a:t>Wymiana dobrych praktyk oraz doświadczeń</a:t>
          </a:r>
          <a:endParaRPr lang="en-US" sz="1800" kern="1200" dirty="0">
            <a:latin typeface="Ubuntu" panose="020B0504030602030204" pitchFamily="34" charset="0"/>
          </a:endParaRPr>
        </a:p>
      </dsp:txBody>
      <dsp:txXfrm>
        <a:off x="1632678" y="2843919"/>
        <a:ext cx="2655136" cy="767087"/>
      </dsp:txXfrm>
    </dsp:sp>
    <dsp:sp modelId="{C47FDA0A-4A7A-48C2-9A21-E09B21DDEC94}">
      <dsp:nvSpPr>
        <dsp:cNvPr id="0" name=""/>
        <dsp:cNvSpPr/>
      </dsp:nvSpPr>
      <dsp:spPr>
        <a:xfrm>
          <a:off x="4249124" y="2877356"/>
          <a:ext cx="767087" cy="767087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9ABF1-7236-47EA-8157-619F4D787255}">
      <dsp:nvSpPr>
        <dsp:cNvPr id="0" name=""/>
        <dsp:cNvSpPr/>
      </dsp:nvSpPr>
      <dsp:spPr>
        <a:xfrm>
          <a:off x="4410213" y="3038444"/>
          <a:ext cx="444910" cy="44491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09EDB-BC15-4A95-8741-2D86A736CEF6}">
      <dsp:nvSpPr>
        <dsp:cNvPr id="0" name=""/>
        <dsp:cNvSpPr/>
      </dsp:nvSpPr>
      <dsp:spPr>
        <a:xfrm>
          <a:off x="5122926" y="2850884"/>
          <a:ext cx="2973476" cy="767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Ubuntu" panose="020B0504030602030204" pitchFamily="34" charset="0"/>
            </a:rPr>
            <a:t>Publikacje i działalność informacyjna – skierowana do Gmin oraz mieszkańców</a:t>
          </a:r>
          <a:endParaRPr lang="en-US" sz="1800" kern="1200" dirty="0">
            <a:latin typeface="Ubuntu" panose="020B0504030602030204" pitchFamily="34" charset="0"/>
          </a:endParaRPr>
        </a:p>
      </dsp:txBody>
      <dsp:txXfrm>
        <a:off x="5122926" y="2850884"/>
        <a:ext cx="2973476" cy="76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1D6178-D47A-409A-B143-0A45E197BD0F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181C59-EDC4-44BB-913A-8EE41AA180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6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Dzień dobry Państwu, nazywam się Julita Ewert-Stawowy i mam dzisiaj przyjemność przystąpić do Partnerstwa na rzecz dostępności w imieniu Stowarzyszenia Metropolia Krakowska, a przy tej okazji również przedstawić działania i plany Stowarzyszenia na rzecz tworzenia bardziej </a:t>
            </a:r>
            <a:r>
              <a:rPr lang="pl-PL" dirty="0" err="1"/>
              <a:t>inkluzywnej</a:t>
            </a:r>
            <a:r>
              <a:rPr lang="pl-PL" dirty="0"/>
              <a:t> przestrzeni dla wszystkich mieszkańców.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94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Metropolii Krakowskiej wierzymy, że wspólne działania mogą prowadzić do realnych zmian, szczególnie w obszarze dostępności. Dzięki współpracy gmin, ekspertów i partnerów, możemy tworzyć bardziej inkluzyjne społeczeństwo i wspólnie budować przyszłość, w której każdy mieszkaniec Metropolii ma równy dostęp do możliwości rozwoju i pełnego uczestnictwa w życiu społecznym.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996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Stowarzyszenie Metropolia Krakowska zrzesza 15 gmin, w tym Kraków. Naszym celem jest współpraca na rzecz rozwiązywania wspólnych problemów oraz tworzenie ponadlokalnej płaszczyzny wiedzy i podnoszenia kompetencji przedstawicieli Gmin i Miast zrzeszonych w Stowarzyszeniu.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 praktyce oznacza to, że przedstawiciele wszystkich gmin są zaangażowani w dyskusje, szkolenia, warsztaty i inne formy podnoszenia wiedzy i umiejętności, dzięki którym możliwa jest wymiana dobrych praktyk, analiza potencjalnych rozwiązań i usprawnień oraz wypracowywanie wspólnych, ponadlokalnych działań w określonej dziedzinie.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66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2DB63-2EC7-6123-1170-177EF62E2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225EB18-DA81-B63A-388B-6F9BE2B8DC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7007EC3-D722-C75E-F54B-8990DCDAF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Stowarzyszenie SMK wspiera 15 gmin w skuteczniejszym realizowaniu działań na rzecz różnych grup społecznych. Pracujemy nad tworzeniem przestrzeni przyjaznych dla każdego, a każda dziedzina współpracy to przestrzeń do wzmacniania dostępności. Nie możemy mówić o dobrym klimacie Metropolii, jeśli potrzeby osób o ograniczonej niezależności są pomijane, w szczególności w zakresie mobilności, dostępu do kultury, edukacji i usług społecznych.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 ramach każdej dziedziny współpracy powstał 1 lub więcej dziedzinowy plan działania, czyli dokument wdrożeniowy względem strategii. W sposób szczególny ujęte w nich są działania skierowane na zwiększenie dostępności do poszczególnych usług oraz wskazane procesy, które mają umożliwić osobom ze szczególnymi potrzebami uczestnictwo w aktywnym życiu społecznym, czy zawodowym, właśnie przez zmianę sposobu świadczenia określonych usług.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Zgodnie z naszą misją „</a:t>
            </a:r>
            <a:r>
              <a:rPr lang="pl-PL" b="0" i="0" dirty="0">
                <a:solidFill>
                  <a:srgbClr val="535665"/>
                </a:solidFill>
                <a:effectLst/>
                <a:latin typeface="Ubuntu" panose="020B0504030602030204" pitchFamily="34" charset="0"/>
              </a:rPr>
              <a:t>Za nadrzędny cel realizacji wszelkich działań uznaje się podnoszenie standardów życia i dobrostanu mieszkańców…”, czyli nasze działania skierowane są na mieszkańców, lokalne społeczności tworzące Metropolię. Na różnym etapie swojego życia każdy z nas może znaleźć się w sytuacji, gdy jego niezależność zostanie w pewien sposób ograniczona, dlatego starając się przewidzieć możliwe trudności takich sytuacji, staramy się kreować przestrzeń, która będzie wspierać niezależne życie.</a:t>
            </a:r>
            <a:br>
              <a:rPr lang="pl-PL" b="0" i="0" dirty="0">
                <a:solidFill>
                  <a:srgbClr val="535665"/>
                </a:solidFill>
                <a:effectLst/>
                <a:latin typeface="Ubuntu" panose="020B0504030602030204" pitchFamily="34" charset="0"/>
              </a:rPr>
            </a:br>
            <a:br>
              <a:rPr lang="pl-PL" b="0" i="0" dirty="0">
                <a:solidFill>
                  <a:srgbClr val="535665"/>
                </a:solidFill>
                <a:effectLst/>
                <a:latin typeface="Ubuntu" panose="020B0504030602030204" pitchFamily="34" charset="0"/>
              </a:rPr>
            </a:br>
            <a:r>
              <a:rPr lang="pl-PL" b="0" i="0" dirty="0">
                <a:solidFill>
                  <a:srgbClr val="535665"/>
                </a:solidFill>
                <a:effectLst/>
                <a:latin typeface="Ubuntu" panose="020B0504030602030204" pitchFamily="34" charset="0"/>
              </a:rPr>
              <a:t>Dlatego odpowiadając na pytanie „Czy w ramach naszych działań jest miejsce na dostępność?” – odpowiedź brzmi zdecydowanie tak, bo w centrum naszych działań są ludzie, którzy mogą mieć różne możliwości, potrzeby i oczekiwania. 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37E6A3-A8D5-4DB2-8561-2B785BF09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8188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F5117-5B17-9627-8A3A-E504065EC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73CEF32F-99D0-4279-38A9-552653132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8D42C70-0406-F0CC-9E45-98ED57DF8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 b="1" i="0" dirty="0">
                <a:effectLst/>
                <a:latin typeface="Ubuntu" panose="020B0504030602030204" pitchFamily="34" charset="0"/>
              </a:rPr>
              <a:t>Metropolia Krakowska, pełniąc funkcję Związku ZIT, dysponuje wyodrębnioną pulą pieniędzy w programie Fundusze Europejskie dla Małopolski 2021-2027. </a:t>
            </a:r>
          </a:p>
          <a:p>
            <a:pPr marL="0" indent="0">
              <a:buNone/>
            </a:pPr>
            <a:endParaRPr lang="pl-PL" sz="1800" dirty="0">
              <a:latin typeface="Ubuntu" panose="020B0504030602030204" pitchFamily="34" charset="0"/>
            </a:endParaRPr>
          </a:p>
          <a:p>
            <a:pPr lvl="1"/>
            <a:r>
              <a:rPr lang="pl-PL" sz="1800" dirty="0">
                <a:latin typeface="Ubuntu" panose="020B0504030602030204" pitchFamily="34" charset="0"/>
              </a:rPr>
              <a:t>Wartość dofinansowania projektów Strategii ZIT MK 2021-2027 w formule ZIT w ramach programu FEM2021-2027, wynosi 154,96 mln €: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800" b="1" dirty="0">
                <a:latin typeface="Ubuntu" panose="020B0504030602030204" pitchFamily="34" charset="0"/>
              </a:rPr>
              <a:t>111 089 338 EFRR – 89 projektów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800" b="1" dirty="0">
                <a:latin typeface="Ubuntu" panose="020B0504030602030204" pitchFamily="34" charset="0"/>
              </a:rPr>
              <a:t>43 869 445 EFS+ – 73 projekty</a:t>
            </a:r>
          </a:p>
          <a:p>
            <a:pPr marL="457200" lvl="1" indent="0">
              <a:buNone/>
            </a:pPr>
            <a:endParaRPr lang="pl-PL" sz="1800" dirty="0">
              <a:latin typeface="Ubuntu" panose="020B0504030602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800" dirty="0">
                <a:latin typeface="Ubuntu" panose="020B0504030602030204" pitchFamily="34" charset="0"/>
              </a:rPr>
              <a:t>Metropolia dysponuje wyodrębnioną pulą pieniędzy w programie Fundusze Europejskie na Infrastrukturę, Klimat i Środowisko, </a:t>
            </a:r>
            <a:br>
              <a:rPr lang="pl-PL" sz="1800" dirty="0">
                <a:latin typeface="Ubuntu" panose="020B0504030602030204" pitchFamily="34" charset="0"/>
              </a:rPr>
            </a:br>
            <a:r>
              <a:rPr lang="pl-PL" sz="1800" dirty="0">
                <a:latin typeface="Ubuntu" panose="020B0504030602030204" pitchFamily="34" charset="0"/>
              </a:rPr>
              <a:t>w ramach Działania FENX.03.01 Transport miejski </a:t>
            </a:r>
            <a:r>
              <a:rPr lang="pl-PL" sz="1800" b="1" dirty="0">
                <a:latin typeface="Ubuntu" panose="020B0504030602030204" pitchFamily="34" charset="0"/>
              </a:rPr>
              <a:t>– 450 mln zł </a:t>
            </a:r>
            <a:br>
              <a:rPr lang="pl-PL" sz="1800" b="1" dirty="0">
                <a:latin typeface="Ubuntu" panose="020B0504030602030204" pitchFamily="34" charset="0"/>
              </a:rPr>
            </a:br>
            <a:r>
              <a:rPr lang="pl-PL" sz="1800" b="1" dirty="0">
                <a:latin typeface="Ubuntu" panose="020B0504030602030204" pitchFamily="34" charset="0"/>
              </a:rPr>
              <a:t>– 11 projektów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6B0B5B-2A08-8DE1-2F2A-284BA82FB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57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D3834-AA26-27CD-13F5-CA81AF15D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7033AE0-6D74-758B-E56A-71DED564F1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274BF88-6DF7-44F1-5E1C-AD5D35621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 uwagi na ograniczony czas dzisiejszej prezentacji przedstawię tylko kilka z inicjatyw, jakie podejmujemy w Metropolii Krakowskiej na rzecz zwiększania dostępności – do wiedzy, usług, przestrzeni czy pracy. Na potrzeby dzisiejszego spotkania wyodrębniliśmy 3 specyficzne dla Metropolii obszary działań: projekty w ramach FEM 2021-2027, wzmacnianie efektywności działań pracowników Urzędów Gmin i Miast oraz działalność informacyjną, w tym skierowaną do mieszkańców.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 z 3 obszarów działań:</a:t>
            </a:r>
            <a:br>
              <a:rPr lang="pl-PL" dirty="0"/>
            </a:br>
            <a:r>
              <a:rPr lang="pl-PL" dirty="0"/>
              <a:t>Realizacja projektów w ramach FEM 2021-2027</a:t>
            </a:r>
            <a:br>
              <a:rPr lang="pl-PL" dirty="0"/>
            </a:br>
            <a:br>
              <a:rPr lang="pl-PL" dirty="0"/>
            </a:br>
            <a:r>
              <a:rPr lang="pl-PL" dirty="0"/>
              <a:t>Zapewnienie dostępności miejsc i usług to kluczowa zasada przy realizacji projektów współfinansowanych z Funduszy Europejskich. W ramach planowanych przez Gminy projektów, zidentyfikowane zostały problemy dotyczące infrastruktury gminnej. To w tych przestrzeniach realizowane będą działania w obszarze m.in. Edukacji i usług społecznych, dlatego w ramach naszych działań na rzecz dostępności, we współpracy z organizacją społeczną przeprowadziliśmy audyty w gminach, które pomogły zidentyfikować obszary wymagające poprawy oraz zaproponowaliśmy Gminom najbardziej optymalne dla nich rozwiązania. Audyty poprzedzone były szkoleniami prowadzonymi przez podmioty ekonomii społecznej działające na rzecz </a:t>
            </a:r>
            <a:r>
              <a:rPr lang="pl-PL" dirty="0" err="1"/>
              <a:t>OzN</a:t>
            </a:r>
            <a:r>
              <a:rPr lang="pl-PL" dirty="0"/>
              <a:t> oraz instytucje publiczne dla pracowników urzędów w zakresie dostosowywania przestrzeni publicznych oraz usług do potrzeb osób ze szczególnymi potrzebami.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5982FD-3BFC-2348-93F4-D92AA0A64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31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0D128-962D-3FDC-6302-F15B370EE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D6F2160-4BF4-AFFB-B22E-FCFB6BAF7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272F00E-E39B-A6CE-9D76-2075EF1D7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2 z 3 obszarów działań:</a:t>
            </a:r>
            <a:br>
              <a:rPr lang="pl-PL" dirty="0"/>
            </a:br>
            <a:r>
              <a:rPr lang="pl-PL" dirty="0"/>
              <a:t>wzmacnianie efektywności działań pracowników Urzędów Gmin i Miast</a:t>
            </a:r>
            <a:br>
              <a:rPr lang="pl-PL" dirty="0"/>
            </a:br>
            <a:br>
              <a:rPr lang="pl-PL" dirty="0"/>
            </a:br>
            <a:r>
              <a:rPr lang="pl-PL" dirty="0"/>
              <a:t>Jednym z najważniejszych narzędzi, które umożliwiają nam dynamiczny rozwój usług publicznych, są regularne spotkania Forów Dziedzinowych. Te fora są okazją do wymiany doświadczeń między przedstawicielami różnych gmin oraz ekspertami, a wśród wiodących tematów znajduje się dostępność.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Takie spotkania pozwalają uczestnikom skonfrontować swoje bieżące działania ze zmieniającymi się potrzebami społecznymi. Współczesne wyzwania związane z dostępnością często wymagają szybkich reakcji i elastycznego podejścia. To właśnie na forach gminy dzielą się doświadczeniami dotyczącymi lokalnych inicjatyw, analizują, jakie rozwiązania sprawdzają się najlepiej, a które wymagają dostosowania.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Ważną częścią tych spotkań jest także czerpanie inspiracji z działalności jednostek spoza Metropolii Krakowskiej. Zapraszamy na nie przedstawicieli organizacji i gmin z całej Polski, którzy dzielą się swoimi sukcesami oraz rozwiązaniami wdrażanymi w odpowiedzi na potrzeby osób ze szczególnymi potrzebami.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Fora dostarczają także wiedzy o innowacyjnych rozwiązaniach, które mogą być zaadaptowane na naszym terenie, m.in. W ramach projektów finansowanych z FE.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E687EA5-D348-221E-F2D7-B434A9728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491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DD52C-4CCB-9609-1F0A-D9F44C13B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4167812-61C4-D7A1-58B0-31F54B1C52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2B2DA0-87B5-2D95-9262-D106377D7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 z 3 obszarów działań:</a:t>
            </a:r>
            <a:br>
              <a:rPr lang="pl-PL" dirty="0"/>
            </a:br>
            <a:r>
              <a:rPr lang="pl-PL" dirty="0"/>
              <a:t>działalność informacyjna, w tym skierowana do mieszkańców</a:t>
            </a:r>
            <a:br>
              <a:rPr lang="pl-PL" dirty="0"/>
            </a:br>
            <a:br>
              <a:rPr lang="pl-PL" dirty="0"/>
            </a:br>
            <a:r>
              <a:rPr lang="pl-PL" dirty="0"/>
              <a:t>Na stronie internetowej Metropolii publikujemy szczegółowe informacje dotyczące wydarzeń, działań Metropolii oraz stowarzyszonych Gmin oraz dostępnych w regionie usługach. Działania te pozwalają na szybkie dotarcie do kompleksowej informacji zarówno dla pracowników Gmin jak i mieszkańców, którzy często nie mają wiedzy o dostępnych w gminie formach wsparcia. Chcemy maksymalnie ułatwić dostęp do zasobów, które pomogą nie tylko w codziennym funkcjonowaniu, ale również w rozwoju osobistym i zawodowym, dlatego na naszej stronie znaleźć można informacje o miejscach wsparcia osób w kryzysie przemocy czy zdrowia psychicznego oraz potencjale i korzyściach zatrudniania osób z niepełnosprawnościami.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W ramach Światowego Tygodnia Przedsiębiorczości zorganizowaliśmy spotkanie dla przedsiębiorców, podczas którego omówiono potencjał współpracy z Centrum Integracji Społecznej oraz korzyści związane z zatrudnianiem osób z niepełnosprawnościami. Wydarzenie miało na celu promocję </a:t>
            </a:r>
            <a:r>
              <a:rPr lang="pl-PL" dirty="0" err="1"/>
              <a:t>inkluzywności</a:t>
            </a:r>
            <a:r>
              <a:rPr lang="pl-PL" dirty="0"/>
              <a:t> na rynku pracy i wsparcie przedsiębiorców w rozwijaniu społecznej odpowiedzialności biznesu.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68ABD6-98BB-32FE-8551-3981D291F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38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8FAB8-1158-ED3F-616E-EFCE4A1C0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E1806DB-A4CB-58CF-26F7-E45A281CD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40C67DD-6B6E-8733-63A1-84AB6D787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effectLst/>
                <a:latin typeface="-apple-system"/>
              </a:rPr>
              <a:t>W odpowiedzi na potrzeby gmin Metropolii działamy również na rzecz rozwijania edukacji włączającej. Organizujemy wizyty studyjne dla przedstawicieli gmin w tym zakresie oraz uczestniczyliśmy w projekcie POWER w zakresie budowania kadry włączającej w Małopolsce. </a:t>
            </a:r>
            <a:r>
              <a:rPr lang="pl-PL" b="0" i="0">
                <a:effectLst/>
                <a:latin typeface="-apple-system"/>
              </a:rPr>
              <a:t>W </a:t>
            </a:r>
            <a:r>
              <a:rPr lang="pl-PL" b="0" i="0" dirty="0">
                <a:effectLst/>
                <a:latin typeface="-apple-system"/>
              </a:rPr>
              <a:t>ramach współpracy z</a:t>
            </a:r>
            <a:r>
              <a:rPr lang="pl-PL" i="0" dirty="0">
                <a:effectLst/>
                <a:latin typeface="var(--artdeco-reset-typography-font-family-sans)"/>
              </a:rPr>
              <a:t> ASP w Krakowie</a:t>
            </a:r>
            <a:r>
              <a:rPr lang="pl-PL" b="0" i="0" dirty="0">
                <a:effectLst/>
                <a:latin typeface="-apple-system"/>
              </a:rPr>
              <a:t> studenci opracowali 6 projektów kampanii społecznych dotyczących edukacji włączającej, a ich celem jest zmiana społecznej świadomości, bez której pełne urzeczywistnienie edukacji włączającej jest niemożliwe. Projekty kampanii rzucają nowe światło na potrzeby i ograniczenia w dostępie do edukacji, a każda z nich skierowana jest do innej grupy – uczniów, rodziców, nauczycieli. Chcemy popularyzować edukację jako indywidualny proces rozwoju każdego dziecka, a nie wyścig, czy konkurs talentów.</a:t>
            </a:r>
            <a:br>
              <a:rPr lang="pl-PL" b="0" i="0" dirty="0">
                <a:effectLst/>
                <a:latin typeface="-apple-system"/>
              </a:rPr>
            </a:br>
            <a:br>
              <a:rPr lang="pl-PL" b="0" i="0" dirty="0">
                <a:effectLst/>
                <a:latin typeface="-apple-system"/>
              </a:rPr>
            </a:br>
            <a:r>
              <a:rPr lang="pl-PL" b="0" i="0" dirty="0">
                <a:effectLst/>
                <a:latin typeface="-apple-system"/>
              </a:rPr>
              <a:t>Idee współpracy w zakresie edukacji włączającej promowaliśmy niedawno na Kongresie Polityki Miejskiej i Regionalnej IRMIR.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432D68-8D77-9451-0F09-1C1C14C57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29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1BEFD-E9CF-4B98-63A8-F8F63D03A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B4BF576-67A0-BAF9-F4C4-5333BB5A1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E4AC6AF-327C-9715-0476-E18FEAB91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nadchodzących miesiącach planujemy kolejne inicjatywy zwiększające dostępność w Metropolii. Po pierwsze, podpiszemy Deklarację Prostego Języka i zorganizujemy warsztaty, tak by każdy mieszkaniec – klient urzędu gminy lub innej jednostki gminy, otrzymał zrozumiałą dla niego informację. Chcemy utworzyć także Metropolitalną Bazę Usług Społecznych, umożliwiającą mieszkańcom łatwe wyszukiwanie dostępnych usług, zgodnych z ich potrzebami i sytuacją.</a:t>
            </a:r>
          </a:p>
          <a:p>
            <a:r>
              <a:rPr lang="pl-PL" dirty="0"/>
              <a:t>Dodatkowo, poprzez szkolenia i spotkania będziemy wspierać wdrażanie standardów dostępności w gminach realizujących projekty ZIT. </a:t>
            </a:r>
            <a:br>
              <a:rPr lang="pl-PL" dirty="0"/>
            </a:br>
            <a:r>
              <a:rPr lang="pl-PL" dirty="0"/>
              <a:t>Natomiast wymiana dobrych praktyk między gminami oraz kontynuacja publikacji i działań informacyjnych pozostaną w obszarze naszej stałej działalności.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B70831-CA20-7FBF-BBF6-FEB09E965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81C59-EDC4-44BB-913A-8EE41AA1809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53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5EB990-0A3E-24DE-7A18-9E4D2CE43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BEA13B-07C7-E420-3DB2-342261151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746498-34C6-D04B-E1CA-845511E8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A6E2DF-CAC9-63FF-CE45-F2DE0805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B5EA8E-B53C-FAEC-31E9-342C07BD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68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5D6631-1C5B-4F59-5198-E72BCB61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77F91D4-C3B4-642C-F5BA-231E780F9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F6F806-6866-BE25-2D1A-9DA68359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932AF0C-6C0E-382C-88FD-149FF72AB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6AE6B-4D17-A5F8-F5D5-8BD17C9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42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0F5D7E-88E1-994C-4CD9-57BB6D40A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348BBAB-0233-BF9A-3E4F-BEC4457F6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403845-6A00-AAB9-B82D-FD7DAA701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762DA1-97D5-6391-561C-C4FB60D79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990A86-5EE4-88E9-2CDF-93A4AD3A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3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367C98-DD29-F230-E15D-0742FC5A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231E17-670B-6119-0631-7E6698495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9C2152-25D9-F5F2-75D8-ACA365CA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FBBC95-1C15-5D41-D0AF-CDA2D7EA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E199D1-CED3-3CA5-C5E3-5D3E3224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71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7F9D4D-CEE4-8D38-F3E1-4D6A14E4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2B4167-2898-4A41-C9CF-6CC9D66F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7A2088-959C-8265-2E33-B79E4F13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016CB1-5128-38DE-00D5-DD339F4C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82DF23-8ABB-5449-917B-A2C37B74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68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2379A9-104B-BCA3-60D2-32FF565F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74DFC3-8F31-D27D-5898-7B7BEB8D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CA8F64-D333-80AF-AC56-2ECF4C54A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37C568-0A29-9BF5-D58D-E6D06B0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3EF363-64E2-BD97-10C5-07C10AD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F548BEB-B2E7-EC12-0484-8D9D3CE2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8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C5A36-1B07-AE79-3FCE-F5FA51D4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5DB402-18D2-BC6B-FA6A-609BD9AAF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D17D250-7CE4-8D83-1236-3BAFD13BC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05EBC5C-62C2-77EA-8BF9-B154DDC47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F77E56-E07A-B4A7-B0E5-05DFF8C40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EB8E4FF-1CEC-0722-DAA0-7DB4479A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926E70-C5DD-919D-D8C1-653AAD14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4002B8F-80C3-ADD1-6E10-96C7326E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093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51609-9D45-15D1-C739-D3E471E5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95CAFBA-78A3-D260-8E66-CE2BD6FD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33FD94-973D-535E-F953-A9DA8430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2C5EDE-5FD6-5280-D1A5-07D83057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25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91A221A-A752-9F75-597C-72E90DC9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9C88B8D-A1CD-7A2E-8772-6ABA584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8C257DB-DCEC-1772-22DE-6D3AA215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95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D2C62-F9E4-8361-F94F-CC1FF730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4A14BD-CE8A-E5E1-4CA0-D929F9DE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E03AA0-9BC7-1356-628A-5468942F2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FA8F4F-263A-3EB0-AC60-F3E210FD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B326492-FEC6-9F8E-3D3B-C6A5CAB8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0228754-9C16-F7FE-3970-63E05BEE5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99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21AD2F-71FA-9FAC-BA2A-97F63572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AF178C1-BB24-0225-87BB-8E82E6E39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2B41A8D-55C3-9909-EF2B-A289B45D0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DBE73D-958D-550A-FE71-AF092FBC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2E0C60-3EA0-D1C5-6B45-593D45CF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D0C7AC-1C2A-AE72-6AC7-4E5C4BDD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26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C988317-AACD-AD3A-FC44-7764DAF0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22544B7-6341-962F-9F2B-0F530AC3D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577446-8772-58DD-956D-9BF83D2C1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35BB9-E016-4EB0-ABD1-CB30878B9ED1}" type="datetimeFigureOut">
              <a:rPr lang="pl-PL" smtClean="0"/>
              <a:t>2024-10-17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9C97DC-983B-596E-C0BF-2E1646B89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88FF80-AF7F-7725-1B54-7A39CE598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B3916F-E184-4570-A4A4-13DFFCA08A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249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A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D3E123BB-493B-1762-F794-6839B0CD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767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4939C47-8413-6D3A-C914-0BDD22262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38" y="43981"/>
            <a:ext cx="2279243" cy="6794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2C667EF-2B72-2F86-8DAF-58951BA31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89363" y="207818"/>
            <a:ext cx="250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Ubuntu" panose="020B0504030602030204" pitchFamily="34" charset="0"/>
              </a:rPr>
              <a:t>22 października 2024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384DE4-A5E4-3E3E-3467-B98E629E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60" y="1122363"/>
            <a:ext cx="3962401" cy="198463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Partnerstwo </a:t>
            </a:r>
            <a:b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na rzecz dostępności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30937F0-568C-549C-6D8D-3D9354DD5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6361" y="3429000"/>
            <a:ext cx="10589343" cy="174987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sz="4000" b="1" dirty="0">
                <a:solidFill>
                  <a:schemeClr val="bg1"/>
                </a:solidFill>
                <a:latin typeface="Ubuntu" panose="020B0504030602030204" pitchFamily="34" charset="0"/>
              </a:rPr>
              <a:t>DZIAŁANIA STOWARZYSZENIA METROPOLIA KRAKOWSKA</a:t>
            </a:r>
          </a:p>
        </p:txBody>
      </p:sp>
    </p:spTree>
    <p:extLst>
      <p:ext uri="{BB962C8B-B14F-4D97-AF65-F5344CB8AC3E}">
        <p14:creationId xmlns:p14="http://schemas.microsoft.com/office/powerpoint/2010/main" val="205086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A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FB71F-EE73-B84F-557A-DC00939A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55C35-8B7D-A317-2A57-1B98C5C74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960" y="1122363"/>
            <a:ext cx="3962401" cy="198463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pl-PL" sz="2800" b="1" dirty="0">
                <a:solidFill>
                  <a:schemeClr val="bg1"/>
                </a:solidFill>
                <a:latin typeface="Ubuntu" panose="020B0504030602030204" pitchFamily="34" charset="0"/>
              </a:rPr>
              <a:t>W METROPOLII KRAKOWSKIEJ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3D1900-13D2-D9FA-4EF1-4AFB846ED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4691" y="3429000"/>
            <a:ext cx="10589343" cy="1749874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pl-PL" sz="4000" b="1" dirty="0">
                <a:solidFill>
                  <a:schemeClr val="bg1"/>
                </a:solidFill>
                <a:latin typeface="Ubuntu" panose="020B0504030602030204" pitchFamily="34" charset="0"/>
              </a:rPr>
              <a:t>wierzymy we wspólne działania </a:t>
            </a:r>
            <a:br>
              <a:rPr lang="pl-PL" sz="4000" b="1" dirty="0">
                <a:solidFill>
                  <a:schemeClr val="bg1"/>
                </a:solidFill>
                <a:latin typeface="Ubuntu" panose="020B0504030602030204" pitchFamily="34" charset="0"/>
              </a:rPr>
            </a:br>
            <a:r>
              <a:rPr lang="pl-PL" sz="4000" b="1" dirty="0">
                <a:solidFill>
                  <a:schemeClr val="bg1"/>
                </a:solidFill>
                <a:latin typeface="Ubuntu" panose="020B0504030602030204" pitchFamily="34" charset="0"/>
              </a:rPr>
              <a:t>dla lepszej dostępności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0A471F92-5607-DDF0-B42A-05BC86363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767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Grafika zawierająca logo Stowarzyszenia Metropolia Krakowska.">
            <a:extLst>
              <a:ext uri="{FF2B5EF4-FFF2-40B4-BE49-F238E27FC236}">
                <a16:creationId xmlns:a16="http://schemas.microsoft.com/office/drawing/2014/main" id="{F1DEC18D-2AB8-2F12-C620-93622D45F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538" y="43981"/>
            <a:ext cx="2279243" cy="6794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2C97588-8D01-8D30-A60C-2B38A0DAF36C}"/>
              </a:ext>
            </a:extLst>
          </p:cNvPr>
          <p:cNvSpPr txBox="1"/>
          <p:nvPr/>
        </p:nvSpPr>
        <p:spPr>
          <a:xfrm>
            <a:off x="9389363" y="207818"/>
            <a:ext cx="250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Ubuntu" panose="020B0504030602030204" pitchFamily="34" charset="0"/>
              </a:rPr>
              <a:t>22 października 2024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3C21A4-1E6F-D914-08A6-2E4BCFB56BF6}"/>
              </a:ext>
            </a:extLst>
          </p:cNvPr>
          <p:cNvSpPr/>
          <p:nvPr/>
        </p:nvSpPr>
        <p:spPr>
          <a:xfrm>
            <a:off x="0" y="5146440"/>
            <a:ext cx="12192000" cy="767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rgbClr val="282A51"/>
                </a:solidFill>
                <a:latin typeface="Ubuntu" panose="020B0504030602030204" pitchFamily="34" charset="0"/>
              </a:rPr>
              <a:t>Dziękuję za uwagę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4D5D2C90-D264-9D22-1134-98B5D994157F}"/>
              </a:ext>
            </a:extLst>
          </p:cNvPr>
          <p:cNvSpPr txBox="1">
            <a:spLocks/>
          </p:cNvSpPr>
          <p:nvPr/>
        </p:nvSpPr>
        <p:spPr>
          <a:xfrm>
            <a:off x="7510991" y="6142754"/>
            <a:ext cx="10589343" cy="50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pl-PL" sz="2000" b="1" i="1" dirty="0">
                <a:solidFill>
                  <a:schemeClr val="bg1"/>
                </a:solidFill>
                <a:latin typeface="Bahnschrift" panose="020B0502040204020203" pitchFamily="34" charset="0"/>
              </a:rPr>
              <a:t>- Julita Ewert-Stawowy</a:t>
            </a:r>
          </a:p>
        </p:txBody>
      </p:sp>
    </p:spTree>
    <p:extLst>
      <p:ext uri="{BB962C8B-B14F-4D97-AF65-F5344CB8AC3E}">
        <p14:creationId xmlns:p14="http://schemas.microsoft.com/office/powerpoint/2010/main" val="262780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BDDA93-DA33-661F-E1E2-990EE80C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METROPOLIA</a:t>
            </a:r>
            <a:r>
              <a:rPr lang="en-US" sz="20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KRAKOWSKA</a:t>
            </a:r>
            <a:endParaRPr lang="en-US" sz="20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1FB46D92-FFED-5F56-7FA8-9F19F165A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40198D0-F5F8-91FF-B164-DEDBEC608BAE}"/>
              </a:ext>
            </a:extLst>
          </p:cNvPr>
          <p:cNvSpPr txBox="1"/>
          <p:nvPr/>
        </p:nvSpPr>
        <p:spPr>
          <a:xfrm>
            <a:off x="2104103" y="157316"/>
            <a:ext cx="2851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Kim jesteśmy?</a:t>
            </a:r>
          </a:p>
        </p:txBody>
      </p:sp>
      <p:pic>
        <p:nvPicPr>
          <p:cNvPr id="5" name="Symbol zastępczy zawartości 4" descr="Obraz przedstawia mapę Metropolii, czyli Krakowa i 14 otaczających go gmin">
            <a:extLst>
              <a:ext uri="{FF2B5EF4-FFF2-40B4-BE49-F238E27FC236}">
                <a16:creationId xmlns:a16="http://schemas.microsoft.com/office/drawing/2014/main" id="{29F90DDD-CE98-1430-D5F3-3C0FDDA74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3819" y="749570"/>
            <a:ext cx="8266166" cy="59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0C6FE3-1743-C0FB-71EF-FCDB48F36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B15FD75-02A6-465D-621C-6FD198A3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4BF21C-C997-57F3-F4B1-983441B20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17494F-0554-9128-1B4D-88A8AAE6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METROPOLIA</a:t>
            </a:r>
            <a:r>
              <a:rPr lang="en-US" sz="2000" b="1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KRAKOWSKA</a:t>
            </a:r>
            <a:r>
              <a:rPr lang="pl-PL" sz="20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DDCA5292-83E8-07D8-9A95-07D54BC90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129B324-AFDF-C3F0-9CDE-1EE77FD5DB80}"/>
              </a:ext>
            </a:extLst>
          </p:cNvPr>
          <p:cNvSpPr txBox="1"/>
          <p:nvPr/>
        </p:nvSpPr>
        <p:spPr>
          <a:xfrm>
            <a:off x="2104103" y="157316"/>
            <a:ext cx="839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Czy w ramach naszych działań jest miejsce na dostępność?</a:t>
            </a:r>
          </a:p>
        </p:txBody>
      </p:sp>
      <p:pic>
        <p:nvPicPr>
          <p:cNvPr id="6" name="Symbol zastępczy zawartości 5" descr="Grafika przedstawia 7 DZIEDZIN WSPÓŁPRACY METROPOLII KRAKOWSKIEJ zaplanowanych do  2030 roku, w tym:&#10;INTELIGENTNE ZARZĄDZANIE, ŚRODOWISKO I PRZESTRZEŃ, MOBILNOŚĆ, GOSPODARKA, KULTURA CZASU WOLNEGO, EDUKACJA oraz USŁUGI SPOŁECZNE">
            <a:extLst>
              <a:ext uri="{FF2B5EF4-FFF2-40B4-BE49-F238E27FC236}">
                <a16:creationId xmlns:a16="http://schemas.microsoft.com/office/drawing/2014/main" id="{AF570206-0D40-2244-1E3C-4452AB9D8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6935" y="998492"/>
            <a:ext cx="8064985" cy="243114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03D6BD3-F6E6-5D2A-E45B-EABC17DA84AF}"/>
              </a:ext>
            </a:extLst>
          </p:cNvPr>
          <p:cNvSpPr txBox="1"/>
          <p:nvPr/>
        </p:nvSpPr>
        <p:spPr>
          <a:xfrm>
            <a:off x="4177726" y="3889026"/>
            <a:ext cx="73741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Ubuntu" panose="020B0504030602030204" pitchFamily="34" charset="0"/>
              </a:rPr>
              <a:t>Tak, bo Metropolię tworzą ludzie:</a:t>
            </a:r>
          </a:p>
          <a:p>
            <a:endParaRPr lang="pl-PL" sz="2000" b="1" dirty="0">
              <a:latin typeface="Ubuntu" panose="020B0504030602030204" pitchFamily="34" charset="0"/>
            </a:endParaRPr>
          </a:p>
          <a:p>
            <a:pPr lvl="1"/>
            <a:r>
              <a:rPr lang="pl-PL" dirty="0">
                <a:latin typeface="Ubuntu" panose="020B0504030602030204" pitchFamily="34" charset="0"/>
              </a:rPr>
              <a:t>Pracownicy Urzędów Gmin i Miast</a:t>
            </a:r>
          </a:p>
          <a:p>
            <a:pPr lvl="1"/>
            <a:r>
              <a:rPr lang="pl-PL" dirty="0">
                <a:latin typeface="Ubuntu" panose="020B0504030602030204" pitchFamily="34" charset="0"/>
              </a:rPr>
              <a:t>Pracownicy Biura SMK</a:t>
            </a:r>
          </a:p>
          <a:p>
            <a:pPr lvl="1"/>
            <a:r>
              <a:rPr lang="pl-PL" dirty="0">
                <a:latin typeface="Ubuntu" panose="020B0504030602030204" pitchFamily="34" charset="0"/>
              </a:rPr>
              <a:t>Partnerzy – publiczni, prywatni, społeczni</a:t>
            </a:r>
          </a:p>
          <a:p>
            <a:pPr lvl="1"/>
            <a:r>
              <a:rPr lang="pl-PL" dirty="0">
                <a:latin typeface="Ubuntu" panose="020B0504030602030204" pitchFamily="34" charset="0"/>
              </a:rPr>
              <a:t>Mieszkańcy zrzeszonych Gmin</a:t>
            </a:r>
          </a:p>
          <a:p>
            <a:endParaRPr lang="pl-PL" dirty="0">
              <a:latin typeface="Ubuntu" panose="020B0504030602030204" pitchFamily="34" charset="0"/>
            </a:endParaRPr>
          </a:p>
          <a:p>
            <a:r>
              <a:rPr lang="pl-PL" sz="1800" b="1" kern="0" dirty="0"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osobą ze szczególną potrzebą może być każdy z nas.</a:t>
            </a:r>
            <a:endParaRPr lang="pl-PL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9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B0293-A92B-B54F-E430-04103C124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5BFEDB-23ED-85FE-461D-68166E77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71CBD5-619A-8F30-B879-42965A615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C048D5-BC06-045F-67FC-0FAD19E7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0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ZIT KRAKÓW</a:t>
            </a:r>
            <a:endParaRPr lang="en-US" sz="20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B74B0DA8-D935-AD2A-8907-9AF9A594D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E39ED3E-D48A-6A2E-C311-E18132BEB3F6}"/>
              </a:ext>
            </a:extLst>
          </p:cNvPr>
          <p:cNvSpPr txBox="1"/>
          <p:nvPr/>
        </p:nvSpPr>
        <p:spPr>
          <a:xfrm>
            <a:off x="2104103" y="157316"/>
            <a:ext cx="839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Stowarzyszenie Metropolia Krakowska – ZIT Kraków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68B072-8E38-B3B9-E235-B66CB6614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434" y="1398515"/>
            <a:ext cx="8278866" cy="23698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2000" b="1" i="0" dirty="0">
                <a:effectLst/>
                <a:latin typeface="Ubuntu" panose="020B0504030602030204" pitchFamily="34" charset="0"/>
              </a:rPr>
              <a:t>Metropolia Krakowska dysponuje wyodrębnioną pulą pieniędzy w programie Fundusze Europejskie dla Małopolski 2021-2027 </a:t>
            </a:r>
            <a:br>
              <a:rPr lang="pl-PL" sz="2000" b="1" i="0" dirty="0">
                <a:effectLst/>
                <a:latin typeface="Ubuntu" panose="020B0504030602030204" pitchFamily="34" charset="0"/>
              </a:rPr>
            </a:br>
            <a:r>
              <a:rPr lang="pl-PL" sz="2000" b="1" i="0" dirty="0">
                <a:effectLst/>
                <a:latin typeface="Ubuntu" panose="020B0504030602030204" pitchFamily="34" charset="0"/>
              </a:rPr>
              <a:t>oraz w programie Fundusze Europejskie na Infrastrukturę, Klimat </a:t>
            </a:r>
            <a:br>
              <a:rPr lang="pl-PL" sz="2000" b="1" i="0" dirty="0">
                <a:effectLst/>
                <a:latin typeface="Ubuntu" panose="020B0504030602030204" pitchFamily="34" charset="0"/>
              </a:rPr>
            </a:br>
            <a:r>
              <a:rPr lang="pl-PL" sz="2000" b="1" i="0" dirty="0">
                <a:effectLst/>
                <a:latin typeface="Ubuntu" panose="020B0504030602030204" pitchFamily="34" charset="0"/>
              </a:rPr>
              <a:t>i Środowisko. </a:t>
            </a:r>
          </a:p>
          <a:p>
            <a:pPr marL="0" indent="0">
              <a:buNone/>
            </a:pPr>
            <a:endParaRPr lang="pl-PL" sz="1800" dirty="0">
              <a:latin typeface="Ubuntu" panose="020B0504030602030204" pitchFamily="34" charset="0"/>
            </a:endParaRPr>
          </a:p>
          <a:p>
            <a:pPr lvl="1"/>
            <a:r>
              <a:rPr lang="pl-PL" sz="1800" dirty="0">
                <a:latin typeface="Ubuntu" panose="020B0504030602030204" pitchFamily="34" charset="0"/>
              </a:rPr>
              <a:t>Wartość dofinansowania projektów Strategii ZIT MK 2021-2027 </a:t>
            </a:r>
            <a:br>
              <a:rPr lang="pl-PL" sz="1800" dirty="0">
                <a:latin typeface="Ubuntu" panose="020B0504030602030204" pitchFamily="34" charset="0"/>
              </a:rPr>
            </a:br>
            <a:r>
              <a:rPr lang="pl-PL" sz="1800" dirty="0">
                <a:latin typeface="Ubuntu" panose="020B0504030602030204" pitchFamily="34" charset="0"/>
              </a:rPr>
              <a:t>w formule ZIT w ramach programu FEM2021-2027, wynosi 154,96 mln €: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800" b="1" dirty="0">
                <a:latin typeface="Ubuntu" panose="020B0504030602030204" pitchFamily="34" charset="0"/>
              </a:rPr>
              <a:t>111 089 338 € EFRR – 89 projektów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800" b="1" dirty="0">
                <a:latin typeface="Ubuntu" panose="020B0504030602030204" pitchFamily="34" charset="0"/>
              </a:rPr>
              <a:t>43 869 445 €</a:t>
            </a:r>
            <a:r>
              <a:rPr lang="pl-PL" sz="1800" dirty="0">
                <a:latin typeface="Ubuntu" panose="020B0504030602030204" pitchFamily="34" charset="0"/>
              </a:rPr>
              <a:t> </a:t>
            </a:r>
            <a:r>
              <a:rPr lang="pl-PL" sz="1800" b="1" dirty="0">
                <a:latin typeface="Ubuntu" panose="020B0504030602030204" pitchFamily="34" charset="0"/>
              </a:rPr>
              <a:t>EFS+ – 73 projekty</a:t>
            </a:r>
          </a:p>
          <a:p>
            <a:pPr lvl="2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1800" b="1" dirty="0">
                <a:latin typeface="Ubuntu" panose="020B0504030602030204" pitchFamily="34" charset="0"/>
              </a:rPr>
              <a:t>450 mln zł FENX – 11 projektów.</a:t>
            </a:r>
          </a:p>
        </p:txBody>
      </p:sp>
      <p:pic>
        <p:nvPicPr>
          <p:cNvPr id="7" name="Obraz 6" descr="Grafika ilustrująca umowę na realizację projektu.">
            <a:extLst>
              <a:ext uri="{FF2B5EF4-FFF2-40B4-BE49-F238E27FC236}">
                <a16:creationId xmlns:a16="http://schemas.microsoft.com/office/drawing/2014/main" id="{8E7BA6B5-B475-9993-3106-4E6A7BFF33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958" t="17021" r="8385"/>
          <a:stretch/>
        </p:blipFill>
        <p:spPr>
          <a:xfrm>
            <a:off x="9753600" y="4783638"/>
            <a:ext cx="1435100" cy="167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7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ECB68-3625-8D50-9B0D-955FB34B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6040F9-8EAE-B3C1-ED40-FE60758CA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CD7F02-8703-17C6-6C6B-CB6E2DFC5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994588B-ECC1-C7A6-5255-74E3D36B1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A1EEB4A-CEB3-B878-CDD8-A3AD299C5D3C}"/>
              </a:ext>
            </a:extLst>
          </p:cNvPr>
          <p:cNvSpPr txBox="1"/>
          <p:nvPr/>
        </p:nvSpPr>
        <p:spPr>
          <a:xfrm>
            <a:off x="2104103" y="157316"/>
            <a:ext cx="839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Inicjatywy na rzecz osób ze szczególnymi potrzebami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03DFAB-C800-7FE1-CBC8-AA1948E1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8440" cy="2619557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Audyty</a:t>
            </a:r>
            <a:r>
              <a:rPr lang="en-US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dostępności</a:t>
            </a:r>
            <a:b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szkolenia</a:t>
            </a:r>
            <a:r>
              <a:rPr lang="en-US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 descr="Grafika ilustrująca kontrolę dostępności w budynku.">
            <a:extLst>
              <a:ext uri="{FF2B5EF4-FFF2-40B4-BE49-F238E27FC236}">
                <a16:creationId xmlns:a16="http://schemas.microsoft.com/office/drawing/2014/main" id="{9AD38968-108B-FB1E-A674-3406FC0CAE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989" y="2000822"/>
            <a:ext cx="1737044" cy="168764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AA0295D-19AB-C547-CAEC-606A539460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22162" y="2361101"/>
            <a:ext cx="61650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We wszystkich gminach Metropolii Krakowskiej zorganizowaliśmy audyty dostępności budynków publicznych.</a:t>
            </a:r>
          </a:p>
        </p:txBody>
      </p:sp>
      <p:pic>
        <p:nvPicPr>
          <p:cNvPr id="14" name="Obraz 13" descr="Grafika ilustrująca szkolenie dotyczące dostępności budynków i usług.">
            <a:extLst>
              <a:ext uri="{FF2B5EF4-FFF2-40B4-BE49-F238E27FC236}">
                <a16:creationId xmlns:a16="http://schemas.microsoft.com/office/drawing/2014/main" id="{E83E590F-B098-98CE-7376-00F6A953A4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989" y="4066958"/>
            <a:ext cx="1608698" cy="1533875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7B06DE59-63D5-2F67-14A9-040EC2CA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87" y="4005587"/>
            <a:ext cx="630550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l-PL" altLang="pl-PL" sz="2000" b="1" dirty="0">
                <a:latin typeface="Ubuntu" panose="020B0504030602030204" pitchFamily="34" charset="0"/>
              </a:rPr>
              <a:t>Na organizowane przez nas spotkania dotyczące usług społecznych oraz edukacji zaprosiliśmy ekspertów, którzy szkolili uczestników w zakresie wdrażania standardów dostępności oraz tworzenia dostępnych usług publicznych.</a:t>
            </a:r>
          </a:p>
        </p:txBody>
      </p:sp>
    </p:spTree>
    <p:extLst>
      <p:ext uri="{BB962C8B-B14F-4D97-AF65-F5344CB8AC3E}">
        <p14:creationId xmlns:p14="http://schemas.microsoft.com/office/powerpoint/2010/main" val="321228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A55334-CAB9-51FB-281B-158AAD580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61A0B1-6014-D642-1DF6-4E23ECD87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B9CC4C-2A9C-6D06-A7C3-E50FE1389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E5D6E01-B4AF-9002-D351-66D0541D8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172E5F8-52F2-45DC-650A-355221DB4BA8}"/>
              </a:ext>
            </a:extLst>
          </p:cNvPr>
          <p:cNvSpPr txBox="1"/>
          <p:nvPr/>
        </p:nvSpPr>
        <p:spPr>
          <a:xfrm>
            <a:off x="2104103" y="157316"/>
            <a:ext cx="839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Inicjatywy na rzecz osób ze szczególnymi potrzebami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CB5EB3-5D7A-EE26-1116-8A691B5B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Dobre praktyki </a:t>
            </a:r>
            <a:b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innowacje</a:t>
            </a:r>
            <a:endParaRPr lang="en-US" sz="24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 descr="Grafika ilustrująca dobre praktyki.">
            <a:extLst>
              <a:ext uri="{FF2B5EF4-FFF2-40B4-BE49-F238E27FC236}">
                <a16:creationId xmlns:a16="http://schemas.microsoft.com/office/drawing/2014/main" id="{136BB56D-96BC-EB41-13C5-FCC4FA88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414" y="1783651"/>
            <a:ext cx="1686160" cy="1810003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:a16="http://schemas.microsoft.com/office/drawing/2014/main" id="{D735F325-E709-E20C-ADE7-0B1D99B4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87" y="1995395"/>
            <a:ext cx="61650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l-PL" altLang="pl-PL" sz="2000" b="1" dirty="0">
                <a:latin typeface="Ubuntu" panose="020B0504030602030204" pitchFamily="34" charset="0"/>
              </a:rPr>
              <a:t>W gronie przedstawicieli zrzeszonych gmin oraz ekspertów zewnętrznych wymieniamy się doświadczeniami oraz szukamy skutecznych rozwiązań.</a:t>
            </a:r>
          </a:p>
        </p:txBody>
      </p:sp>
      <p:pic>
        <p:nvPicPr>
          <p:cNvPr id="7" name="Obraz 6" descr="Grafika ilustrująca nowe, innowacyjne pomysły.">
            <a:extLst>
              <a:ext uri="{FF2B5EF4-FFF2-40B4-BE49-F238E27FC236}">
                <a16:creationId xmlns:a16="http://schemas.microsoft.com/office/drawing/2014/main" id="{AAF1E1B1-B547-5018-3EEB-C596F1DD9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414" y="3543825"/>
            <a:ext cx="1686159" cy="20405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8E31A944-8ADB-DC84-96CB-C0A1645088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81687" y="3994564"/>
            <a:ext cx="61650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Szczególnie bliskie są nam innowacje społeczne, których wykorzystanie pozwala odpowiadać na potrzeby osób w szczególnej sytuacji – zarówno dorosłych, jak i dzieci i młodzieży.</a:t>
            </a:r>
          </a:p>
        </p:txBody>
      </p:sp>
    </p:spTree>
    <p:extLst>
      <p:ext uri="{BB962C8B-B14F-4D97-AF65-F5344CB8AC3E}">
        <p14:creationId xmlns:p14="http://schemas.microsoft.com/office/powerpoint/2010/main" val="251419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5D5503-31FC-2C35-7ECC-72A7B54D7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78A0EC-C682-FF33-07F9-ADE2F9A5E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700B7D-6CC6-F8E8-4A6F-829129CDB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5EA06FF-D885-CE76-8ECF-572EB3E59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F9A9F28-BC21-CFE0-8428-48E6CCA1A17D}"/>
              </a:ext>
            </a:extLst>
          </p:cNvPr>
          <p:cNvSpPr txBox="1"/>
          <p:nvPr/>
        </p:nvSpPr>
        <p:spPr>
          <a:xfrm>
            <a:off x="2104103" y="157316"/>
            <a:ext cx="839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Inicjatywy na rzecz osób ze szczególnymi potrzebami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0ECFEA-D8E6-092A-AC77-B82AF78A9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Dostępne i</a:t>
            </a:r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nformacje </a:t>
            </a:r>
            <a:b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ŚTP</a:t>
            </a:r>
            <a:endParaRPr lang="en-US" sz="24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Obraz 15" descr="Grafika ilustrująca informowanie i komunikację.">
            <a:extLst>
              <a:ext uri="{FF2B5EF4-FFF2-40B4-BE49-F238E27FC236}">
                <a16:creationId xmlns:a16="http://schemas.microsoft.com/office/drawing/2014/main" id="{06445E08-69E3-1C8A-2A8C-F237234C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214" y="1757696"/>
            <a:ext cx="1742189" cy="1514606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045069C0-A1F3-FC6C-F7B0-EFFAD26C6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199" y="1981269"/>
            <a:ext cx="61650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pl-PL" altLang="pl-PL" sz="2000" b="1" dirty="0">
                <a:latin typeface="Ubuntu" panose="020B0504030602030204" pitchFamily="34" charset="0"/>
              </a:rPr>
              <a:t>Budujemy most komunikacyjny dla mieszkańców oraz Gmin, aby każdy miał dostęp do kluczowych informacji.</a:t>
            </a:r>
          </a:p>
        </p:txBody>
      </p:sp>
      <p:pic>
        <p:nvPicPr>
          <p:cNvPr id="6" name="Obraz 5" descr="Grafika ilustrująca współpracę między Metropolią a przedsiębiorcami.">
            <a:extLst>
              <a:ext uri="{FF2B5EF4-FFF2-40B4-BE49-F238E27FC236}">
                <a16:creationId xmlns:a16="http://schemas.microsoft.com/office/drawing/2014/main" id="{8AC0172A-AC39-DEEB-C55A-D9B99950A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414" y="3520802"/>
            <a:ext cx="1681012" cy="181372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8A4EE6D-D098-EF21-6732-62B5A4E580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51199" y="3909129"/>
            <a:ext cx="61650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000" b="1" dirty="0">
                <a:latin typeface="Ubuntu" panose="020B0504030602030204" pitchFamily="34" charset="0"/>
              </a:rPr>
              <a:t>Pr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omujemy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inkluzywność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 na rynku pracy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i wspieramy przedsiębiorców w rozwijaniu społecznej odpowiedzialności biznesu.</a:t>
            </a:r>
          </a:p>
        </p:txBody>
      </p:sp>
    </p:spTree>
    <p:extLst>
      <p:ext uri="{BB962C8B-B14F-4D97-AF65-F5344CB8AC3E}">
        <p14:creationId xmlns:p14="http://schemas.microsoft.com/office/powerpoint/2010/main" val="256758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07AF4-62D8-6516-C69D-B946D043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89411B-0E9E-4484-56ED-BB0D28DDE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EA865-4D7A-0127-0152-C57B8747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E57F937-4CE3-78E8-288D-CD8E02702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D28D506-B06C-B2E7-2AAD-C0BE71C52D16}"/>
              </a:ext>
            </a:extLst>
          </p:cNvPr>
          <p:cNvSpPr txBox="1"/>
          <p:nvPr/>
        </p:nvSpPr>
        <p:spPr>
          <a:xfrm>
            <a:off x="2104103" y="157316"/>
            <a:ext cx="839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Inicjatywy na rzecz osób ze szczególnymi potrzebami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3F3D538-900E-0D1F-498E-FAA6C4CE2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8440" cy="2619557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400" b="1" kern="1200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Edukacja włączająca</a:t>
            </a:r>
            <a:endParaRPr lang="en-US" sz="24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99FDCF-91FF-2502-A3A9-DFCB86F5ED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14242" y="2277461"/>
            <a:ext cx="39228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000" b="1" dirty="0">
                <a:latin typeface="Ubuntu" panose="020B0504030602030204" pitchFamily="34" charset="0"/>
              </a:rPr>
              <a:t>P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rowadzimy działania na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rzecz edukacji włączającej, organizując wizyty studyjne dla kierowników wydziałów oświaty</a:t>
            </a:r>
            <a:r>
              <a:rPr lang="pl-PL" altLang="pl-PL" sz="2000" b="1" dirty="0">
                <a:latin typeface="Ubuntu" panose="020B0504030602030204" pitchFamily="34" charset="0"/>
              </a:rPr>
              <a:t> oraz inicjując współpracę międzysektorową na rzecz zwiększania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buntu" panose="020B0504030602030204" pitchFamily="34" charset="0"/>
              </a:rPr>
              <a:t>inkluzyjności w szkołach.</a:t>
            </a:r>
          </a:p>
        </p:txBody>
      </p:sp>
      <p:pic>
        <p:nvPicPr>
          <p:cNvPr id="3" name="Obraz 2" descr="Grafika zawiera kolarz zdjęć przedstawiający projekty kampanii społecznych w zakresie edukacji włączającej, które opracowane zostały przez studentów Akademii Sztuk Pięknych w Krakowie.">
            <a:extLst>
              <a:ext uri="{FF2B5EF4-FFF2-40B4-BE49-F238E27FC236}">
                <a16:creationId xmlns:a16="http://schemas.microsoft.com/office/drawing/2014/main" id="{57F69462-9B0B-74B7-6DFC-D6724B022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6"/>
          <a:stretch/>
        </p:blipFill>
        <p:spPr>
          <a:xfrm>
            <a:off x="7437119" y="838725"/>
            <a:ext cx="4754879" cy="60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2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C74AC6-E48E-1A61-94EF-5C6AB43BF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5E95B8-6D12-E0D7-FB59-F4855C89B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45D360-7565-E24E-0131-047355C5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5B43F2D-B387-1E59-01A8-08949B571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3557" y="0"/>
            <a:ext cx="10178443" cy="736600"/>
          </a:xfrm>
          <a:prstGeom prst="rect">
            <a:avLst/>
          </a:prstGeom>
          <a:solidFill>
            <a:srgbClr val="282A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2F0E0FA-057C-02F8-B6B0-3D7DA4316EE7}"/>
              </a:ext>
            </a:extLst>
          </p:cNvPr>
          <p:cNvSpPr txBox="1"/>
          <p:nvPr/>
        </p:nvSpPr>
        <p:spPr>
          <a:xfrm>
            <a:off x="2104103" y="157316"/>
            <a:ext cx="8396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Ubuntu" panose="020B0504030602030204" pitchFamily="34" charset="0"/>
              </a:rPr>
              <a:t>Inicjatywy na rzecz osób ze szczególnymi potrzebami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7207699-E67A-E74D-9797-38C8B2BD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bg1"/>
          </a:solidFill>
          <a:ln w="174625" cmpd="thinThick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000" b="1" dirty="0">
                <a:solidFill>
                  <a:srgbClr val="002060"/>
                </a:solidFill>
                <a:latin typeface="Ubuntu" panose="020B05040306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METROPOLIA KRAKOWSKA  </a:t>
            </a:r>
            <a:endParaRPr lang="en-US" sz="2000" kern="1200" dirty="0">
              <a:solidFill>
                <a:srgbClr val="002060"/>
              </a:solidFill>
              <a:latin typeface="Ubuntu" panose="020B05040306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 descr="Grafika ilustrująca nowe pomysły.">
            <a:extLst>
              <a:ext uri="{FF2B5EF4-FFF2-40B4-BE49-F238E27FC236}">
                <a16:creationId xmlns:a16="http://schemas.microsoft.com/office/drawing/2014/main" id="{DCE7248B-4E30-0F9B-FBBD-1181DED2F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225" y="816208"/>
            <a:ext cx="1513269" cy="1366824"/>
          </a:xfrm>
          <a:prstGeom prst="rect">
            <a:avLst/>
          </a:prstGeom>
        </p:spPr>
      </p:pic>
      <p:graphicFrame>
        <p:nvGraphicFramePr>
          <p:cNvPr id="17" name="Rectangle 1" descr="planowane w przyszłości działania: Deklaracja Prostego Języka, Warsztaty w zakresie prostego języka i ETR,&#10;Metropolitalna Baza Usług społecznych, Szkolenia na etapie realizacji projektów ZIT, Wymiana dobrych praktyk oraz doświadczeń, Publikacje i działalność informacyjna – skierowana do Gmin oraz mieszkańców">
            <a:extLst>
              <a:ext uri="{FF2B5EF4-FFF2-40B4-BE49-F238E27FC236}">
                <a16:creationId xmlns:a16="http://schemas.microsoft.com/office/drawing/2014/main" id="{4494D6A2-B271-E2B9-CE7B-FA7A2F031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01796"/>
              </p:ext>
            </p:extLst>
          </p:nvPr>
        </p:nvGraphicFramePr>
        <p:xfrm>
          <a:off x="3621034" y="2183032"/>
          <a:ext cx="8342366" cy="372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1338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4316</TotalTime>
  <Words>1709</Words>
  <Application>Microsoft Office PowerPoint</Application>
  <PresentationFormat>Panoramiczny</PresentationFormat>
  <Paragraphs>78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-apple-system</vt:lpstr>
      <vt:lpstr>Aptos</vt:lpstr>
      <vt:lpstr>Aptos Display</vt:lpstr>
      <vt:lpstr>Arial</vt:lpstr>
      <vt:lpstr>Bahnschrift</vt:lpstr>
      <vt:lpstr>Tahoma</vt:lpstr>
      <vt:lpstr>Ubuntu</vt:lpstr>
      <vt:lpstr>var(--artdeco-reset-typography-font-family-sans)</vt:lpstr>
      <vt:lpstr>Wingdings</vt:lpstr>
      <vt:lpstr>Motyw pakietu Office</vt:lpstr>
      <vt:lpstr>Partnerstwo  na rzecz dostępności</vt:lpstr>
      <vt:lpstr>METROPOLIA KRAKOWSKA</vt:lpstr>
      <vt:lpstr>METROPOLIA KRAKOWSKA </vt:lpstr>
      <vt:lpstr>ZIT KRAKÓW</vt:lpstr>
      <vt:lpstr>Audyty dostępności i szkolenia </vt:lpstr>
      <vt:lpstr>Dobre praktyki  i innowacje</vt:lpstr>
      <vt:lpstr>Dostępne informacje  i ŚTP</vt:lpstr>
      <vt:lpstr>Edukacja włączająca</vt:lpstr>
      <vt:lpstr>METROPOLIA KRAKOWSKA  </vt:lpstr>
      <vt:lpstr>W METROPOLII KRAKOWSKIEJ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Metropolii Krakowskiej w zakresie zwiększania dostępności</dc:title>
  <dc:creator>Magdalena  Cyran</dc:creator>
  <cp:keywords>dostępność, ZIT, Metropolia Krakowska</cp:keywords>
  <cp:lastModifiedBy>Wierzbowska Dominika</cp:lastModifiedBy>
  <cp:revision>6</cp:revision>
  <cp:lastPrinted>2024-10-14T09:21:58Z</cp:lastPrinted>
  <dcterms:created xsi:type="dcterms:W3CDTF">2024-10-11T10:28:51Z</dcterms:created>
  <dcterms:modified xsi:type="dcterms:W3CDTF">2024-10-17T13:12:21Z</dcterms:modified>
  <cp:category>dostępność</cp:category>
</cp:coreProperties>
</file>