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Tahoma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16921" y="-302352"/>
            <a:ext cx="3137002" cy="1087268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4231382" y="1413936"/>
            <a:ext cx="13517038" cy="7460080"/>
            <a:chOff x="0" y="0"/>
            <a:chExt cx="18022717" cy="9946773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7633699" cy="7315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800"/>
                </a:lnSpc>
              </a:pPr>
              <a:r>
                <a:rPr lang="en-US" sz="9000" b="1" spc="540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DZIAŁALNOŚĆ</a:t>
              </a:r>
            </a:p>
            <a:p>
              <a:pPr algn="l">
                <a:lnSpc>
                  <a:spcPts val="10800"/>
                </a:lnSpc>
              </a:pPr>
              <a:r>
                <a:rPr lang="en-US" sz="9000" b="1" spc="540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FUNDACJI “PRZEKRACZAĆ GRANICE”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130" y="8575385"/>
              <a:ext cx="7991772" cy="1371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Prezentacja:</a:t>
              </a:r>
            </a:p>
            <a:p>
              <a:pPr algn="l">
                <a:lnSpc>
                  <a:spcPts val="416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Andrzej Niewieczerzał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830569"/>
              <a:ext cx="18022717" cy="70851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-2132189" y="4125854"/>
            <a:ext cx="6967537" cy="2380575"/>
          </a:xfrm>
          <a:custGeom>
            <a:avLst/>
            <a:gdLst/>
            <a:ahLst/>
            <a:cxnLst/>
            <a:rect l="l" t="t" r="r" b="b"/>
            <a:pathLst>
              <a:path w="6967537" h="2380575">
                <a:moveTo>
                  <a:pt x="0" y="0"/>
                </a:moveTo>
                <a:lnTo>
                  <a:pt x="6967538" y="0"/>
                </a:lnTo>
                <a:lnTo>
                  <a:pt x="6967538" y="2380576"/>
                </a:lnTo>
                <a:lnTo>
                  <a:pt x="0" y="23805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41524" y="-131217"/>
            <a:ext cx="9917611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017071"/>
            <a:ext cx="6552045" cy="2252858"/>
            <a:chOff x="0" y="0"/>
            <a:chExt cx="8736060" cy="300381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736060" cy="300381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7993" y="808839"/>
              <a:ext cx="7460073" cy="1661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15"/>
                </a:lnSpc>
              </a:pPr>
              <a:r>
                <a:rPr lang="en-US" sz="2550" b="1" spc="127">
                  <a:solidFill>
                    <a:srgbClr val="03313D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KILKA FOTOGRAFII Z NASZYCH DOTYCHCZASOWYCH DZIAŁAŃ, CIĄG DALSZY ...</a:t>
              </a:r>
            </a:p>
          </p:txBody>
        </p:sp>
      </p:grpSp>
      <p:sp>
        <p:nvSpPr>
          <p:cNvPr id="6" name="Freeform 6" descr="sygnet logotypu Fundacji Przekraczać Granice, przedstawiający wózek dla osoby z niepełnosprawnością ruchową"/>
          <p:cNvSpPr/>
          <p:nvPr/>
        </p:nvSpPr>
        <p:spPr>
          <a:xfrm>
            <a:off x="199837" y="7781520"/>
            <a:ext cx="2292226" cy="2292226"/>
          </a:xfrm>
          <a:custGeom>
            <a:avLst/>
            <a:gdLst/>
            <a:ahLst/>
            <a:cxnLst/>
            <a:rect l="l" t="t" r="r" b="b"/>
            <a:pathLst>
              <a:path w="2292226" h="2292226">
                <a:moveTo>
                  <a:pt x="0" y="0"/>
                </a:moveTo>
                <a:lnTo>
                  <a:pt x="2292226" y="0"/>
                </a:lnTo>
                <a:lnTo>
                  <a:pt x="2292226" y="2292226"/>
                </a:lnTo>
                <a:lnTo>
                  <a:pt x="0" y="229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 descr="Zdjęcie grupowe ze spotkania edukacyjno-integracyjnego w pod Altaną Ekologiczną, przy Rezerwacie Przyrody Łuszczanowice pod tzw. &quot;Grzybkiem&quot;. Spotkanie w ramach projektu pn. &quot;Mieć wybór 6&quot;, sfinansowanego ze środków publicznych Gminy Kleszczów."/>
          <p:cNvSpPr/>
          <p:nvPr/>
        </p:nvSpPr>
        <p:spPr>
          <a:xfrm>
            <a:off x="9212642" y="766983"/>
            <a:ext cx="8575375" cy="3853559"/>
          </a:xfrm>
          <a:custGeom>
            <a:avLst/>
            <a:gdLst/>
            <a:ahLst/>
            <a:cxnLst/>
            <a:rect l="l" t="t" r="r" b="b"/>
            <a:pathLst>
              <a:path w="8575375" h="3853559">
                <a:moveTo>
                  <a:pt x="0" y="0"/>
                </a:moveTo>
                <a:lnTo>
                  <a:pt x="8575375" y="0"/>
                </a:lnTo>
                <a:lnTo>
                  <a:pt x="8575375" y="3853559"/>
                </a:lnTo>
                <a:lnTo>
                  <a:pt x="0" y="3853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 descr="zdjęcie grupowe seniorów siedzących przy stole "/>
          <p:cNvSpPr/>
          <p:nvPr/>
        </p:nvSpPr>
        <p:spPr>
          <a:xfrm>
            <a:off x="9212642" y="5404741"/>
            <a:ext cx="8575375" cy="3853559"/>
          </a:xfrm>
          <a:custGeom>
            <a:avLst/>
            <a:gdLst/>
            <a:ahLst/>
            <a:cxnLst/>
            <a:rect l="l" t="t" r="r" b="b"/>
            <a:pathLst>
              <a:path w="8575375" h="3853559">
                <a:moveTo>
                  <a:pt x="0" y="0"/>
                </a:moveTo>
                <a:lnTo>
                  <a:pt x="8575375" y="0"/>
                </a:lnTo>
                <a:lnTo>
                  <a:pt x="8575375" y="3853559"/>
                </a:lnTo>
                <a:lnTo>
                  <a:pt x="0" y="3853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41524" y="-131217"/>
            <a:ext cx="9917611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017071"/>
            <a:ext cx="6552045" cy="2252858"/>
            <a:chOff x="0" y="0"/>
            <a:chExt cx="8736060" cy="300381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736060" cy="300381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7993" y="808839"/>
              <a:ext cx="7460073" cy="1661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15"/>
                </a:lnSpc>
              </a:pPr>
              <a:r>
                <a:rPr lang="en-US" sz="2550" b="1" spc="127">
                  <a:solidFill>
                    <a:srgbClr val="03313D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KILKA FOTOGRAFII Z NASZYCH DOTYCHCZASOWYCH DZIAŁAŃ, CIĄG DALSZY ...</a:t>
              </a:r>
            </a:p>
          </p:txBody>
        </p:sp>
      </p:grpSp>
      <p:sp>
        <p:nvSpPr>
          <p:cNvPr id="6" name="Freeform 6" descr="sygnet logotypu Fundacji Przekraczać Granice, przedstawiający wózek dla osoby z niepełnosprawnością ruchową"/>
          <p:cNvSpPr/>
          <p:nvPr/>
        </p:nvSpPr>
        <p:spPr>
          <a:xfrm>
            <a:off x="199837" y="7781520"/>
            <a:ext cx="2292226" cy="2292226"/>
          </a:xfrm>
          <a:custGeom>
            <a:avLst/>
            <a:gdLst/>
            <a:ahLst/>
            <a:cxnLst/>
            <a:rect l="l" t="t" r="r" b="b"/>
            <a:pathLst>
              <a:path w="2292226" h="2292226">
                <a:moveTo>
                  <a:pt x="0" y="0"/>
                </a:moveTo>
                <a:lnTo>
                  <a:pt x="2292226" y="0"/>
                </a:lnTo>
                <a:lnTo>
                  <a:pt x="2292226" y="2292226"/>
                </a:lnTo>
                <a:lnTo>
                  <a:pt x="0" y="229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 descr="Spotkanie w ramach grupy wsparcia dla osób z niepełnosprawnością i ich opiekunów, w ramach projektu &quot;Mieć wybór 5&quot; realizowanego ze środków publicznych Gminy Kleszczów w roku 2023."/>
          <p:cNvSpPr/>
          <p:nvPr/>
        </p:nvSpPr>
        <p:spPr>
          <a:xfrm>
            <a:off x="10203383" y="393715"/>
            <a:ext cx="6038846" cy="4514037"/>
          </a:xfrm>
          <a:custGeom>
            <a:avLst/>
            <a:gdLst/>
            <a:ahLst/>
            <a:cxnLst/>
            <a:rect l="l" t="t" r="r" b="b"/>
            <a:pathLst>
              <a:path w="6038846" h="4514037">
                <a:moveTo>
                  <a:pt x="0" y="0"/>
                </a:moveTo>
                <a:lnTo>
                  <a:pt x="6038845" y="0"/>
                </a:lnTo>
                <a:lnTo>
                  <a:pt x="6038845" y="4514038"/>
                </a:lnTo>
                <a:lnTo>
                  <a:pt x="0" y="4514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 descr="Spotkanie w ramach grupy wsparcia dla osób z niepełnosprawnością i ich opiekunów, w ramach projektu &quot;Mieć wybór 5&quot; realizowanego ze środków publicznych Gminy Kleszczów w roku 2023. Podczas spotkania wykonywana kartki artystyczne."/>
          <p:cNvSpPr/>
          <p:nvPr/>
        </p:nvSpPr>
        <p:spPr>
          <a:xfrm>
            <a:off x="10380830" y="5358153"/>
            <a:ext cx="5683951" cy="4248754"/>
          </a:xfrm>
          <a:custGeom>
            <a:avLst/>
            <a:gdLst/>
            <a:ahLst/>
            <a:cxnLst/>
            <a:rect l="l" t="t" r="r" b="b"/>
            <a:pathLst>
              <a:path w="5683951" h="4248754">
                <a:moveTo>
                  <a:pt x="0" y="0"/>
                </a:moveTo>
                <a:lnTo>
                  <a:pt x="5683951" y="0"/>
                </a:lnTo>
                <a:lnTo>
                  <a:pt x="5683951" y="4248753"/>
                </a:lnTo>
                <a:lnTo>
                  <a:pt x="0" y="42487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33" b="-5333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0"/>
            <a:ext cx="350252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5194409" y="1668779"/>
            <a:ext cx="12064891" cy="5979691"/>
            <a:chOff x="0" y="0"/>
            <a:chExt cx="16086522" cy="7972921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5749141" cy="1930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60"/>
                </a:lnSpc>
              </a:pPr>
              <a:r>
                <a:rPr lang="en-US" sz="4800" b="1" spc="288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RODZAJE INTERWENCJI </a:t>
              </a:r>
            </a:p>
            <a:p>
              <a:pPr algn="l">
                <a:lnSpc>
                  <a:spcPts val="5760"/>
                </a:lnSpc>
              </a:pPr>
              <a:r>
                <a:rPr lang="en-US" sz="4800" b="1" spc="288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W ZAKRESIE DOSTĘPNOŚCI PLUS: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947507"/>
              <a:ext cx="15749141" cy="149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09620" lvl="1" indent="-404810" algn="l">
                <a:lnSpc>
                  <a:spcPts val="4499"/>
                </a:lnSpc>
                <a:buFont typeface="Arial"/>
                <a:buChar char="•"/>
              </a:pPr>
              <a:r>
                <a:rPr lang="en-US" sz="3749" spc="374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AKCJE EDUKACYJNE W SZKOŁACH I INNYCH PUBLICZNYCH INSTYTUCJACH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064745"/>
              <a:ext cx="15749141" cy="1908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5" lvl="1" indent="-431797" algn="l">
                <a:lnSpc>
                  <a:spcPts val="5999"/>
                </a:lnSpc>
                <a:buFont typeface="Arial"/>
                <a:buChar char="•"/>
              </a:pPr>
              <a:r>
                <a:rPr lang="en-US" sz="3999" spc="39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INTERWENCJE W ZAKRESIE DOSTĘPNOŚCI W MIEJSCACH PUBLICZNYCH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5773088"/>
              <a:ext cx="16086522" cy="70851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9" name="Freeform 9" descr="Logotyp Fundacji Przekraczać Granice, przedstawiający osobę jadącą na wózku inwalidzkim po chodniku. "/>
          <p:cNvSpPr/>
          <p:nvPr/>
        </p:nvSpPr>
        <p:spPr>
          <a:xfrm rot="-5400000">
            <a:off x="-2530460" y="3680579"/>
            <a:ext cx="8563440" cy="2925842"/>
          </a:xfrm>
          <a:custGeom>
            <a:avLst/>
            <a:gdLst/>
            <a:ahLst/>
            <a:cxnLst/>
            <a:rect l="l" t="t" r="r" b="b"/>
            <a:pathLst>
              <a:path w="8563440" h="2925842">
                <a:moveTo>
                  <a:pt x="0" y="0"/>
                </a:moveTo>
                <a:lnTo>
                  <a:pt x="8563440" y="0"/>
                </a:lnTo>
                <a:lnTo>
                  <a:pt x="8563440" y="2925842"/>
                </a:lnTo>
                <a:lnTo>
                  <a:pt x="0" y="29258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8474" y="2217314"/>
            <a:ext cx="18949749" cy="6042872"/>
          </a:xfrm>
          <a:prstGeom prst="rect">
            <a:avLst/>
          </a:prstGeom>
          <a:solidFill>
            <a:srgbClr val="286A6C"/>
          </a:solidFill>
        </p:spPr>
      </p:sp>
      <p:sp>
        <p:nvSpPr>
          <p:cNvPr id="3" name="AutoShape 3"/>
          <p:cNvSpPr/>
          <p:nvPr/>
        </p:nvSpPr>
        <p:spPr>
          <a:xfrm>
            <a:off x="-661749" y="7983938"/>
            <a:ext cx="18949749" cy="361972"/>
          </a:xfrm>
          <a:prstGeom prst="rect">
            <a:avLst/>
          </a:prstGeom>
          <a:gradFill rotWithShape="1">
            <a:gsLst>
              <a:gs pos="0">
                <a:srgbClr val="F5FF34">
                  <a:alpha val="100000"/>
                </a:srgbClr>
              </a:gs>
              <a:gs pos="100000">
                <a:srgbClr val="009F69">
                  <a:alpha val="100000"/>
                </a:srgbClr>
              </a:gs>
            </a:gsLst>
            <a:lin ang="5400000"/>
          </a:gradFill>
        </p:spPr>
      </p:sp>
      <p:sp>
        <p:nvSpPr>
          <p:cNvPr id="4" name="Freeform 4" descr="Zdjęcie przedstawiające turystę stojącego na półce skalnej i patrzącego przed siebie. "/>
          <p:cNvSpPr/>
          <p:nvPr/>
        </p:nvSpPr>
        <p:spPr>
          <a:xfrm>
            <a:off x="10151253" y="-178104"/>
            <a:ext cx="7108047" cy="10643209"/>
          </a:xfrm>
          <a:custGeom>
            <a:avLst/>
            <a:gdLst/>
            <a:ahLst/>
            <a:cxnLst/>
            <a:rect l="l" t="t" r="r" b="b"/>
            <a:pathLst>
              <a:path w="7108047" h="10643209">
                <a:moveTo>
                  <a:pt x="0" y="0"/>
                </a:moveTo>
                <a:lnTo>
                  <a:pt x="7108047" y="0"/>
                </a:lnTo>
                <a:lnTo>
                  <a:pt x="7108047" y="10643208"/>
                </a:lnTo>
                <a:lnTo>
                  <a:pt x="0" y="106432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67" r="-116775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63851" y="2825998"/>
            <a:ext cx="7553606" cy="4635005"/>
            <a:chOff x="0" y="0"/>
            <a:chExt cx="10071474" cy="6180007"/>
          </a:xfrm>
        </p:grpSpPr>
        <p:sp>
          <p:nvSpPr>
            <p:cNvPr id="6" name="TextBox 6"/>
            <p:cNvSpPr txBox="1"/>
            <p:nvPr/>
          </p:nvSpPr>
          <p:spPr>
            <a:xfrm>
              <a:off x="0" y="-104775"/>
              <a:ext cx="10071474" cy="1169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420"/>
                </a:lnSpc>
              </a:pPr>
              <a:r>
                <a:rPr lang="en-US" sz="5300" spc="159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PLANY NA PRZYSZŁOŚĆ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74681"/>
              <a:ext cx="10071474" cy="450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 algn="l">
                <a:lnSpc>
                  <a:spcPts val="4500"/>
                </a:lnSpc>
                <a:buFont typeface="Arial"/>
                <a:buChar char="•"/>
              </a:pPr>
              <a:r>
                <a:rPr lang="en-US" sz="3000" spc="3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ekonomizacja organizacji</a:t>
              </a:r>
            </a:p>
            <a:p>
              <a:pPr marL="647700" lvl="1" indent="-323850" algn="l">
                <a:lnSpc>
                  <a:spcPts val="4500"/>
                </a:lnSpc>
                <a:buFont typeface="Arial"/>
                <a:buChar char="•"/>
              </a:pPr>
              <a:r>
                <a:rPr lang="en-US" sz="3000" spc="3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poprawienie własnej dostępności względem naszych podopiecznych i innych odbiorców</a:t>
              </a:r>
            </a:p>
            <a:p>
              <a:pPr marL="647700" lvl="1" indent="-323850" algn="l">
                <a:lnSpc>
                  <a:spcPts val="4500"/>
                </a:lnSpc>
                <a:buFont typeface="Arial"/>
                <a:buChar char="•"/>
              </a:pPr>
              <a:r>
                <a:rPr lang="en-US" sz="3000" spc="3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więcej działań aktywizujących naszych podopiecznych i ich najbliższych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3F8F8">
                <a:alpha val="100000"/>
              </a:srgbClr>
            </a:gs>
            <a:gs pos="100000">
              <a:srgbClr val="B4E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1185886" y="5405691"/>
            <a:ext cx="6771805" cy="6371611"/>
          </a:xfrm>
          <a:prstGeom prst="rect">
            <a:avLst/>
          </a:prstGeom>
          <a:solidFill>
            <a:srgbClr val="286A6C"/>
          </a:solidFill>
          <a:ln w="95250" cap="sq">
            <a:solidFill>
              <a:srgbClr val="FFFFFF"/>
            </a:solidFill>
            <a:prstDash val="solid"/>
            <a:miter/>
          </a:ln>
        </p:spPr>
      </p:sp>
      <p:sp>
        <p:nvSpPr>
          <p:cNvPr id="3" name="AutoShape 3"/>
          <p:cNvSpPr/>
          <p:nvPr/>
        </p:nvSpPr>
        <p:spPr>
          <a:xfrm rot="2700000">
            <a:off x="13382631" y="5108669"/>
            <a:ext cx="6014550" cy="6571626"/>
          </a:xfrm>
          <a:prstGeom prst="rect">
            <a:avLst/>
          </a:prstGeom>
          <a:solidFill>
            <a:srgbClr val="286A6C"/>
          </a:solidFill>
          <a:ln w="95250" cap="sq">
            <a:solidFill>
              <a:srgbClr val="FFFFFF"/>
            </a:solidFill>
            <a:prstDash val="solid"/>
            <a:miter/>
          </a:ln>
        </p:spPr>
      </p:sp>
      <p:sp>
        <p:nvSpPr>
          <p:cNvPr id="4" name="Freeform 4" descr="grafika 1,5%"/>
          <p:cNvSpPr/>
          <p:nvPr/>
        </p:nvSpPr>
        <p:spPr>
          <a:xfrm>
            <a:off x="1330971" y="5508785"/>
            <a:ext cx="2168616" cy="1021057"/>
          </a:xfrm>
          <a:custGeom>
            <a:avLst/>
            <a:gdLst/>
            <a:ahLst/>
            <a:cxnLst/>
            <a:rect l="l" t="t" r="r" b="b"/>
            <a:pathLst>
              <a:path w="2168616" h="1021057">
                <a:moveTo>
                  <a:pt x="0" y="0"/>
                </a:moveTo>
                <a:lnTo>
                  <a:pt x="2168616" y="0"/>
                </a:lnTo>
                <a:lnTo>
                  <a:pt x="2168616" y="1021057"/>
                </a:lnTo>
                <a:lnTo>
                  <a:pt x="0" y="10210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 descr="Grafika przedstawiająca serce na dłoni"/>
          <p:cNvSpPr/>
          <p:nvPr/>
        </p:nvSpPr>
        <p:spPr>
          <a:xfrm>
            <a:off x="15749191" y="4924156"/>
            <a:ext cx="1430284" cy="1169257"/>
          </a:xfrm>
          <a:custGeom>
            <a:avLst/>
            <a:gdLst/>
            <a:ahLst/>
            <a:cxnLst/>
            <a:rect l="l" t="t" r="r" b="b"/>
            <a:pathLst>
              <a:path w="1430284" h="1169257">
                <a:moveTo>
                  <a:pt x="0" y="0"/>
                </a:moveTo>
                <a:lnTo>
                  <a:pt x="1430284" y="0"/>
                </a:lnTo>
                <a:lnTo>
                  <a:pt x="1430284" y="1169257"/>
                </a:lnTo>
                <a:lnTo>
                  <a:pt x="0" y="11692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38809" y="862963"/>
            <a:ext cx="13210382" cy="708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3"/>
              </a:lnSpc>
            </a:pPr>
            <a:r>
              <a:rPr lang="en-US" sz="5039" b="1" spc="15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GŁÓWNE CELE I ZAŁOŻENIA FUNDACJI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99587" y="2506298"/>
            <a:ext cx="11288826" cy="3002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2"/>
              </a:lnSpc>
            </a:pPr>
            <a:r>
              <a:rPr lang="en-US" sz="4666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“Jedyny sposób, by odkryć granice możliwości, to przekroczyć je </a:t>
            </a:r>
          </a:p>
          <a:p>
            <a:pPr algn="ctr">
              <a:lnSpc>
                <a:spcPts val="5132"/>
              </a:lnSpc>
            </a:pPr>
            <a:r>
              <a:rPr lang="en-US" sz="4666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i sięgnąć po niemożliwe.”</a:t>
            </a:r>
          </a:p>
          <a:p>
            <a:pPr algn="ctr">
              <a:lnSpc>
                <a:spcPts val="3079"/>
              </a:lnSpc>
            </a:pPr>
            <a:endParaRPr lang="en-US" sz="4666" b="1">
              <a:solidFill>
                <a:srgbClr val="000000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r">
              <a:lnSpc>
                <a:spcPts val="5132"/>
              </a:lnSpc>
            </a:pPr>
            <a:r>
              <a:rPr lang="en-US" sz="4666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Arthur C. Clarke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419699" y="9406244"/>
            <a:ext cx="7962083" cy="637396"/>
            <a:chOff x="0" y="0"/>
            <a:chExt cx="10616111" cy="84986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616111" cy="849861"/>
              <a:chOff x="0" y="0"/>
              <a:chExt cx="2726436" cy="21826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26436" cy="218262"/>
              </a:xfrm>
              <a:custGeom>
                <a:avLst/>
                <a:gdLst/>
                <a:ahLst/>
                <a:cxnLst/>
                <a:rect l="l" t="t" r="r" b="b"/>
                <a:pathLst>
                  <a:path w="2726436" h="218262">
                    <a:moveTo>
                      <a:pt x="0" y="0"/>
                    </a:moveTo>
                    <a:lnTo>
                      <a:pt x="2726436" y="0"/>
                    </a:lnTo>
                    <a:lnTo>
                      <a:pt x="2726436" y="218262"/>
                    </a:lnTo>
                    <a:lnTo>
                      <a:pt x="0" y="218262"/>
                    </a:ln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2726436" cy="227787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1988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5124916" y="71966"/>
              <a:ext cx="705929" cy="705929"/>
            </a:xfrm>
            <a:custGeom>
              <a:avLst/>
              <a:gdLst/>
              <a:ahLst/>
              <a:cxnLst/>
              <a:rect l="l" t="t" r="r" b="b"/>
              <a:pathLst>
                <a:path w="705929" h="705929">
                  <a:moveTo>
                    <a:pt x="0" y="0"/>
                  </a:moveTo>
                  <a:lnTo>
                    <a:pt x="705929" y="0"/>
                  </a:lnTo>
                  <a:lnTo>
                    <a:pt x="705929" y="705929"/>
                  </a:lnTo>
                  <a:lnTo>
                    <a:pt x="0" y="705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4952" y="117543"/>
              <a:ext cx="290339" cy="614775"/>
            </a:xfrm>
            <a:custGeom>
              <a:avLst/>
              <a:gdLst/>
              <a:ahLst/>
              <a:cxnLst/>
              <a:rect l="l" t="t" r="r" b="b"/>
              <a:pathLst>
                <a:path w="290339" h="614775">
                  <a:moveTo>
                    <a:pt x="0" y="0"/>
                  </a:moveTo>
                  <a:lnTo>
                    <a:pt x="290339" y="0"/>
                  </a:lnTo>
                  <a:lnTo>
                    <a:pt x="290339" y="614775"/>
                  </a:lnTo>
                  <a:lnTo>
                    <a:pt x="0" y="614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434350" y="191799"/>
              <a:ext cx="3424382" cy="40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8"/>
                </a:lnSpc>
                <a:spcBef>
                  <a:spcPct val="0"/>
                </a:spcBef>
              </a:pPr>
              <a:r>
                <a:rPr lang="en-US" sz="156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fundacjaprzekraczacgranice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881081" y="160657"/>
              <a:ext cx="3393704" cy="423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25"/>
                </a:lnSpc>
              </a:pPr>
              <a:r>
                <a:rPr lang="en-US" sz="156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http://przekraczacgranice.pl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56447" y="6739392"/>
            <a:ext cx="5812275" cy="307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482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KRS:   0000694168 </a:t>
            </a:r>
          </a:p>
          <a:p>
            <a:pPr algn="l">
              <a:lnSpc>
                <a:spcPts val="4875"/>
              </a:lnSpc>
            </a:pPr>
            <a:r>
              <a:rPr lang="en-US" sz="3482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CEL SZCZEGÓŁOWY:</a:t>
            </a:r>
          </a:p>
          <a:p>
            <a:pPr algn="l">
              <a:lnSpc>
                <a:spcPts val="4875"/>
              </a:lnSpc>
            </a:pPr>
            <a:r>
              <a:rPr lang="en-US" sz="3482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“1,5% na cele statutowe </a:t>
            </a:r>
          </a:p>
          <a:p>
            <a:pPr algn="l">
              <a:lnSpc>
                <a:spcPts val="4875"/>
              </a:lnSpc>
            </a:pPr>
            <a:r>
              <a:rPr lang="en-US" sz="3482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Fundacji Przekraczać Granice”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62036" y="6548892"/>
            <a:ext cx="5318917" cy="226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30"/>
              </a:lnSpc>
            </a:pPr>
            <a:r>
              <a:rPr lang="en-US" sz="23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DAROWIZNY:</a:t>
            </a:r>
          </a:p>
          <a:p>
            <a:pPr algn="r">
              <a:lnSpc>
                <a:spcPts val="82"/>
              </a:lnSpc>
            </a:pPr>
            <a:endParaRPr lang="en-US" sz="2300" u="sng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r">
              <a:lnSpc>
                <a:spcPts val="2530"/>
              </a:lnSpc>
            </a:pPr>
            <a:r>
              <a:rPr lang="en-US"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CEL SZCZEGÓŁOWY:</a:t>
            </a:r>
          </a:p>
          <a:p>
            <a:pPr algn="r">
              <a:lnSpc>
                <a:spcPts val="2530"/>
              </a:lnSpc>
            </a:pPr>
            <a:r>
              <a:rPr lang="en-US"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“Darowizna na cele statutowe </a:t>
            </a:r>
          </a:p>
          <a:p>
            <a:pPr algn="r">
              <a:lnSpc>
                <a:spcPts val="2530"/>
              </a:lnSpc>
            </a:pPr>
            <a:r>
              <a:rPr lang="en-US"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Fundacji Przekraczać Granice”</a:t>
            </a:r>
          </a:p>
          <a:p>
            <a:pPr algn="r">
              <a:lnSpc>
                <a:spcPts val="2530"/>
              </a:lnSpc>
            </a:pPr>
            <a:r>
              <a:rPr lang="en-US"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NR KONTA IBAN:</a:t>
            </a:r>
          </a:p>
          <a:p>
            <a:pPr algn="r">
              <a:lnSpc>
                <a:spcPts val="2530"/>
              </a:lnSpc>
            </a:pPr>
            <a:r>
              <a:rPr lang="en-US"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PL 57 1090 2705 0000 0001 4307 2467</a:t>
            </a:r>
          </a:p>
          <a:p>
            <a:pPr algn="r">
              <a:lnSpc>
                <a:spcPts val="2530"/>
              </a:lnSpc>
            </a:pPr>
            <a:r>
              <a:rPr lang="en-US"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Santander Bank Polska SA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68722" y="5960957"/>
            <a:ext cx="6440439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62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#dostępnośćplus, </a:t>
            </a:r>
          </a:p>
          <a:p>
            <a:pPr algn="ctr">
              <a:lnSpc>
                <a:spcPts val="3149"/>
              </a:lnSpc>
            </a:pPr>
            <a:r>
              <a:rPr lang="en-US" sz="262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#dobrepraktykidostępności</a:t>
            </a:r>
          </a:p>
          <a:p>
            <a:pPr algn="ctr">
              <a:lnSpc>
                <a:spcPts val="3149"/>
              </a:lnSpc>
            </a:pPr>
            <a:r>
              <a:rPr lang="en-US" sz="262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#ogólnopolskasiećturystykiwytchnieniowej,</a:t>
            </a:r>
          </a:p>
          <a:p>
            <a:pPr algn="ctr">
              <a:lnSpc>
                <a:spcPts val="3149"/>
              </a:lnSpc>
            </a:pPr>
            <a:endParaRPr lang="en-US" sz="2624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lnSpc>
                <a:spcPts val="3149"/>
              </a:lnSpc>
            </a:pPr>
            <a:r>
              <a:rPr lang="en-US" sz="2624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patronat nad grupami:</a:t>
            </a:r>
            <a:r>
              <a:rPr lang="en-US" sz="262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algn="ctr">
              <a:lnSpc>
                <a:spcPts val="3149"/>
              </a:lnSpc>
            </a:pPr>
            <a:r>
              <a:rPr lang="en-US" sz="262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sprawni-niepelnosprawni </a:t>
            </a:r>
          </a:p>
          <a:p>
            <a:pPr algn="ctr">
              <a:lnSpc>
                <a:spcPts val="3149"/>
              </a:lnSpc>
            </a:pPr>
            <a:r>
              <a:rPr lang="en-US" sz="262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poszukiwaczepracy</a:t>
            </a:r>
          </a:p>
        </p:txBody>
      </p:sp>
      <p:sp>
        <p:nvSpPr>
          <p:cNvPr id="19" name="AutoShape 19"/>
          <p:cNvSpPr/>
          <p:nvPr/>
        </p:nvSpPr>
        <p:spPr>
          <a:xfrm>
            <a:off x="6436633" y="5730390"/>
            <a:ext cx="5503387" cy="47357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3717154" y="1923966"/>
            <a:ext cx="10941000" cy="27461"/>
          </a:xfrm>
          <a:prstGeom prst="line">
            <a:avLst/>
          </a:prstGeom>
          <a:ln w="1524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3673500" y="499649"/>
            <a:ext cx="10941000" cy="27461"/>
          </a:xfrm>
          <a:prstGeom prst="line">
            <a:avLst/>
          </a:prstGeom>
          <a:ln w="1524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7277" y="9602524"/>
            <a:ext cx="18778614" cy="984874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789038"/>
            <a:ext cx="6967537" cy="3086100"/>
            <a:chOff x="0" y="0"/>
            <a:chExt cx="183507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35072" cy="812800"/>
            </a:xfrm>
            <a:custGeom>
              <a:avLst/>
              <a:gdLst/>
              <a:ahLst/>
              <a:cxnLst/>
              <a:rect l="l" t="t" r="r" b="b"/>
              <a:pathLst>
                <a:path w="1835072" h="812800">
                  <a:moveTo>
                    <a:pt x="0" y="0"/>
                  </a:moveTo>
                  <a:lnTo>
                    <a:pt x="1835072" y="0"/>
                  </a:lnTo>
                  <a:lnTo>
                    <a:pt x="183507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83507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6" name="Freeform 6" descr="Logotyp Fundacji Przekraczać Granice, przedstawiający osobę jadącą na wózku inwalidzkim po chodniku. "/>
          <p:cNvSpPr/>
          <p:nvPr/>
        </p:nvSpPr>
        <p:spPr>
          <a:xfrm>
            <a:off x="1227376" y="5209682"/>
            <a:ext cx="6570186" cy="2244813"/>
          </a:xfrm>
          <a:custGeom>
            <a:avLst/>
            <a:gdLst/>
            <a:ahLst/>
            <a:cxnLst/>
            <a:rect l="l" t="t" r="r" b="b"/>
            <a:pathLst>
              <a:path w="6570186" h="2244813">
                <a:moveTo>
                  <a:pt x="0" y="0"/>
                </a:moveTo>
                <a:lnTo>
                  <a:pt x="6570185" y="0"/>
                </a:lnTo>
                <a:lnTo>
                  <a:pt x="6570185" y="2244813"/>
                </a:lnTo>
                <a:lnTo>
                  <a:pt x="0" y="2244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971550"/>
            <a:ext cx="6964137" cy="209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52"/>
              </a:lnSpc>
            </a:pPr>
            <a:r>
              <a:rPr lang="en-US" sz="6425" b="1" spc="32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DANE KONTAKTOWE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2975928"/>
            <a:ext cx="8877005" cy="570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9"/>
              </a:lnSpc>
            </a:pPr>
            <a:r>
              <a:rPr lang="en-US" sz="4635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Tel.: 794 - 516 - 168</a:t>
            </a:r>
          </a:p>
          <a:p>
            <a:pPr algn="l">
              <a:lnSpc>
                <a:spcPts val="6489"/>
              </a:lnSpc>
            </a:pPr>
            <a:r>
              <a:rPr lang="en-US" sz="4635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Adres: ul. Słoneczna 18;</a:t>
            </a:r>
          </a:p>
          <a:p>
            <a:pPr algn="l">
              <a:lnSpc>
                <a:spcPts val="6489"/>
              </a:lnSpc>
            </a:pPr>
            <a:r>
              <a:rPr lang="en-US" sz="4635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97-410 Kleszczów</a:t>
            </a:r>
          </a:p>
          <a:p>
            <a:pPr algn="l">
              <a:lnSpc>
                <a:spcPts val="6489"/>
              </a:lnSpc>
            </a:pPr>
            <a:r>
              <a:rPr lang="en-US" sz="4635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e-mail: przekraczacgranice@gmail.com</a:t>
            </a:r>
          </a:p>
          <a:p>
            <a:pPr algn="l">
              <a:lnSpc>
                <a:spcPts val="6489"/>
              </a:lnSpc>
            </a:pPr>
            <a:r>
              <a:rPr lang="en-US" sz="4635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www: http://przekraczacgranice.pl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1524" y="-131217"/>
            <a:ext cx="9917611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3613528"/>
            <a:ext cx="6552045" cy="3059944"/>
            <a:chOff x="0" y="0"/>
            <a:chExt cx="8736060" cy="407992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736060" cy="407992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7993" y="789789"/>
              <a:ext cx="7460073" cy="275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25"/>
                </a:lnSpc>
              </a:pPr>
              <a:r>
                <a:rPr lang="en-US" sz="4250" spc="212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INFORMACJE </a:t>
              </a:r>
            </a:p>
            <a:p>
              <a:pPr algn="l">
                <a:lnSpc>
                  <a:spcPts val="5525"/>
                </a:lnSpc>
              </a:pPr>
              <a:r>
                <a:rPr lang="en-US" sz="4250" spc="212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O FUNDACJI - WSTĘP</a:t>
              </a:r>
            </a:p>
          </p:txBody>
        </p:sp>
      </p:grpSp>
      <p:sp>
        <p:nvSpPr>
          <p:cNvPr id="6" name="Freeform 6" descr="sygnet logotypu Fundacji Przekraczać Granice, przedstawiający wózek dla osoby z niepełnosprawnością ruchową"/>
          <p:cNvSpPr/>
          <p:nvPr/>
        </p:nvSpPr>
        <p:spPr>
          <a:xfrm>
            <a:off x="228600" y="7810500"/>
            <a:ext cx="2292226" cy="2292226"/>
          </a:xfrm>
          <a:custGeom>
            <a:avLst/>
            <a:gdLst/>
            <a:ahLst/>
            <a:cxnLst/>
            <a:rect l="l" t="t" r="r" b="b"/>
            <a:pathLst>
              <a:path w="2292226" h="2292226">
                <a:moveTo>
                  <a:pt x="0" y="0"/>
                </a:moveTo>
                <a:lnTo>
                  <a:pt x="2292226" y="0"/>
                </a:lnTo>
                <a:lnTo>
                  <a:pt x="2292226" y="2292226"/>
                </a:lnTo>
                <a:lnTo>
                  <a:pt x="0" y="229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857498" y="239866"/>
            <a:ext cx="8401802" cy="9141694"/>
            <a:chOff x="0" y="0"/>
            <a:chExt cx="11202402" cy="121889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40897"/>
              <a:ext cx="11202402" cy="834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53"/>
                </a:lnSpc>
              </a:pPr>
              <a:r>
                <a:rPr lang="en-US" sz="3964" b="1" spc="198">
                  <a:solidFill>
                    <a:srgbClr val="03313D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KIM JESTEŚMY?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64898"/>
              <a:ext cx="11202402" cy="1082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55"/>
                </a:lnSpc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Fundacja “Przekraczać Granice” została zarejestrowana w dniu 14.09.2017r. </a:t>
              </a:r>
            </a:p>
            <a:p>
              <a:pPr algn="l">
                <a:lnSpc>
                  <a:spcPts val="4955"/>
                </a:lnSpc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Powstała z myślą pomocy, wsparcia, a przede wszystkim aktywizacji osób niepełnosprawnych, wykluczonych społecznie bądź zagrożonych wykluczeniem. </a:t>
              </a:r>
            </a:p>
            <a:p>
              <a:pPr algn="l">
                <a:lnSpc>
                  <a:spcPts val="4955"/>
                </a:lnSpc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Propagujemy idee integracji społeczności lokalnych poprzez sport, naukę, kulturę, oraz rozwój osobisty. </a:t>
              </a:r>
            </a:p>
            <a:p>
              <a:pPr algn="l">
                <a:lnSpc>
                  <a:spcPts val="4955"/>
                </a:lnSpc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Na czas obecny skupiamy ponad 70 podopiecznych z czterech województw w wieku od 5 do 80 lat.</a:t>
              </a:r>
            </a:p>
            <a:p>
              <a:pPr algn="l">
                <a:lnSpc>
                  <a:spcPts val="4955"/>
                </a:lnSpc>
              </a:pPr>
              <a:endParaRPr lang="en-US" sz="3303" spc="33">
                <a:solidFill>
                  <a:srgbClr val="03313D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1524" y="-131217"/>
            <a:ext cx="9917611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3961191"/>
            <a:ext cx="6552045" cy="2364619"/>
            <a:chOff x="0" y="0"/>
            <a:chExt cx="8736060" cy="315282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736060" cy="315282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7993" y="789789"/>
              <a:ext cx="7460073" cy="1829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25"/>
                </a:lnSpc>
              </a:pPr>
              <a:r>
                <a:rPr lang="en-US" sz="4250" spc="212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INFORMACJE </a:t>
              </a:r>
            </a:p>
            <a:p>
              <a:pPr algn="l">
                <a:lnSpc>
                  <a:spcPts val="5525"/>
                </a:lnSpc>
              </a:pPr>
              <a:r>
                <a:rPr lang="en-US" sz="4250" spc="212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O FUNDACJI</a:t>
              </a:r>
            </a:p>
          </p:txBody>
        </p:sp>
      </p:grpSp>
      <p:sp>
        <p:nvSpPr>
          <p:cNvPr id="6" name="Freeform 6" descr="sygnet logotypu Fundacji Przekraczać Granice, przedstawiający wózek dla osoby z niepełnosprawnością ruchową"/>
          <p:cNvSpPr/>
          <p:nvPr/>
        </p:nvSpPr>
        <p:spPr>
          <a:xfrm>
            <a:off x="228600" y="7810500"/>
            <a:ext cx="2292226" cy="2292226"/>
          </a:xfrm>
          <a:custGeom>
            <a:avLst/>
            <a:gdLst/>
            <a:ahLst/>
            <a:cxnLst/>
            <a:rect l="l" t="t" r="r" b="b"/>
            <a:pathLst>
              <a:path w="2292226" h="2292226">
                <a:moveTo>
                  <a:pt x="0" y="0"/>
                </a:moveTo>
                <a:lnTo>
                  <a:pt x="2292226" y="0"/>
                </a:lnTo>
                <a:lnTo>
                  <a:pt x="2292226" y="2292226"/>
                </a:lnTo>
                <a:lnTo>
                  <a:pt x="0" y="229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857498" y="858991"/>
            <a:ext cx="8401802" cy="7903444"/>
            <a:chOff x="0" y="0"/>
            <a:chExt cx="11202402" cy="105379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40897"/>
              <a:ext cx="11202402" cy="1698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53"/>
                </a:lnSpc>
              </a:pPr>
              <a:r>
                <a:rPr lang="en-US" sz="3964" spc="198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OSIĄGNIĘCIA FUNDACJI </a:t>
              </a:r>
            </a:p>
            <a:p>
              <a:pPr algn="l">
                <a:lnSpc>
                  <a:spcPts val="5153"/>
                </a:lnSpc>
              </a:pPr>
              <a:r>
                <a:rPr lang="en-US" sz="3964" spc="198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Z LAT 2017 - 2024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28498"/>
              <a:ext cx="11202402" cy="830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3249" lvl="1" indent="-356624" algn="l">
                <a:lnSpc>
                  <a:spcPts val="4955"/>
                </a:lnSpc>
                <a:buAutoNum type="arabicPeriod"/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Akcje edukacyjne w szkołach i przedszkolach dla ponad 1200 osób</a:t>
              </a:r>
            </a:p>
            <a:p>
              <a:pPr marL="713249" lvl="1" indent="-356624" algn="l">
                <a:lnSpc>
                  <a:spcPts val="4955"/>
                </a:lnSpc>
                <a:buAutoNum type="arabicPeriod"/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Organizowanie lub współorganizowanie forów, konferencji, prelekcji dla około 300 osób</a:t>
              </a:r>
            </a:p>
            <a:p>
              <a:pPr marL="713249" lvl="1" indent="-356624" algn="l">
                <a:lnSpc>
                  <a:spcPts val="4955"/>
                </a:lnSpc>
                <a:buAutoNum type="arabicPeriod"/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Organizowanie akcji integracyjnych (typu występy artystyczne, pikniki, wycieczki, spotkania wigilijne dla ponad 1200 osób </a:t>
              </a:r>
            </a:p>
            <a:p>
              <a:pPr algn="l">
                <a:lnSpc>
                  <a:spcPts val="4955"/>
                </a:lnSpc>
              </a:pPr>
              <a:endParaRPr lang="en-US" sz="3303" spc="33">
                <a:solidFill>
                  <a:srgbClr val="03313D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1524" y="-131217"/>
            <a:ext cx="9917611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3613528"/>
            <a:ext cx="6552045" cy="3059944"/>
            <a:chOff x="0" y="0"/>
            <a:chExt cx="8736060" cy="407992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736060" cy="407992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7993" y="789789"/>
              <a:ext cx="7460073" cy="275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25"/>
                </a:lnSpc>
              </a:pPr>
              <a:r>
                <a:rPr lang="en-US" sz="4250" spc="212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INFORMACJE </a:t>
              </a:r>
            </a:p>
            <a:p>
              <a:pPr algn="l">
                <a:lnSpc>
                  <a:spcPts val="5525"/>
                </a:lnSpc>
              </a:pPr>
              <a:r>
                <a:rPr lang="en-US" sz="4250" spc="212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O FUNDACJI, CIĄG DALSZY</a:t>
              </a:r>
            </a:p>
          </p:txBody>
        </p:sp>
      </p:grpSp>
      <p:sp>
        <p:nvSpPr>
          <p:cNvPr id="6" name="Freeform 6" descr="sygnet logotypu Fundacji Przekraczać Granice, przedstawiający wózek dla osoby z niepełnosprawnością ruchową"/>
          <p:cNvSpPr/>
          <p:nvPr/>
        </p:nvSpPr>
        <p:spPr>
          <a:xfrm>
            <a:off x="199837" y="7781520"/>
            <a:ext cx="2292226" cy="2292226"/>
          </a:xfrm>
          <a:custGeom>
            <a:avLst/>
            <a:gdLst/>
            <a:ahLst/>
            <a:cxnLst/>
            <a:rect l="l" t="t" r="r" b="b"/>
            <a:pathLst>
              <a:path w="2292226" h="2292226">
                <a:moveTo>
                  <a:pt x="0" y="0"/>
                </a:moveTo>
                <a:lnTo>
                  <a:pt x="2292226" y="0"/>
                </a:lnTo>
                <a:lnTo>
                  <a:pt x="2292226" y="2292226"/>
                </a:lnTo>
                <a:lnTo>
                  <a:pt x="0" y="229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857498" y="-1029573"/>
            <a:ext cx="7162189" cy="9957206"/>
            <a:chOff x="0" y="0"/>
            <a:chExt cx="9549585" cy="13276275"/>
          </a:xfrm>
        </p:grpSpPr>
        <p:sp>
          <p:nvSpPr>
            <p:cNvPr id="8" name="TextBox 8"/>
            <p:cNvSpPr txBox="1"/>
            <p:nvPr/>
          </p:nvSpPr>
          <p:spPr>
            <a:xfrm>
              <a:off x="0" y="-40484"/>
              <a:ext cx="9549585" cy="1459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93"/>
                </a:lnSpc>
              </a:pPr>
              <a:r>
                <a:rPr lang="en-US" sz="3379" spc="168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OSIĄGNIĘCIA FUNDACJI </a:t>
              </a:r>
            </a:p>
            <a:p>
              <a:pPr algn="l">
                <a:lnSpc>
                  <a:spcPts val="4393"/>
                </a:lnSpc>
              </a:pPr>
              <a:r>
                <a:rPr lang="en-US" sz="3379" spc="168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Z LAT 2017 - 2024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1118"/>
              <a:ext cx="9549585" cy="11375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4"/>
                </a:lnSpc>
              </a:pPr>
              <a:r>
                <a:rPr lang="en-US" sz="2816" spc="28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4. Realizacja ponad 10 projektów służących osobom z niepełnosprawnościami i ich opiekunów (m.in. szkolenia komputerowe, szkolenia z zakładania i obsługi profilu zaufanego, IKP, szkolenia z obsługi smartfonów i iPhoneów, poprawa zdrowia fizycznego, szkolenia z gospodarstwa domowego, wsparcie prawnika, pracownika socjalnego, coacha motywacyjnego, spotkanie z edukatorem zdrowotnym w zakresie cukrzycy, spotkania z podologiem) dla około 1200 osób </a:t>
              </a:r>
            </a:p>
            <a:p>
              <a:pPr algn="l">
                <a:lnSpc>
                  <a:spcPts val="4224"/>
                </a:lnSpc>
              </a:pPr>
              <a:r>
                <a:rPr lang="en-US" sz="2816" spc="28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5. Od 12 października 2018 roku jesteśmy Sygnatariuszem rządowego programu “Dostępność Plus”</a:t>
              </a:r>
            </a:p>
            <a:p>
              <a:pPr algn="l">
                <a:lnSpc>
                  <a:spcPts val="4224"/>
                </a:lnSpc>
              </a:pPr>
              <a:endParaRPr lang="en-US" sz="2816" spc="28">
                <a:solidFill>
                  <a:srgbClr val="03313D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1524" y="-131217"/>
            <a:ext cx="9917611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3613528"/>
            <a:ext cx="6552045" cy="3059944"/>
            <a:chOff x="0" y="0"/>
            <a:chExt cx="8736060" cy="407992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736060" cy="407992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7993" y="789789"/>
              <a:ext cx="7460073" cy="275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25"/>
                </a:lnSpc>
              </a:pPr>
              <a:r>
                <a:rPr lang="en-US" sz="4250" spc="212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INFORMACJE </a:t>
              </a:r>
            </a:p>
            <a:p>
              <a:pPr algn="l">
                <a:lnSpc>
                  <a:spcPts val="5525"/>
                </a:lnSpc>
              </a:pPr>
              <a:r>
                <a:rPr lang="en-US" sz="4250" spc="212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O FUNDACJI, CIĄG DALSZY...</a:t>
              </a:r>
            </a:p>
          </p:txBody>
        </p:sp>
      </p:grpSp>
      <p:sp>
        <p:nvSpPr>
          <p:cNvPr id="6" name="Freeform 6" descr="sygnet logotypu Fundacji Przekraczać Granice, przedstawiający wózek dla osoby z niepełnosprawnością ruchową"/>
          <p:cNvSpPr/>
          <p:nvPr/>
        </p:nvSpPr>
        <p:spPr>
          <a:xfrm>
            <a:off x="199837" y="7781520"/>
            <a:ext cx="2292226" cy="2292226"/>
          </a:xfrm>
          <a:custGeom>
            <a:avLst/>
            <a:gdLst/>
            <a:ahLst/>
            <a:cxnLst/>
            <a:rect l="l" t="t" r="r" b="b"/>
            <a:pathLst>
              <a:path w="2292226" h="2292226">
                <a:moveTo>
                  <a:pt x="0" y="0"/>
                </a:moveTo>
                <a:lnTo>
                  <a:pt x="2292226" y="0"/>
                </a:lnTo>
                <a:lnTo>
                  <a:pt x="2292226" y="2292226"/>
                </a:lnTo>
                <a:lnTo>
                  <a:pt x="0" y="229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609933" y="1051105"/>
            <a:ext cx="7780794" cy="8222819"/>
            <a:chOff x="0" y="0"/>
            <a:chExt cx="10374392" cy="10963759"/>
          </a:xfrm>
        </p:grpSpPr>
        <p:sp>
          <p:nvSpPr>
            <p:cNvPr id="8" name="TextBox 8"/>
            <p:cNvSpPr txBox="1"/>
            <p:nvPr/>
          </p:nvSpPr>
          <p:spPr>
            <a:xfrm>
              <a:off x="0" y="-30568"/>
              <a:ext cx="10374392" cy="1216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71"/>
                </a:lnSpc>
              </a:pPr>
              <a:r>
                <a:rPr lang="en-US" sz="2824" spc="141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OSIĄGNIĘCIA FUNDACJI </a:t>
              </a:r>
            </a:p>
            <a:p>
              <a:pPr algn="l">
                <a:lnSpc>
                  <a:spcPts val="3671"/>
                </a:lnSpc>
              </a:pPr>
              <a:r>
                <a:rPr lang="en-US" sz="2824" spc="141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Z LAT 2017 - 2024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84360"/>
              <a:ext cx="10374392" cy="9379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30"/>
                </a:lnSpc>
              </a:pPr>
              <a:r>
                <a:rPr lang="en-US" sz="2353" spc="2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6. Patronat od 2019 roku nad grupami facebookowymi SPRAWNI - NIEPELNOSPRAWNI skupiających przeszło 13 tysięcy członków/osób</a:t>
              </a:r>
            </a:p>
            <a:p>
              <a:pPr algn="l">
                <a:lnSpc>
                  <a:spcPts val="3530"/>
                </a:lnSpc>
              </a:pPr>
              <a:r>
                <a:rPr lang="en-US" sz="2353" spc="2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w  kraju i zza granicy</a:t>
              </a:r>
            </a:p>
            <a:p>
              <a:pPr algn="l">
                <a:lnSpc>
                  <a:spcPts val="3530"/>
                </a:lnSpc>
              </a:pPr>
              <a:r>
                <a:rPr lang="en-US" sz="2353" spc="2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7. Od 16 listopada 2021 roku należymy do grona Organizacji Pożytku Publicznego, dzięki czemu możemy otrzymywać 1,5% podatku.</a:t>
              </a:r>
            </a:p>
            <a:p>
              <a:pPr algn="l">
                <a:lnSpc>
                  <a:spcPts val="3530"/>
                </a:lnSpc>
              </a:pPr>
              <a:r>
                <a:rPr lang="en-US" sz="2353" spc="2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8. W roku 2022 po zaproszeniu ze strony FUNDACJI ŁADNE HISTORIE dołączyliśmy do powstającej SIECI TURYSTYKI WYTCHNIENIOWEJ, która zrzesza osoby i podmioty działające w zakresie turystyki społecznej skierowanej dla osób z niepełnosprawnościami i ich najbliższych</a:t>
              </a:r>
            </a:p>
            <a:p>
              <a:pPr algn="l">
                <a:lnSpc>
                  <a:spcPts val="3530"/>
                </a:lnSpc>
              </a:pPr>
              <a:r>
                <a:rPr lang="en-US" sz="2353" spc="2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9. Od 19 stycznia 2023 roku posiadamy naszego przedstawiciela w Powiatowej Radzie Rynku Pracy w Bełchatowie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1524" y="-131217"/>
            <a:ext cx="9917611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3613528"/>
            <a:ext cx="6552045" cy="3059944"/>
            <a:chOff x="0" y="0"/>
            <a:chExt cx="8736060" cy="407992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736060" cy="407992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7993" y="789789"/>
              <a:ext cx="7460073" cy="275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25"/>
                </a:lnSpc>
              </a:pPr>
              <a:r>
                <a:rPr lang="en-US" sz="4250" spc="212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INFORMACJE </a:t>
              </a:r>
            </a:p>
            <a:p>
              <a:pPr algn="l">
                <a:lnSpc>
                  <a:spcPts val="5525"/>
                </a:lnSpc>
              </a:pPr>
              <a:r>
                <a:rPr lang="en-US" sz="4250" spc="212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O FUNDACJI, CIĄG DALSZY...</a:t>
              </a:r>
            </a:p>
          </p:txBody>
        </p:sp>
      </p:grpSp>
      <p:sp>
        <p:nvSpPr>
          <p:cNvPr id="6" name="Freeform 6" descr="sygnet logotypu Fundacji Przekraczać Granice, przedstawiający wózek dla osoby z niepełnosprawnością ruchową"/>
          <p:cNvSpPr/>
          <p:nvPr/>
        </p:nvSpPr>
        <p:spPr>
          <a:xfrm>
            <a:off x="199837" y="7781520"/>
            <a:ext cx="2292226" cy="2292226"/>
          </a:xfrm>
          <a:custGeom>
            <a:avLst/>
            <a:gdLst/>
            <a:ahLst/>
            <a:cxnLst/>
            <a:rect l="l" t="t" r="r" b="b"/>
            <a:pathLst>
              <a:path w="2292226" h="2292226">
                <a:moveTo>
                  <a:pt x="0" y="0"/>
                </a:moveTo>
                <a:lnTo>
                  <a:pt x="2292226" y="0"/>
                </a:lnTo>
                <a:lnTo>
                  <a:pt x="2292226" y="2292226"/>
                </a:lnTo>
                <a:lnTo>
                  <a:pt x="0" y="229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857498" y="-390091"/>
            <a:ext cx="8401802" cy="10401609"/>
            <a:chOff x="0" y="0"/>
            <a:chExt cx="11202402" cy="13868812"/>
          </a:xfrm>
        </p:grpSpPr>
        <p:sp>
          <p:nvSpPr>
            <p:cNvPr id="8" name="TextBox 8"/>
            <p:cNvSpPr txBox="1"/>
            <p:nvPr/>
          </p:nvSpPr>
          <p:spPr>
            <a:xfrm>
              <a:off x="0" y="-40897"/>
              <a:ext cx="11202402" cy="838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53"/>
                </a:lnSpc>
              </a:pPr>
              <a:r>
                <a:rPr lang="en-US" sz="3964" spc="198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FORMY WSPARCIA I POMOCY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68384"/>
              <a:ext cx="11202402" cy="1250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3249" lvl="1" indent="-356624" algn="l">
                <a:lnSpc>
                  <a:spcPts val="4955"/>
                </a:lnSpc>
                <a:buAutoNum type="arabicPeriod"/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 Organizowanie spotkań grupy wsparcia na rzecz osób z niepełnosprawnościami i ich opiekunów w Kleszczowie i Bełchatowie (powiat bełchatowski)</a:t>
              </a:r>
            </a:p>
            <a:p>
              <a:pPr marL="713249" lvl="1" indent="-356624" algn="l">
                <a:lnSpc>
                  <a:spcPts val="4955"/>
                </a:lnSpc>
                <a:buAutoNum type="arabicPeriod"/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 Pomoc w wypełnianiu wniosków o dofinansowania, np. do PCPR, o świadczenie wspierające + nieodpłatny punkt ksero dla podopiecznych</a:t>
              </a:r>
            </a:p>
            <a:p>
              <a:pPr marL="713249" lvl="1" indent="-356624" algn="l">
                <a:lnSpc>
                  <a:spcPts val="4955"/>
                </a:lnSpc>
                <a:buAutoNum type="arabicPeriod"/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Pozyskiwanie darczyńców głównie poprzez dary rzeczowe, których wsparcie służy celom statutowym Fundacji i kierowane jest do osób, dla których działamy</a:t>
              </a:r>
            </a:p>
            <a:p>
              <a:pPr marL="713249" lvl="1" indent="-356624" algn="l">
                <a:lnSpc>
                  <a:spcPts val="4955"/>
                </a:lnSpc>
                <a:buAutoNum type="arabicPeriod"/>
              </a:pPr>
              <a:r>
                <a:rPr lang="en-US" sz="3303" spc="33">
                  <a:solidFill>
                    <a:srgbClr val="03313D"/>
                  </a:solidFill>
                  <a:latin typeface="Tahoma"/>
                  <a:ea typeface="Tahoma"/>
                  <a:cs typeface="Tahoma"/>
                  <a:sym typeface="Tahoma"/>
                </a:rPr>
                <a:t>Prowadzenie staży, praktyk i wolontariaru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1524" y="-131217"/>
            <a:ext cx="9917611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226621"/>
            <a:ext cx="6552045" cy="1833758"/>
            <a:chOff x="0" y="0"/>
            <a:chExt cx="8736060" cy="244501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736060" cy="244501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7993" y="808839"/>
              <a:ext cx="7460073" cy="1102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15"/>
                </a:lnSpc>
              </a:pPr>
              <a:r>
                <a:rPr lang="en-US" sz="2550" b="1" spc="127">
                  <a:solidFill>
                    <a:srgbClr val="03313D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KILKA FOTOGRAFII Z NASZYCH DOTYCHCZASOWYCH DZIAŁAŃ</a:t>
              </a:r>
            </a:p>
          </p:txBody>
        </p:sp>
      </p:grpSp>
      <p:sp>
        <p:nvSpPr>
          <p:cNvPr id="6" name="Freeform 6" descr="sygnet logotypu Fundacji Przekraczać Granice, przedstawiający wózek dla osoby z niepełnosprawnością ruchową"/>
          <p:cNvSpPr/>
          <p:nvPr/>
        </p:nvSpPr>
        <p:spPr>
          <a:xfrm>
            <a:off x="199837" y="7781520"/>
            <a:ext cx="2292226" cy="2292226"/>
          </a:xfrm>
          <a:custGeom>
            <a:avLst/>
            <a:gdLst/>
            <a:ahLst/>
            <a:cxnLst/>
            <a:rect l="l" t="t" r="r" b="b"/>
            <a:pathLst>
              <a:path w="2292226" h="2292226">
                <a:moveTo>
                  <a:pt x="0" y="0"/>
                </a:moveTo>
                <a:lnTo>
                  <a:pt x="2292226" y="0"/>
                </a:lnTo>
                <a:lnTo>
                  <a:pt x="2292226" y="2292226"/>
                </a:lnTo>
                <a:lnTo>
                  <a:pt x="0" y="229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 descr="Zdjęcie przedstawia osobę na wózku, która wjeżdża do pociągu Łódzkiej Kolei Aglomeracyjnej."/>
          <p:cNvSpPr/>
          <p:nvPr/>
        </p:nvSpPr>
        <p:spPr>
          <a:xfrm>
            <a:off x="10417307" y="1028700"/>
            <a:ext cx="6166046" cy="4112833"/>
          </a:xfrm>
          <a:custGeom>
            <a:avLst/>
            <a:gdLst/>
            <a:ahLst/>
            <a:cxnLst/>
            <a:rect l="l" t="t" r="r" b="b"/>
            <a:pathLst>
              <a:path w="6166046" h="4112833">
                <a:moveTo>
                  <a:pt x="0" y="0"/>
                </a:moveTo>
                <a:lnTo>
                  <a:pt x="6166046" y="0"/>
                </a:lnTo>
                <a:lnTo>
                  <a:pt x="6166046" y="4112833"/>
                </a:lnTo>
                <a:lnTo>
                  <a:pt x="0" y="4112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 descr="grupa dzieci w szkole podstawowej w Łękińsku, które oglądają tabliczkę z alfabetem Braile'a "/>
          <p:cNvSpPr/>
          <p:nvPr/>
        </p:nvSpPr>
        <p:spPr>
          <a:xfrm>
            <a:off x="10755818" y="5723136"/>
            <a:ext cx="5489023" cy="4116767"/>
          </a:xfrm>
          <a:custGeom>
            <a:avLst/>
            <a:gdLst/>
            <a:ahLst/>
            <a:cxnLst/>
            <a:rect l="l" t="t" r="r" b="b"/>
            <a:pathLst>
              <a:path w="5489023" h="4116767">
                <a:moveTo>
                  <a:pt x="0" y="0"/>
                </a:moveTo>
                <a:lnTo>
                  <a:pt x="5489023" y="0"/>
                </a:lnTo>
                <a:lnTo>
                  <a:pt x="5489023" y="4116767"/>
                </a:lnTo>
                <a:lnTo>
                  <a:pt x="0" y="41167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41524" y="-131217"/>
            <a:ext cx="9917611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017071"/>
            <a:ext cx="6552045" cy="2252858"/>
            <a:chOff x="0" y="0"/>
            <a:chExt cx="8736060" cy="300381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736060" cy="300381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7993" y="808839"/>
              <a:ext cx="7460073" cy="1661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15"/>
                </a:lnSpc>
              </a:pPr>
              <a:r>
                <a:rPr lang="en-US" sz="2550" b="1" spc="127">
                  <a:solidFill>
                    <a:srgbClr val="03313D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KILKA FOTOGRAFII Z NASZYCH DOTYCHCZASOWYCH DZIAŁAŃ, CIĄG DALSZY ...</a:t>
              </a:r>
            </a:p>
          </p:txBody>
        </p:sp>
      </p:grpSp>
      <p:sp>
        <p:nvSpPr>
          <p:cNvPr id="6" name="Freeform 6" descr="sygnet logotypu Fundacji Przekraczać Granice, przedstawiający wózek dla osoby z niepełnosprawnością ruchową"/>
          <p:cNvSpPr/>
          <p:nvPr/>
        </p:nvSpPr>
        <p:spPr>
          <a:xfrm>
            <a:off x="199837" y="7781520"/>
            <a:ext cx="2292226" cy="2292226"/>
          </a:xfrm>
          <a:custGeom>
            <a:avLst/>
            <a:gdLst/>
            <a:ahLst/>
            <a:cxnLst/>
            <a:rect l="l" t="t" r="r" b="b"/>
            <a:pathLst>
              <a:path w="2292226" h="2292226">
                <a:moveTo>
                  <a:pt x="0" y="0"/>
                </a:moveTo>
                <a:lnTo>
                  <a:pt x="2292226" y="0"/>
                </a:lnTo>
                <a:lnTo>
                  <a:pt x="2292226" y="2292226"/>
                </a:lnTo>
                <a:lnTo>
                  <a:pt x="0" y="229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 descr="Uczestnicy wycieczki &quot;Szlakiem lokalnej historii&quot; - jedno z działań realizowanego projektu pn. &quot;Mieć wybór 4&quot;, sfinansowanego ze środków publicznych Gminy Kleszczów.  10 czerwca 2022r. "/>
          <p:cNvSpPr/>
          <p:nvPr/>
        </p:nvSpPr>
        <p:spPr>
          <a:xfrm>
            <a:off x="10666837" y="301043"/>
            <a:ext cx="5666986" cy="4250239"/>
          </a:xfrm>
          <a:custGeom>
            <a:avLst/>
            <a:gdLst/>
            <a:ahLst/>
            <a:cxnLst/>
            <a:rect l="l" t="t" r="r" b="b"/>
            <a:pathLst>
              <a:path w="5666986" h="4250239">
                <a:moveTo>
                  <a:pt x="0" y="0"/>
                </a:moveTo>
                <a:lnTo>
                  <a:pt x="5666986" y="0"/>
                </a:lnTo>
                <a:lnTo>
                  <a:pt x="5666986" y="4250240"/>
                </a:lnTo>
                <a:lnTo>
                  <a:pt x="0" y="4250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 descr="Kadr ze spotkania edukacyjnego dla 12 pracowników bełchatowskiego Kina Helios, w ramach projektu pn. &quot;Dostępne Kino&quot;. Omówiliśmy różne niepełnosprawności i ich specyfikę funkcjonowania, głównie w miejscach publicznych. Najbardziej jednak skupili"/>
          <p:cNvSpPr/>
          <p:nvPr/>
        </p:nvSpPr>
        <p:spPr>
          <a:xfrm>
            <a:off x="10666837" y="5501676"/>
            <a:ext cx="5666986" cy="4239171"/>
          </a:xfrm>
          <a:custGeom>
            <a:avLst/>
            <a:gdLst/>
            <a:ahLst/>
            <a:cxnLst/>
            <a:rect l="l" t="t" r="r" b="b"/>
            <a:pathLst>
              <a:path w="5666986" h="4239171">
                <a:moveTo>
                  <a:pt x="0" y="0"/>
                </a:moveTo>
                <a:lnTo>
                  <a:pt x="5666986" y="0"/>
                </a:lnTo>
                <a:lnTo>
                  <a:pt x="5666986" y="4239171"/>
                </a:lnTo>
                <a:lnTo>
                  <a:pt x="0" y="4239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41524" y="-131217"/>
            <a:ext cx="9917611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017071"/>
            <a:ext cx="6552045" cy="2252858"/>
            <a:chOff x="0" y="0"/>
            <a:chExt cx="8736060" cy="300381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736060" cy="300381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7993" y="808839"/>
              <a:ext cx="7460073" cy="1661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15"/>
                </a:lnSpc>
              </a:pPr>
              <a:r>
                <a:rPr lang="en-US" sz="2550" b="1" spc="127">
                  <a:solidFill>
                    <a:srgbClr val="03313D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KILKA FOTOGRAFII Z NASZYCH DOTYCHCZASOWYCH DZIAŁAŃ, CIĄG DALSZY ...</a:t>
              </a:r>
            </a:p>
          </p:txBody>
        </p:sp>
      </p:grpSp>
      <p:sp>
        <p:nvSpPr>
          <p:cNvPr id="6" name="Freeform 6" descr="sygnet logotypu Fundacji Przekraczać Granice, przedstawiający wózek dla osoby z niepełnosprawnością ruchową"/>
          <p:cNvSpPr/>
          <p:nvPr/>
        </p:nvSpPr>
        <p:spPr>
          <a:xfrm>
            <a:off x="228600" y="7810500"/>
            <a:ext cx="2292226" cy="2292226"/>
          </a:xfrm>
          <a:custGeom>
            <a:avLst/>
            <a:gdLst/>
            <a:ahLst/>
            <a:cxnLst/>
            <a:rect l="l" t="t" r="r" b="b"/>
            <a:pathLst>
              <a:path w="2292226" h="2292226">
                <a:moveTo>
                  <a:pt x="0" y="0"/>
                </a:moveTo>
                <a:lnTo>
                  <a:pt x="2292226" y="0"/>
                </a:lnTo>
                <a:lnTo>
                  <a:pt x="2292226" y="2292226"/>
                </a:lnTo>
                <a:lnTo>
                  <a:pt x="0" y="2292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 descr="Beneficjent projektu pn. &quot;Nieodpłatny punkt ksero dla opiekunów FPG&quot; korzystający samodzielnie ze urządzenia wielofunkcyjnego. Projekt współfinansowany ze środków Fundacji PGE."/>
          <p:cNvSpPr/>
          <p:nvPr/>
        </p:nvSpPr>
        <p:spPr>
          <a:xfrm>
            <a:off x="11510638" y="715814"/>
            <a:ext cx="3979383" cy="8855372"/>
          </a:xfrm>
          <a:custGeom>
            <a:avLst/>
            <a:gdLst/>
            <a:ahLst/>
            <a:cxnLst/>
            <a:rect l="l" t="t" r="r" b="b"/>
            <a:pathLst>
              <a:path w="3979383" h="8855372">
                <a:moveTo>
                  <a:pt x="0" y="0"/>
                </a:moveTo>
                <a:lnTo>
                  <a:pt x="3979383" y="0"/>
                </a:lnTo>
                <a:lnTo>
                  <a:pt x="3979383" y="8855372"/>
                </a:lnTo>
                <a:lnTo>
                  <a:pt x="0" y="88553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643</Words>
  <Application>Microsoft Office PowerPoint</Application>
  <PresentationFormat>Niestandardowy</PresentationFormat>
  <Paragraphs>85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Calibri</vt:lpstr>
      <vt:lpstr>Tahoma</vt:lpstr>
      <vt:lpstr>Roboto</vt:lpstr>
      <vt:lpstr>Arial</vt:lpstr>
      <vt:lpstr>Tahoma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FPG-OPOLE</dc:title>
  <dc:creator>Wierzbowska Dominika</dc:creator>
  <cp:lastModifiedBy>Wierzbowska Dominika</cp:lastModifiedBy>
  <cp:revision>2</cp:revision>
  <dcterms:created xsi:type="dcterms:W3CDTF">2006-08-16T00:00:00Z</dcterms:created>
  <dcterms:modified xsi:type="dcterms:W3CDTF">2024-10-25T12:57:32Z</dcterms:modified>
  <dc:identifier>DAGTuQu2XcQ</dc:identifier>
</cp:coreProperties>
</file>