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15"/>
  </p:notesMasterIdLst>
  <p:handoutMasterIdLst>
    <p:handoutMasterId r:id="rId16"/>
  </p:handoutMasterIdLst>
  <p:sldIdLst>
    <p:sldId id="298" r:id="rId4"/>
    <p:sldId id="283" r:id="rId5"/>
    <p:sldId id="297" r:id="rId6"/>
    <p:sldId id="292" r:id="rId7"/>
    <p:sldId id="299" r:id="rId8"/>
    <p:sldId id="303" r:id="rId9"/>
    <p:sldId id="300" r:id="rId10"/>
    <p:sldId id="301" r:id="rId11"/>
    <p:sldId id="302" r:id="rId12"/>
    <p:sldId id="304" r:id="rId13"/>
    <p:sldId id="296" r:id="rId14"/>
  </p:sldIdLst>
  <p:sldSz cx="12192000" cy="6858000"/>
  <p:notesSz cx="6858000" cy="9144000"/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09BDF2C1-E069-4B24-8745-6DE7D3B64B9B}">
          <p14:sldIdLst>
            <p14:sldId id="298"/>
            <p14:sldId id="283"/>
            <p14:sldId id="297"/>
          </p14:sldIdLst>
        </p14:section>
        <p14:section name="Sekcja bez tytułu" id="{AC854435-73B0-43C4-869A-C856C5BD706F}">
          <p14:sldIdLst>
            <p14:sldId id="292"/>
            <p14:sldId id="299"/>
            <p14:sldId id="303"/>
            <p14:sldId id="300"/>
            <p14:sldId id="301"/>
            <p14:sldId id="302"/>
            <p14:sldId id="304"/>
            <p14:sldId id="29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73A0DAA-6AF3-43AB-8588-CEC1D06C72B9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574" autoAdjust="0"/>
  </p:normalViewPr>
  <p:slideViewPr>
    <p:cSldViewPr snapToGrid="0">
      <p:cViewPr varScale="1">
        <p:scale>
          <a:sx n="81" d="100"/>
          <a:sy n="81" d="100"/>
        </p:scale>
        <p:origin x="91" y="20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76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3" name="Data — symbol zastępczy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605F6F8-5FA6-46DF-BB02-F43ECCC7D95B}" type="datetime1">
              <a:rPr lang="pl-PL" smtClean="0"/>
              <a:t>2024-10-25</a:t>
            </a:fld>
            <a:endParaRPr lang="pl-PL" dirty="0"/>
          </a:p>
        </p:txBody>
      </p: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965CE9-30C1-43D6-8A95-9B0D502EF4C4}" type="datetime1">
              <a:rPr lang="pl-PL" smtClean="0"/>
              <a:pPr/>
              <a:t>2024-10-25</a:t>
            </a:fld>
            <a:endParaRPr lang="pl-PL" dirty="0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l-PL" dirty="0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-PL" dirty="0"/>
              <a:t>Edytuj style wzorca tekstu</a:t>
            </a:r>
          </a:p>
          <a:p>
            <a:pPr lvl="1" rtl="0"/>
            <a:r>
              <a:rPr lang="pl-PL" dirty="0"/>
              <a:t>Drugi poziom</a:t>
            </a:r>
          </a:p>
          <a:p>
            <a:pPr lvl="2" rtl="0"/>
            <a:r>
              <a:rPr lang="pl-PL" dirty="0"/>
              <a:t>Trzeci poziom</a:t>
            </a:r>
          </a:p>
          <a:p>
            <a:pPr lvl="3" rtl="0"/>
            <a:r>
              <a:rPr lang="pl-PL" dirty="0"/>
              <a:t>Czwarty poziom</a:t>
            </a:r>
          </a:p>
          <a:p>
            <a:pPr lvl="4" rtl="0"/>
            <a:r>
              <a:rPr lang="pl-PL" dirty="0"/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530193B-564F-4854-8A52-728F3FB19C8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pl-PL" smtClean="0"/>
              <a:t>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275139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A64FED-297D-8506-258F-ADAB122766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3E7EB817-3C3B-F38E-F6D0-9AEBE22C0B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202B60E6-4976-BD6A-FF1A-0901917A50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589CFBA-1910-DC28-49ED-9E4C60D7D3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pl-PL" smtClean="0"/>
              <a:t>10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539625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pl-PL" smtClean="0"/>
              <a:t>11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94666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pl-PL" smtClean="0"/>
              <a:t>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25712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pl-PL" smtClean="0"/>
              <a:t>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02141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pl-PL" smtClean="0"/>
              <a:t>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02033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146C82-EB24-3DE4-D880-559C7708E9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A3833AC7-71C3-8CBB-E5A9-7C80339EA7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C469655E-B176-3C71-24B8-3C3582317A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9202288-41F8-1DD6-506C-4774BEBB15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pl-PL" smtClean="0"/>
              <a:t>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332042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1023D0-4F29-A642-49DB-01703FDFC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0B58794C-EF0A-1D5B-282D-D9C6A7DAA4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D88F4AFF-2A83-4207-35C9-1EDCADB238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F54A425-28FE-8621-94FB-B79FFC55CB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pl-PL" smtClean="0"/>
              <a:t>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15504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B1DD39-67F1-BDDB-2065-D5433E947D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BFE9DDA0-F020-1208-28C0-7BD755A0DD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A0ED766E-10A8-0A26-59B1-F376EF4F95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00FF587-AF88-1D52-6B01-C8E00B9B2E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pl-PL" smtClean="0"/>
              <a:t>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675992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91545-563D-D19B-3A88-FE007A5392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29CAFCEC-FDA0-F62A-1DA7-29808DBA60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61DD3E08-4796-39BF-E722-2CA273D404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552FB0C-07DD-9F41-7A2D-08BBABC808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pl-PL" smtClean="0"/>
              <a:t>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900287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068347-91EF-EBAE-B46A-64AB23FDB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FCA29285-B402-77DB-1FAA-85CC4712EB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BE6235B5-DF7F-0300-FA86-F93C5DABAE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1ED1CE9-BF35-E5C6-CF77-67CBB4934D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pl-PL" smtClean="0"/>
              <a:t>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26525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owy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Obraz — symbol zastępczy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804025"/>
          </a:xfrm>
          <a:solidFill>
            <a:schemeClr val="bg1">
              <a:lumMod val="85000"/>
            </a:schemeClr>
          </a:solidFill>
        </p:spPr>
        <p:txBody>
          <a:bodyPr tIns="1728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pl-PL" dirty="0"/>
              <a:t>Tutaj wstaw lub przeciągnij i upuść własne zdjęcie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0400" y="2811053"/>
            <a:ext cx="8991600" cy="1261295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4100" b="1" spc="-300" dirty="0"/>
            </a:lvl1pPr>
          </a:lstStyle>
          <a:p>
            <a:pPr lvl="0" algn="r" rtl="0"/>
            <a:r>
              <a:rPr lang="pl-PL" dirty="0"/>
              <a:t>Kliknij, aby edytować tytuł prezentacji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580921"/>
          </a:xfr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66700" lvl="0" indent="-266700" algn="ctr" rtl="0"/>
            <a:r>
              <a:rPr lang="pl-PL"/>
              <a:t>Kliknij, aby edytować styl wzorca podtytułu</a:t>
            </a:r>
            <a:endParaRPr lang="pl-PL" dirty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269861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l-PL" dirty="0"/>
              <a:t>Kliknij, aby edytować tytuł strony</a:t>
            </a:r>
          </a:p>
        </p:txBody>
      </p:sp>
      <p:sp>
        <p:nvSpPr>
          <p:cNvPr id="7" name="Podtytuł 2">
            <a:extLst>
              <a:ext uri="{FF2B5EF4-FFF2-40B4-BE49-F238E27FC236}">
                <a16:creationId xmlns:a16="http://schemas.microsoft.com/office/drawing/2014/main" id="{7DEBF36F-ADC5-48FF-BFAF-3BED06924F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l-PL" dirty="0"/>
              <a:t>Podtytuł</a:t>
            </a:r>
          </a:p>
        </p:txBody>
      </p:sp>
      <p:sp>
        <p:nvSpPr>
          <p:cNvPr id="3" name="Zawartość — symbol zastępczy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2000"/>
            <a:ext cx="5472000" cy="468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6" name="Tekst — symbol zastępczy 4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511250"/>
            <a:ext cx="5472113" cy="4680000"/>
          </a:xfrm>
        </p:spPr>
        <p:txBody>
          <a:bodyPr rtlCol="0"/>
          <a:lstStyle/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pl-PL" dirty="0"/>
              <a:t>Dodaj stopkę</a:t>
            </a:r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l-PL" dirty="0"/>
              <a:t>Kliknij, aby edytować tytuł strony</a:t>
            </a:r>
          </a:p>
        </p:txBody>
      </p:sp>
      <p:sp>
        <p:nvSpPr>
          <p:cNvPr id="9" name="Podtytuł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l-PL" dirty="0"/>
              <a:t>Podtytuł</a:t>
            </a:r>
          </a:p>
        </p:txBody>
      </p:sp>
      <p:sp>
        <p:nvSpPr>
          <p:cNvPr id="3" name="Zawartość — symbol zastępczy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360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5" name="Tekst — symbol zastępczy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511476"/>
            <a:ext cx="3600450" cy="4679249"/>
          </a:xfrm>
        </p:spPr>
        <p:txBody>
          <a:bodyPr rtlCol="0"/>
          <a:lstStyle/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11" name="Tekst — symbol zastępczy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511475"/>
            <a:ext cx="3600450" cy="4679250"/>
          </a:xfrm>
        </p:spPr>
        <p:txBody>
          <a:bodyPr rtlCol="0"/>
          <a:lstStyle/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pl-PL" dirty="0"/>
              <a:t>Dodaj stopkę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l-PL" dirty="0"/>
              <a:t>Kliknij, aby edytować tytuł strony</a:t>
            </a:r>
          </a:p>
        </p:txBody>
      </p:sp>
      <p:sp>
        <p:nvSpPr>
          <p:cNvPr id="10" name="Podtytuł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l-PL" dirty="0"/>
              <a:t>Podtytuł</a:t>
            </a:r>
          </a:p>
        </p:txBody>
      </p:sp>
      <p:sp>
        <p:nvSpPr>
          <p:cNvPr id="3" name="Zawartość — symbol zastępczy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216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5" name="Tekst — symbol zastępczy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512000"/>
            <a:ext cx="2160588" cy="4679250"/>
          </a:xfrm>
        </p:spPr>
        <p:txBody>
          <a:bodyPr rtlCol="0"/>
          <a:lstStyle/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13" name="Tekst — symbol zastępczy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512000"/>
            <a:ext cx="2160588" cy="4679250"/>
          </a:xfrm>
        </p:spPr>
        <p:txBody>
          <a:bodyPr rtlCol="0"/>
          <a:lstStyle/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15" name="Tekst — symbol zastępczy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507535"/>
            <a:ext cx="2160588" cy="4679250"/>
          </a:xfrm>
        </p:spPr>
        <p:txBody>
          <a:bodyPr rtlCol="0"/>
          <a:lstStyle/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17" name="Tekst — symbol zastępczy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507535"/>
            <a:ext cx="2160588" cy="4683715"/>
          </a:xfrm>
        </p:spPr>
        <p:txBody>
          <a:bodyPr rtlCol="0"/>
          <a:lstStyle/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pl-PL" dirty="0"/>
              <a:t>Dodaj stopkę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009ABD5E-B8F1-4246-B167-09138760AD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l-PL" dirty="0"/>
              <a:t>Kliknij, aby edytować tytuł strony</a:t>
            </a:r>
          </a:p>
        </p:txBody>
      </p:sp>
      <p:sp>
        <p:nvSpPr>
          <p:cNvPr id="5" name="Podtytuł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l-PL" dirty="0"/>
              <a:t>Podtytuł</a:t>
            </a:r>
          </a:p>
        </p:txBody>
      </p:sp>
      <p:sp>
        <p:nvSpPr>
          <p:cNvPr id="3" name="Stopka — symbol zastępczy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pl-PL" dirty="0"/>
              <a:t>Dodaj stopkę</a:t>
            </a:r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853CF994-8B2C-443F-B695-7378DD360DA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opka — symbol zastępczy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pl-PL" dirty="0"/>
              <a:t>Dodaj stopkę</a:t>
            </a:r>
          </a:p>
        </p:txBody>
      </p:sp>
      <p:sp>
        <p:nvSpPr>
          <p:cNvPr id="3" name="Numer slajdu — symbol zastępczy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90694D9D-C633-4D52-965E-E5BBD98830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l-PL" dirty="0"/>
              <a:t>Kliknij, aby edytować styl wzorca tytułu</a:t>
            </a:r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podziału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Obraz — symbol zastępczy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pl-PL" dirty="0"/>
              <a:t>Tutaj wstaw lub przeciągnij i upuść </a:t>
            </a:r>
            <a:br>
              <a:rPr lang="pl-PL" dirty="0"/>
            </a:br>
            <a:r>
              <a:rPr lang="pl-PL" dirty="0"/>
              <a:t>własne zdjęcie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5700" y="2204792"/>
            <a:ext cx="5956300" cy="1944000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4100" b="1" spc="-300" dirty="0"/>
            </a:lvl1pPr>
          </a:lstStyle>
          <a:p>
            <a:pPr lvl="0" algn="r" rtl="0"/>
            <a:r>
              <a:rPr lang="pl-PL" dirty="0"/>
              <a:t>Kliknij, aby edytować podział sekcji</a:t>
            </a:r>
          </a:p>
        </p:txBody>
      </p:sp>
      <p:sp>
        <p:nvSpPr>
          <p:cNvPr id="7" name="Podtytuł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5700" y="41488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180000" tIns="180000" rIns="252000" bIns="180000" rtlCol="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l-PL" dirty="0"/>
              <a:t>Kliknij, aby edytować styl wzorca podtytułu</a:t>
            </a:r>
          </a:p>
        </p:txBody>
      </p: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dirty="0"/>
              <a:t>Dodaj stopkę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524778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37159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podziału 2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Obraz — symbol zastępczy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11412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pl-PL" dirty="0"/>
              <a:t>Tutaj wstaw lub przeciągnij i upuść </a:t>
            </a:r>
            <a:br>
              <a:rPr lang="pl-PL" dirty="0"/>
            </a:br>
            <a:r>
              <a:rPr lang="pl-PL" dirty="0"/>
              <a:t>własne zdjęcie</a:t>
            </a: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00" y="2156226"/>
            <a:ext cx="5958000" cy="1958400"/>
          </a:xfrm>
          <a:solidFill>
            <a:schemeClr val="bg1"/>
          </a:solidFill>
        </p:spPr>
        <p:txBody>
          <a:bodyPr lIns="252000" tIns="180000" rIns="180000" bIns="180000" rtlCol="0"/>
          <a:lstStyle>
            <a:lvl1pPr>
              <a:defRPr sz="4100" b="1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pl-PL" dirty="0"/>
              <a:t>Kliknij, aby edytować podział sekcji</a:t>
            </a:r>
          </a:p>
        </p:txBody>
      </p:sp>
      <p:sp>
        <p:nvSpPr>
          <p:cNvPr id="7" name="Podtytuł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1107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252000" tIns="180000" rIns="180000" bIns="180000" rtlCol="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l-PL" dirty="0"/>
              <a:t>Kliknij, aby edytować styl wzorca podtytułu</a:t>
            </a:r>
          </a:p>
        </p:txBody>
      </p: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dirty="0"/>
              <a:t>Dodaj stopkę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pl-PL" dirty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82858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 tekstu — ukła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raz — symbol zastępczy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pl-PL" dirty="0"/>
              <a:t>Wstaw lub przeciągnij i upuść własne zdjęcie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1800" y="3802899"/>
            <a:ext cx="4648200" cy="985000"/>
          </a:xfrm>
          <a:solidFill>
            <a:schemeClr val="bg1"/>
          </a:solidFill>
        </p:spPr>
        <p:txBody>
          <a:bodyPr lIns="180000" tIns="180000" rIns="180000" bIns="180000" rtlCol="0"/>
          <a:lstStyle>
            <a:lvl1pPr algn="r">
              <a:defRPr sz="41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l-PL" dirty="0"/>
              <a:t>Edytuj tytuł strony</a:t>
            </a:r>
          </a:p>
        </p:txBody>
      </p:sp>
      <p:sp>
        <p:nvSpPr>
          <p:cNvPr id="10" name="Podtytuł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11800" y="4787900"/>
            <a:ext cx="4648200" cy="116280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 rtlCol="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l-PL" dirty="0"/>
              <a:t>Podtytuł</a:t>
            </a:r>
          </a:p>
        </p:txBody>
      </p:sp>
      <p:sp>
        <p:nvSpPr>
          <p:cNvPr id="3" name="Zawartość — symbol zastępczy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2668686"/>
            <a:ext cx="5472000" cy="2999426"/>
          </a:xfrm>
        </p:spPr>
        <p:txBody>
          <a:bodyPr rtlCol="0"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pl-PL" dirty="0"/>
              <a:t>Dodaj stopkę</a:t>
            </a:r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1508F53F-6AA2-4060-904A-BC90211DC043}"/>
              </a:ext>
            </a:extLst>
          </p:cNvPr>
          <p:cNvSpPr/>
          <p:nvPr userDrawn="1"/>
        </p:nvSpPr>
        <p:spPr>
          <a:xfrm>
            <a:off x="9348588" y="3700775"/>
            <a:ext cx="2411412" cy="114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 tekstu — ukła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raz — symbol zastępczy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pl-PL" dirty="0"/>
              <a:t>Wstaw lub przeciągnij i upuść własne zdjęcie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8100" y="1869795"/>
            <a:ext cx="6641900" cy="1124345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 rtlCol="0"/>
          <a:lstStyle>
            <a:lvl1pPr algn="l">
              <a:lnSpc>
                <a:spcPct val="90000"/>
              </a:lnSpc>
              <a:defRPr sz="41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l-PL" dirty="0"/>
              <a:t>Kliknij, aby edytować tytuł strony</a:t>
            </a:r>
          </a:p>
        </p:txBody>
      </p:sp>
      <p:sp>
        <p:nvSpPr>
          <p:cNvPr id="10" name="Podtytuł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18334" y="2994141"/>
            <a:ext cx="6641626" cy="590155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 rtlCol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l-PL" dirty="0"/>
              <a:t>Podtytuł</a:t>
            </a:r>
          </a:p>
        </p:txBody>
      </p:sp>
      <p:sp>
        <p:nvSpPr>
          <p:cNvPr id="3" name="Zawartość — symbol zastępczy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8000" y="3763648"/>
            <a:ext cx="5472000" cy="2428351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pl-PL" dirty="0"/>
              <a:t>Dodaj stopkę</a:t>
            </a:r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FA5285E0-8F27-49C4-AADF-92A3B72D41FD}"/>
              </a:ext>
            </a:extLst>
          </p:cNvPr>
          <p:cNvSpPr/>
          <p:nvPr userDrawn="1"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4389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l-PL" dirty="0"/>
              <a:t>Kliknij, aby edytować tytuł strony</a:t>
            </a:r>
          </a:p>
        </p:txBody>
      </p:sp>
      <p:sp>
        <p:nvSpPr>
          <p:cNvPr id="9" name="Podtytuł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l-PL" dirty="0"/>
              <a:t>Podtytuł</a:t>
            </a:r>
          </a:p>
        </p:txBody>
      </p:sp>
      <p:sp>
        <p:nvSpPr>
          <p:cNvPr id="3" name="Symbol zastępczy po lewej stronie porównania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5834"/>
            <a:ext cx="5472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4" name="Zawartość — symbol zastępczy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023668"/>
            <a:ext cx="5472000" cy="41683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12" name="Symbol zastępczy po lewej stronie porównania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1516359"/>
            <a:ext cx="5472000" cy="358775"/>
          </a:xfrm>
        </p:spPr>
        <p:txBody>
          <a:bodyPr rtlCol="0"/>
          <a:lstStyle>
            <a:lvl1pPr marL="0" indent="0">
              <a:buNone/>
              <a:defRPr sz="2400" b="1"/>
            </a:lvl1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8" name="Tekst — symbol zastępczy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2020359"/>
            <a:ext cx="5472113" cy="4170891"/>
          </a:xfrm>
        </p:spPr>
        <p:txBody>
          <a:bodyPr rtlCol="0"/>
          <a:lstStyle/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pl-PL" dirty="0"/>
              <a:t>Dodaj stopkę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że 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raz — symbol zastępczy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12192000" cy="6371350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pl-PL" dirty="0"/>
              <a:t>Wstaw lub przeciągnij i upuść własne zdjęcie</a:t>
            </a:r>
          </a:p>
        </p:txBody>
      </p:sp>
      <p:sp>
        <p:nvSpPr>
          <p:cNvPr id="3" name="Zawartość — symbol zastępczy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6000" y="5359400"/>
            <a:ext cx="5664000" cy="565899"/>
          </a:xfrm>
          <a:solidFill>
            <a:schemeClr val="tx1"/>
          </a:solidFill>
        </p:spPr>
        <p:txBody>
          <a:bodyPr lIns="180000" tIns="180000" rIns="180000" bIns="180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pl-PL" dirty="0"/>
              <a:t>Wprowadź podpis</a:t>
            </a:r>
          </a:p>
        </p:txBody>
      </p: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pl-PL" dirty="0"/>
              <a:t>Dodaj stopkę</a:t>
            </a:r>
          </a:p>
        </p:txBody>
      </p:sp>
      <p:sp>
        <p:nvSpPr>
          <p:cNvPr id="2" name="Numer slajdu — symbol zastępczy 1">
            <a:extLst>
              <a:ext uri="{FF2B5EF4-FFF2-40B4-BE49-F238E27FC236}">
                <a16:creationId xmlns:a16="http://schemas.microsoft.com/office/drawing/2014/main" id="{8B3D119C-DBF5-4B4F-BE38-7BD7B5C8A5D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7F8E7C83-06D7-4C5B-85B7-0E5713B4FA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l-PL" dirty="0"/>
              <a:t>Kliknij, aby edytować styl wzorca tytułu</a:t>
            </a:r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ziękujemy!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Obraz — symbol zastępczy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102" cy="6804025"/>
          </a:xfrm>
          <a:solidFill>
            <a:schemeClr val="bg1">
              <a:lumMod val="85000"/>
            </a:schemeClr>
          </a:solidFill>
        </p:spPr>
        <p:txBody>
          <a:bodyPr tIns="0"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pl-PL" dirty="0"/>
              <a:t>Tutaj wstaw lub przeciągnij i upuść własne zdjęcie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58200" y="2798354"/>
            <a:ext cx="3733800" cy="1013684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5400" b="1" spc="-300" dirty="0"/>
            </a:lvl1pPr>
          </a:lstStyle>
          <a:p>
            <a:pPr lvl="0" algn="r" rtl="0"/>
            <a:r>
              <a:rPr lang="pl-PL" dirty="0"/>
              <a:t>Dziękujemy!</a:t>
            </a:r>
          </a:p>
        </p:txBody>
      </p:sp>
      <p:sp>
        <p:nvSpPr>
          <p:cNvPr id="9" name="Tekst — symbol zastępczy 5">
            <a:extLst>
              <a:ext uri="{FF2B5EF4-FFF2-40B4-BE49-F238E27FC236}">
                <a16:creationId xmlns:a16="http://schemas.microsoft.com/office/drawing/2014/main" id="{52FA7FC9-E40E-4144-84E4-34E3722E9A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8200" y="3957705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l-PL" dirty="0"/>
              <a:t>Imię i nazwisko</a:t>
            </a:r>
          </a:p>
        </p:txBody>
      </p:sp>
      <p:sp>
        <p:nvSpPr>
          <p:cNvPr id="10" name="Tekst — symbol zastępczy 6">
            <a:extLst>
              <a:ext uri="{FF2B5EF4-FFF2-40B4-BE49-F238E27FC236}">
                <a16:creationId xmlns:a16="http://schemas.microsoft.com/office/drawing/2014/main" id="{97289182-4FE6-4A18-9775-4588D5801C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306722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l-PL" dirty="0"/>
              <a:t>Numer telefonu</a:t>
            </a:r>
          </a:p>
        </p:txBody>
      </p:sp>
      <p:sp>
        <p:nvSpPr>
          <p:cNvPr id="11" name="Tekst — symbol zastępczy 7">
            <a:extLst>
              <a:ext uri="{FF2B5EF4-FFF2-40B4-BE49-F238E27FC236}">
                <a16:creationId xmlns:a16="http://schemas.microsoft.com/office/drawing/2014/main" id="{BD4E94C7-6CAF-4FEE-9E02-D3D3A2AC5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58200" y="4655739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l-PL" dirty="0"/>
              <a:t>Adres e-mail lub </a:t>
            </a:r>
            <a:r>
              <a:rPr lang="pl-PL" dirty="0" err="1"/>
              <a:t>nick</a:t>
            </a:r>
            <a:r>
              <a:rPr lang="pl-PL" dirty="0"/>
              <a:t> w sieci społecznościowej</a:t>
            </a:r>
          </a:p>
        </p:txBody>
      </p:sp>
      <p:sp>
        <p:nvSpPr>
          <p:cNvPr id="12" name="Tekst — symbol zastępczy 8">
            <a:extLst>
              <a:ext uri="{FF2B5EF4-FFF2-40B4-BE49-F238E27FC236}">
                <a16:creationId xmlns:a16="http://schemas.microsoft.com/office/drawing/2014/main" id="{0DE421A3-3C59-48FC-BC3B-007ADFBEB4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58200" y="5004756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l-PL" dirty="0"/>
              <a:t>Witryna internetowa firmy</a:t>
            </a: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8458200" y="2685912"/>
            <a:ext cx="3733800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id="{222FB6A7-1E80-487C-93E6-DCAA8751EF2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49663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l-PL" dirty="0"/>
              <a:t>Kliknij, aby edytować tytuł strony</a:t>
            </a:r>
          </a:p>
        </p:txBody>
      </p:sp>
      <p:sp>
        <p:nvSpPr>
          <p:cNvPr id="7" name="Podtytuł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l-PL" dirty="0"/>
              <a:t>Podtytuł</a:t>
            </a:r>
          </a:p>
        </p:txBody>
      </p:sp>
      <p:sp>
        <p:nvSpPr>
          <p:cNvPr id="3" name="Zawartość — symbol zastępczy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pl-PL" dirty="0"/>
              <a:t>Dodaj stopkę</a:t>
            </a:r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3EB0D177-9AA4-42F4-9CD7-CD206217CA6D}"/>
              </a:ext>
            </a:extLst>
          </p:cNvPr>
          <p:cNvSpPr/>
          <p:nvPr userDrawn="1"/>
        </p:nvSpPr>
        <p:spPr>
          <a:xfrm>
            <a:off x="9780101" y="6371351"/>
            <a:ext cx="1979897" cy="431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28" name="Prostokąt 27">
            <a:extLst>
              <a:ext uri="{FF2B5EF4-FFF2-40B4-BE49-F238E27FC236}">
                <a16:creationId xmlns:a16="http://schemas.microsoft.com/office/drawing/2014/main" id="{C825DB53-D610-4A40-AFDC-EBC47DB613CE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31" name="Dowolny kształt: Kształt 30">
            <a:extLst>
              <a:ext uri="{FF2B5EF4-FFF2-40B4-BE49-F238E27FC236}">
                <a16:creationId xmlns:a16="http://schemas.microsoft.com/office/drawing/2014/main" id="{C2B9A6A4-83D0-40B1-8B15-964C84BF0705}"/>
              </a:ext>
            </a:extLst>
          </p:cNvPr>
          <p:cNvSpPr/>
          <p:nvPr userDrawn="1"/>
        </p:nvSpPr>
        <p:spPr>
          <a:xfrm>
            <a:off x="0" y="6371351"/>
            <a:ext cx="9780102" cy="432000"/>
          </a:xfrm>
          <a:custGeom>
            <a:avLst/>
            <a:gdLst>
              <a:gd name="connsiteX0" fmla="*/ 0 w 9780102"/>
              <a:gd name="connsiteY0" fmla="*/ 0 h 432000"/>
              <a:gd name="connsiteX1" fmla="*/ 9780102 w 9780102"/>
              <a:gd name="connsiteY1" fmla="*/ 0 h 432000"/>
              <a:gd name="connsiteX2" fmla="*/ 9780102 w 9780102"/>
              <a:gd name="connsiteY2" fmla="*/ 432000 h 432000"/>
              <a:gd name="connsiteX3" fmla="*/ 0 w 9780102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0102" h="432000">
                <a:moveTo>
                  <a:pt x="0" y="0"/>
                </a:moveTo>
                <a:lnTo>
                  <a:pt x="9780102" y="0"/>
                </a:lnTo>
                <a:lnTo>
                  <a:pt x="9780102" y="432000"/>
                </a:lnTo>
                <a:lnTo>
                  <a:pt x="0" y="432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2" name="Tytuł — symbol zastępczy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pl-PL" dirty="0"/>
              <a:t>Kliknij, aby edytować tytuł strony</a:t>
            </a:r>
          </a:p>
        </p:txBody>
      </p:sp>
      <p:sp>
        <p:nvSpPr>
          <p:cNvPr id="3" name="Tekst — symbol zastępczy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11328000" cy="467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pl-PL" dirty="0"/>
              <a:t>Edytuj style wzorca tekstu</a:t>
            </a:r>
          </a:p>
          <a:p>
            <a:pPr lvl="1" rtl="0"/>
            <a:r>
              <a:rPr lang="pl-PL" dirty="0"/>
              <a:t>Drugi poziom</a:t>
            </a:r>
          </a:p>
          <a:p>
            <a:pPr lvl="2" rtl="0"/>
            <a:r>
              <a:rPr lang="pl-PL" dirty="0"/>
              <a:t>Trzeci poziom</a:t>
            </a:r>
          </a:p>
          <a:p>
            <a:pPr lvl="3" rtl="0"/>
            <a:r>
              <a:rPr lang="pl-PL" dirty="0"/>
              <a:t>Czwarty poziom</a:t>
            </a:r>
          </a:p>
          <a:p>
            <a:pPr lvl="4" rtl="0"/>
            <a:r>
              <a:rPr lang="pl-PL" dirty="0"/>
              <a:t>Piąty poziom</a:t>
            </a:r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l-PL" dirty="0"/>
              <a:t>Dodaj stopkę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fld id="{19B51A1E-902D-48AF-9020-955120F399B6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34FDC6F9-37F9-4E25-AECA-D307B8421C73}"/>
              </a:ext>
            </a:extLst>
          </p:cNvPr>
          <p:cNvSpPr txBox="1"/>
          <p:nvPr userDrawn="1"/>
        </p:nvSpPr>
        <p:spPr>
          <a:xfrm>
            <a:off x="10243100" y="6422491"/>
            <a:ext cx="1053900" cy="380860"/>
          </a:xfrm>
          <a:prstGeom prst="rect">
            <a:avLst/>
          </a:prstGeom>
          <a:noFill/>
        </p:spPr>
        <p:txBody>
          <a:bodyPr wrap="square" tIns="108000" bIns="0" rtlCol="0" anchor="ctr">
            <a:spAutoFit/>
          </a:bodyPr>
          <a:lstStyle/>
          <a:p>
            <a:pPr algn="r" rtl="0">
              <a:lnSpc>
                <a:spcPts val="1000"/>
              </a:lnSpc>
            </a:pPr>
            <a:r>
              <a:rPr lang="pl-PL" sz="2500" b="1" i="0" spc="-100" dirty="0">
                <a:solidFill>
                  <a:schemeClr val="accent1"/>
                </a:solidFill>
                <a:latin typeface="+mj-lt"/>
              </a:rPr>
              <a:t>TREY</a:t>
            </a:r>
            <a:r>
              <a:rPr lang="pl-PL" sz="1600" b="1" i="0" spc="-100" dirty="0">
                <a:solidFill>
                  <a:schemeClr val="accent1"/>
                </a:solidFill>
                <a:latin typeface="+mj-lt"/>
              </a:rPr>
              <a:t> </a:t>
            </a:r>
            <a:br>
              <a:rPr lang="pl-PL" sz="1600" b="1" i="0" spc="-100" baseline="0" dirty="0">
                <a:solidFill>
                  <a:schemeClr val="accent1"/>
                </a:solidFill>
                <a:latin typeface="+mj-lt"/>
              </a:rPr>
            </a:br>
            <a:r>
              <a:rPr lang="pl-PL" sz="1200" b="0" i="0" spc="14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research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4BC39664-EB8B-4A32-915A-D4308F79277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9B49670D-8F18-44A8-B217-67B412095C0D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cxnSp>
        <p:nvCxnSpPr>
          <p:cNvPr id="18" name="Łącznik prosty 17">
            <a:extLst>
              <a:ext uri="{FF2B5EF4-FFF2-40B4-BE49-F238E27FC236}">
                <a16:creationId xmlns:a16="http://schemas.microsoft.com/office/drawing/2014/main" id="{030FA059-EC32-4FFF-9673-48849B2FA43A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371351"/>
            <a:ext cx="12191999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8" r:id="rId4"/>
    <p:sldLayoutId id="2147483666" r:id="rId5"/>
    <p:sldLayoutId id="2147483659" r:id="rId6"/>
    <p:sldLayoutId id="2147483660" r:id="rId7"/>
    <p:sldLayoutId id="2147483664" r:id="rId8"/>
    <p:sldLayoutId id="2147483650" r:id="rId9"/>
    <p:sldLayoutId id="2147483652" r:id="rId10"/>
    <p:sldLayoutId id="2147483656" r:id="rId11"/>
    <p:sldLayoutId id="2147483657" r:id="rId12"/>
    <p:sldLayoutId id="2147483654" r:id="rId13"/>
    <p:sldLayoutId id="2147483655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15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przedstawia dorosłego mężczyznę z Zespołem Downa, który pracuje przy obróbce metalowych części.">
            <a:extLst>
              <a:ext uri="{FF2B5EF4-FFF2-40B4-BE49-F238E27FC236}">
                <a16:creationId xmlns:a16="http://schemas.microsoft.com/office/drawing/2014/main" id="{EF71A4CE-F27F-B7DC-09F6-1AC327BB2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6340"/>
            <a:ext cx="7731338" cy="5310413"/>
          </a:xfrm>
          <a:prstGeom prst="rect">
            <a:avLst/>
          </a:prstGeom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9913" y="4002206"/>
            <a:ext cx="9341893" cy="2688995"/>
          </a:xfrm>
        </p:spPr>
        <p:txBody>
          <a:bodyPr rtlCol="0"/>
          <a:lstStyle/>
          <a:p>
            <a:pPr algn="l" rtl="0"/>
            <a:r>
              <a:rPr lang="pl-PL" sz="6000" dirty="0">
                <a:latin typeface="Calibri" panose="020F0502020204030204" pitchFamily="34" charset="0"/>
                <a:cs typeface="Calibri" panose="020F0502020204030204" pitchFamily="34" charset="0"/>
              </a:rPr>
              <a:t>Fundacja na Rzecz Osób Niepełnosprawnych „Arkadia” w Toruniu</a:t>
            </a:r>
          </a:p>
        </p:txBody>
      </p:sp>
      <p:pic>
        <p:nvPicPr>
          <p:cNvPr id="10" name="Obraz 9" descr="Logotyp Fundacji Arkadia">
            <a:extLst>
              <a:ext uri="{FF2B5EF4-FFF2-40B4-BE49-F238E27FC236}">
                <a16:creationId xmlns:a16="http://schemas.microsoft.com/office/drawing/2014/main" id="{F3162FB5-3A1A-48D2-3DE7-BE0D905CDC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4433" y="166799"/>
            <a:ext cx="1428039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923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2A8D6A-620E-0BA5-5000-36E0BF273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obrazu 7" descr="Obraz zawierający na wolnym powietrzu, budynek szeregowy składający się z kilku, niewielkich segmentów domów.">
            <a:extLst>
              <a:ext uri="{FF2B5EF4-FFF2-40B4-BE49-F238E27FC236}">
                <a16:creationId xmlns:a16="http://schemas.microsoft.com/office/drawing/2014/main" id="{F22C7C0D-AB7E-B222-2B7B-4B6D320DF60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3157" r="23157"/>
          <a:stretch>
            <a:fillRect/>
          </a:stretch>
        </p:blipFill>
        <p:spPr>
          <a:xfrm>
            <a:off x="0" y="-111881"/>
            <a:ext cx="6096000" cy="6371351"/>
          </a:xfrm>
        </p:spPr>
      </p:pic>
      <p:sp>
        <p:nvSpPr>
          <p:cNvPr id="20" name="Prostokąt 19" descr="Blok z akcentem">
            <a:extLst>
              <a:ext uri="{FF2B5EF4-FFF2-40B4-BE49-F238E27FC236}">
                <a16:creationId xmlns:a16="http://schemas.microsoft.com/office/drawing/2014/main" id="{637BFE72-6D95-583C-C544-947EB4C8E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23807A3-AB76-F975-D597-561BFE4C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8334" y="842223"/>
            <a:ext cx="6641900" cy="1124345"/>
          </a:xfrm>
        </p:spPr>
        <p:txBody>
          <a:bodyPr rtlCol="0"/>
          <a:lstStyle/>
          <a:p>
            <a:pPr rtl="0"/>
            <a:r>
              <a:rPr lang="pl-PL" sz="6000" dirty="0">
                <a:latin typeface="Calibri" panose="020F0502020204030204" pitchFamily="34" charset="0"/>
                <a:cs typeface="Calibri" panose="020F0502020204030204" pitchFamily="34" charset="0"/>
              </a:rPr>
              <a:t>Nasze plany</a:t>
            </a:r>
          </a:p>
        </p:txBody>
      </p:sp>
      <p:sp>
        <p:nvSpPr>
          <p:cNvPr id="3" name="Tekst — symbol zastępczy 2">
            <a:extLst>
              <a:ext uri="{FF2B5EF4-FFF2-40B4-BE49-F238E27FC236}">
                <a16:creationId xmlns:a16="http://schemas.microsoft.com/office/drawing/2014/main" id="{E7B93B6C-651B-E52E-B76D-E3BAEF1E85C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118334" y="1979875"/>
            <a:ext cx="6641626" cy="590155"/>
          </a:xfrm>
        </p:spPr>
        <p:txBody>
          <a:bodyPr rtlCol="0"/>
          <a:lstStyle/>
          <a:p>
            <a:pPr rtl="0"/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Wspomagana Społeczność Mieszkaniowa </a:t>
            </a:r>
          </a:p>
        </p:txBody>
      </p:sp>
      <p:sp>
        <p:nvSpPr>
          <p:cNvPr id="4" name="Zawartość — symbol zastępczy 3">
            <a:extLst>
              <a:ext uri="{FF2B5EF4-FFF2-40B4-BE49-F238E27FC236}">
                <a16:creationId xmlns:a16="http://schemas.microsoft.com/office/drawing/2014/main" id="{3F91B35E-8A88-3384-8E0A-E23F130695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7960" y="3073795"/>
            <a:ext cx="5472000" cy="2428351"/>
          </a:xfrm>
        </p:spPr>
        <p:txBody>
          <a:bodyPr rtlCol="0"/>
          <a:lstStyle/>
          <a:p>
            <a:pPr marL="0" indent="0" rtl="0">
              <a:buNone/>
            </a:pP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Miejsce do życia dla osób z głębszą niepełnosprawnością </a:t>
            </a:r>
          </a:p>
          <a:p>
            <a:pPr rtl="0"/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12 mieszkańców </a:t>
            </a:r>
          </a:p>
          <a:p>
            <a:pPr rtl="0"/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Samodzielne przestrzenie osobiste z aneksem kuchennym, łazienką i sypialnią</a:t>
            </a:r>
          </a:p>
          <a:p>
            <a:pPr rtl="0"/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Możliwość korzystania z przestrzeni wspólnych i wsparcia asystentów i terapeutów</a:t>
            </a:r>
          </a:p>
          <a:p>
            <a:pPr rtl="0"/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Otwarcie – styczeń 2026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5092DF8F-AF40-B466-C7F5-905B6E20CEF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l-PL" smtClean="0">
                <a:latin typeface="Calibri" panose="020F0502020204030204" pitchFamily="34" charset="0"/>
                <a:cs typeface="Calibri" panose="020F0502020204030204" pitchFamily="34" charset="0"/>
              </a:rPr>
              <a:pPr rtl="0"/>
              <a:t>10</a:t>
            </a:fld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F090C666-FD73-E2AC-BA4F-37B703F6015B}"/>
              </a:ext>
            </a:extLst>
          </p:cNvPr>
          <p:cNvSpPr/>
          <p:nvPr/>
        </p:nvSpPr>
        <p:spPr>
          <a:xfrm>
            <a:off x="9775824" y="6371350"/>
            <a:ext cx="1984136" cy="4866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278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ytuł 13">
            <a:extLst>
              <a:ext uri="{FF2B5EF4-FFF2-40B4-BE49-F238E27FC236}">
                <a16:creationId xmlns:a16="http://schemas.microsoft.com/office/drawing/2014/main" id="{6C38D7A9-9299-4108-BB08-026F4B9CAE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76801" y="1651669"/>
            <a:ext cx="3733800" cy="1013684"/>
          </a:xfrm>
        </p:spPr>
        <p:txBody>
          <a:bodyPr rtlCol="0"/>
          <a:lstStyle/>
          <a:p>
            <a:pPr algn="l" rtl="0"/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Dziękuję !</a:t>
            </a:r>
          </a:p>
        </p:txBody>
      </p:sp>
      <p:sp>
        <p:nvSpPr>
          <p:cNvPr id="4" name="Tekst — symbol zastępczy 3">
            <a:extLst>
              <a:ext uri="{FF2B5EF4-FFF2-40B4-BE49-F238E27FC236}">
                <a16:creationId xmlns:a16="http://schemas.microsoft.com/office/drawing/2014/main" id="{60828E04-9C2A-4859-8050-C2DF67A249C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82819" y="2988395"/>
            <a:ext cx="2910342" cy="316800"/>
          </a:xfrm>
        </p:spPr>
        <p:txBody>
          <a:bodyPr rtlCol="0"/>
          <a:lstStyle/>
          <a:p>
            <a:pPr algn="l" rtl="0"/>
            <a:r>
              <a:rPr lang="pl-PL" sz="1800" dirty="0">
                <a:latin typeface="Calibri" panose="020F0502020204030204" pitchFamily="34" charset="0"/>
                <a:cs typeface="Calibri" panose="020F0502020204030204" pitchFamily="34" charset="0"/>
              </a:rPr>
              <a:t>Marta Młynarczyk</a:t>
            </a:r>
          </a:p>
        </p:txBody>
      </p:sp>
      <p:pic>
        <p:nvPicPr>
          <p:cNvPr id="8" name="Grafika 7" descr="Użytkownik" title="Ikona — imię i nazwisko osoby prowadzącej">
            <a:extLst>
              <a:ext uri="{FF2B5EF4-FFF2-40B4-BE49-F238E27FC236}">
                <a16:creationId xmlns:a16="http://schemas.microsoft.com/office/drawing/2014/main" id="{111541C4-DB03-4E53-994D-499C7D73C4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47025" y="3005666"/>
            <a:ext cx="218900" cy="218900"/>
          </a:xfrm>
          <a:prstGeom prst="rect">
            <a:avLst/>
          </a:prstGeom>
        </p:spPr>
      </p:pic>
      <p:sp>
        <p:nvSpPr>
          <p:cNvPr id="5" name="Tekst — symbol zastępczy 4">
            <a:extLst>
              <a:ext uri="{FF2B5EF4-FFF2-40B4-BE49-F238E27FC236}">
                <a16:creationId xmlns:a16="http://schemas.microsoft.com/office/drawing/2014/main" id="{11265965-2271-4C1C-BD0A-6F85F80FF9A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882819" y="3505267"/>
            <a:ext cx="2910342" cy="316800"/>
          </a:xfrm>
        </p:spPr>
        <p:txBody>
          <a:bodyPr rtlCol="0"/>
          <a:lstStyle/>
          <a:p>
            <a:pPr algn="l" rtl="0"/>
            <a:r>
              <a:rPr lang="pl-PL" sz="1800" dirty="0">
                <a:latin typeface="Calibri" panose="020F0502020204030204" pitchFamily="34" charset="0"/>
                <a:cs typeface="Calibri" panose="020F0502020204030204" pitchFamily="34" charset="0"/>
              </a:rPr>
              <a:t>+48 503411010</a:t>
            </a:r>
          </a:p>
        </p:txBody>
      </p:sp>
      <p:pic>
        <p:nvPicPr>
          <p:cNvPr id="10" name="Grafika 9" descr="Smartfon" title="Ikona — numer telefonu osoby prowadzącej">
            <a:extLst>
              <a:ext uri="{FF2B5EF4-FFF2-40B4-BE49-F238E27FC236}">
                <a16:creationId xmlns:a16="http://schemas.microsoft.com/office/drawing/2014/main" id="{A29DE31C-E099-4579-BB03-675E0A40C5F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47025" y="3575233"/>
            <a:ext cx="218900" cy="218900"/>
          </a:xfrm>
          <a:prstGeom prst="rect">
            <a:avLst/>
          </a:prstGeom>
        </p:spPr>
      </p:pic>
      <p:sp>
        <p:nvSpPr>
          <p:cNvPr id="6" name="Tekst — symbol zastępczy 5">
            <a:extLst>
              <a:ext uri="{FF2B5EF4-FFF2-40B4-BE49-F238E27FC236}">
                <a16:creationId xmlns:a16="http://schemas.microsoft.com/office/drawing/2014/main" id="{50A3BCC3-A277-4C0B-9EBA-EB53990D8EB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82819" y="4022139"/>
            <a:ext cx="2910342" cy="316800"/>
          </a:xfrm>
        </p:spPr>
        <p:txBody>
          <a:bodyPr rtlCol="0"/>
          <a:lstStyle/>
          <a:p>
            <a:pPr algn="l" rtl="0"/>
            <a:r>
              <a:rPr lang="pl-PL" sz="1800" dirty="0">
                <a:latin typeface="Calibri" panose="020F0502020204030204" pitchFamily="34" charset="0"/>
                <a:cs typeface="Calibri" panose="020F0502020204030204" pitchFamily="34" charset="0"/>
              </a:rPr>
              <a:t>fundacja@arkadia.torun.pl</a:t>
            </a:r>
          </a:p>
        </p:txBody>
      </p:sp>
      <p:pic>
        <p:nvPicPr>
          <p:cNvPr id="9" name="Grafika 8" descr="Koperta" title="Ikona — adres e-mail osoby prowadzącej">
            <a:extLst>
              <a:ext uri="{FF2B5EF4-FFF2-40B4-BE49-F238E27FC236}">
                <a16:creationId xmlns:a16="http://schemas.microsoft.com/office/drawing/2014/main" id="{773C1382-ACE1-460F-A1B6-AB761A7D2E6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47025" y="4071089"/>
            <a:ext cx="218900" cy="218900"/>
          </a:xfrm>
          <a:prstGeom prst="rect">
            <a:avLst/>
          </a:prstGeom>
        </p:spPr>
      </p:pic>
      <p:sp>
        <p:nvSpPr>
          <p:cNvPr id="16" name="Tekst — symbol zastępczy 15">
            <a:extLst>
              <a:ext uri="{FF2B5EF4-FFF2-40B4-BE49-F238E27FC236}">
                <a16:creationId xmlns:a16="http://schemas.microsoft.com/office/drawing/2014/main" id="{FD8A1232-50A8-4535-AAF9-7F4180EAA0D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882819" y="4573380"/>
            <a:ext cx="2910342" cy="316800"/>
          </a:xfrm>
        </p:spPr>
        <p:txBody>
          <a:bodyPr rtlCol="0"/>
          <a:lstStyle/>
          <a:p>
            <a:pPr algn="l" rtl="0"/>
            <a:r>
              <a:rPr lang="pl-PL" sz="1800" dirty="0">
                <a:latin typeface="Calibri" panose="020F0502020204030204" pitchFamily="34" charset="0"/>
                <a:cs typeface="Calibri" panose="020F0502020204030204" pitchFamily="34" charset="0"/>
              </a:rPr>
              <a:t>www.arkadia.torun.pl</a:t>
            </a:r>
          </a:p>
        </p:txBody>
      </p:sp>
      <p:pic>
        <p:nvPicPr>
          <p:cNvPr id="11" name="Grafika 10" descr="Link">
            <a:extLst>
              <a:ext uri="{FF2B5EF4-FFF2-40B4-BE49-F238E27FC236}">
                <a16:creationId xmlns:a16="http://schemas.microsoft.com/office/drawing/2014/main" id="{0718E6E0-05A2-479C-AEA8-1A385EB7347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147025" y="4578934"/>
            <a:ext cx="244786" cy="244786"/>
          </a:xfrm>
          <a:prstGeom prst="rect">
            <a:avLst/>
          </a:prstGeom>
        </p:spPr>
      </p:pic>
      <p:sp>
        <p:nvSpPr>
          <p:cNvPr id="12" name="Numer slajdu — symbol zastępczy 11">
            <a:extLst>
              <a:ext uri="{FF2B5EF4-FFF2-40B4-BE49-F238E27FC236}">
                <a16:creationId xmlns:a16="http://schemas.microsoft.com/office/drawing/2014/main" id="{91814EC9-246A-4C6E-941E-5774FE72F08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rtlCol="0"/>
          <a:lstStyle/>
          <a:p>
            <a:pPr algn="l" rtl="0"/>
            <a:fld id="{19B51A1E-902D-48AF-9020-955120F399B6}" type="slidenum">
              <a:rPr lang="pl-PL" smtClean="0">
                <a:latin typeface="Calibri" panose="020F0502020204030204" pitchFamily="34" charset="0"/>
                <a:cs typeface="Calibri" panose="020F0502020204030204" pitchFamily="34" charset="0"/>
              </a:rPr>
              <a:pPr algn="l" rtl="0"/>
              <a:t>11</a:t>
            </a:fld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Obraz 28" descr="Obraz zawierający Czcionka, Grafika, logo, projekt graficzny&#10;&#10;Opis wygenerowany automatycznie">
            <a:extLst>
              <a:ext uri="{FF2B5EF4-FFF2-40B4-BE49-F238E27FC236}">
                <a16:creationId xmlns:a16="http://schemas.microsoft.com/office/drawing/2014/main" id="{053027B1-FE36-FDFF-89B6-E8DE67F6C1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81944" y="119520"/>
            <a:ext cx="3727239" cy="6371351"/>
          </a:xfrm>
          <a:prstGeom prst="rect">
            <a:avLst/>
          </a:prstGeom>
          <a:noFill/>
        </p:spPr>
      </p:pic>
      <p:sp>
        <p:nvSpPr>
          <p:cNvPr id="30" name="Prostokąt 29">
            <a:extLst>
              <a:ext uri="{FF2B5EF4-FFF2-40B4-BE49-F238E27FC236}">
                <a16:creationId xmlns:a16="http://schemas.microsoft.com/office/drawing/2014/main" id="{1705C846-DFCE-6290-B7F8-95FB4BA7076E}"/>
              </a:ext>
            </a:extLst>
          </p:cNvPr>
          <p:cNvSpPr/>
          <p:nvPr/>
        </p:nvSpPr>
        <p:spPr>
          <a:xfrm>
            <a:off x="9793161" y="6371351"/>
            <a:ext cx="1966839" cy="4866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678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ymbol zastępczy obrazu 10" descr="Obraz zawierający kobietę z zespołem downa, która myje okna w pomieszczeniu.">
            <a:extLst>
              <a:ext uri="{FF2B5EF4-FFF2-40B4-BE49-F238E27FC236}">
                <a16:creationId xmlns:a16="http://schemas.microsoft.com/office/drawing/2014/main" id="{8B4759B5-24E9-5D08-C2A0-9A4924F7463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15165" b="15165"/>
          <a:stretch>
            <a:fillRect/>
          </a:stretch>
        </p:blipFill>
        <p:spPr>
          <a:xfrm>
            <a:off x="6096000" y="0"/>
            <a:ext cx="6096000" cy="6370638"/>
          </a:xfrm>
          <a:prstGeom prst="rect">
            <a:avLst/>
          </a:prstGeom>
        </p:spPr>
      </p:pic>
      <p:sp>
        <p:nvSpPr>
          <p:cNvPr id="4" name="Zawartość — symbol zastępczy 3">
            <a:extLst>
              <a:ext uri="{FF2B5EF4-FFF2-40B4-BE49-F238E27FC236}">
                <a16:creationId xmlns:a16="http://schemas.microsoft.com/office/drawing/2014/main" id="{D355C61F-C8F1-4977-8E1F-F16C0D9EA8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8071" y="3587925"/>
            <a:ext cx="5472000" cy="2999426"/>
          </a:xfrm>
        </p:spPr>
        <p:txBody>
          <a:bodyPr rtlCol="0"/>
          <a:lstStyle/>
          <a:p>
            <a:pPr marL="0" indent="0" rtl="0">
              <a:buNone/>
            </a:pP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Wspieramy osoby z niepełnosprawnościami  w :</a:t>
            </a:r>
          </a:p>
          <a:p>
            <a:pPr marL="0" indent="0" rtl="0">
              <a:buNone/>
            </a:pP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Poszukiwaniu i utrzymaniu zatrudnienia</a:t>
            </a:r>
          </a:p>
          <a:p>
            <a:pPr rtl="0"/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Samodzielnym zamieszkiwaniu</a:t>
            </a:r>
          </a:p>
          <a:p>
            <a:pPr rtl="0"/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Załatwianiu spraw codziennych </a:t>
            </a:r>
          </a:p>
          <a:p>
            <a:pPr rtl="0"/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Trudnościach związanych zawiłościami prawnymi</a:t>
            </a:r>
          </a:p>
          <a:p>
            <a:pPr rtl="0"/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Rodzicielstwie</a:t>
            </a:r>
          </a:p>
          <a:p>
            <a:pPr rtl="0"/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Poszukiwaniu i realizowaniu najlepszej dla siebie terapii</a:t>
            </a:r>
          </a:p>
          <a:p>
            <a:pPr rtl="0"/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/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/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/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/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/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Prostokąt 19" descr="Blok z akcentem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624659" y="3985819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rtl="0"/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7871" y="4100999"/>
            <a:ext cx="4648200" cy="985000"/>
          </a:xfrm>
        </p:spPr>
        <p:txBody>
          <a:bodyPr rtlCol="0"/>
          <a:lstStyle/>
          <a:p>
            <a:pPr algn="l" rtl="0"/>
            <a:r>
              <a:rPr lang="pl-PL" sz="6000" dirty="0">
                <a:latin typeface="Calibri" panose="020F0502020204030204" pitchFamily="34" charset="0"/>
                <a:cs typeface="Calibri" panose="020F0502020204030204" pitchFamily="34" charset="0"/>
              </a:rPr>
              <a:t>O nas</a:t>
            </a:r>
          </a:p>
        </p:txBody>
      </p:sp>
      <p:sp>
        <p:nvSpPr>
          <p:cNvPr id="3" name="Tekst — symbol zastępczy 2">
            <a:extLst>
              <a:ext uri="{FF2B5EF4-FFF2-40B4-BE49-F238E27FC236}">
                <a16:creationId xmlns:a16="http://schemas.microsoft.com/office/drawing/2014/main" id="{611DC577-0A95-47D0-95D9-5F8DA763D46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387871" y="5086712"/>
            <a:ext cx="4648200" cy="1162800"/>
          </a:xfrm>
        </p:spPr>
        <p:txBody>
          <a:bodyPr rtlCol="0"/>
          <a:lstStyle/>
          <a:p>
            <a:pPr algn="l" rtl="0"/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Fundacja istnieje od 1993 r. i zajmuje się wspieraniem osób z niepełnosprawnościami w osiąganiu samodzielności i niezależności życiowej.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algn="l" rtl="0"/>
            <a:fld id="{19B51A1E-902D-48AF-9020-955120F399B6}" type="slidenum">
              <a:rPr lang="pl-PL" smtClean="0">
                <a:latin typeface="Calibri" panose="020F0502020204030204" pitchFamily="34" charset="0"/>
                <a:cs typeface="Calibri" panose="020F0502020204030204" pitchFamily="34" charset="0"/>
              </a:rPr>
              <a:pPr algn="l" rtl="0"/>
              <a:t>2</a:t>
            </a:fld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ADD7CF1C-12C7-9A33-A27E-3C0136ED94A5}"/>
              </a:ext>
            </a:extLst>
          </p:cNvPr>
          <p:cNvSpPr/>
          <p:nvPr/>
        </p:nvSpPr>
        <p:spPr>
          <a:xfrm>
            <a:off x="9806609" y="6370638"/>
            <a:ext cx="1953391" cy="4873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746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obrazu 8" descr="Obraz przedstawia kobietę, która się uśmiecha. Kobieta siedzi przy stoliku i trzyma długopis i kartkę. ">
            <a:extLst>
              <a:ext uri="{FF2B5EF4-FFF2-40B4-BE49-F238E27FC236}">
                <a16:creationId xmlns:a16="http://schemas.microsoft.com/office/drawing/2014/main" id="{37B47243-8F3F-6AD7-8925-6492E21B60E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15165" b="15165"/>
          <a:stretch>
            <a:fillRect/>
          </a:stretch>
        </p:blipFill>
        <p:spPr>
          <a:xfrm>
            <a:off x="0" y="-131976"/>
            <a:ext cx="6096000" cy="6371351"/>
          </a:xfrm>
        </p:spPr>
      </p:pic>
      <p:sp>
        <p:nvSpPr>
          <p:cNvPr id="20" name="Prostokąt 19" descr="Blok z akcentem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8100" y="1869795"/>
            <a:ext cx="6641900" cy="1124345"/>
          </a:xfrm>
        </p:spPr>
        <p:txBody>
          <a:bodyPr rtlCol="0"/>
          <a:lstStyle/>
          <a:p>
            <a:pPr rtl="0"/>
            <a:r>
              <a:rPr lang="pl-PL" sz="6000" dirty="0">
                <a:latin typeface="Calibri" panose="020F0502020204030204" pitchFamily="34" charset="0"/>
                <a:cs typeface="Calibri" panose="020F0502020204030204" pitchFamily="34" charset="0"/>
              </a:rPr>
              <a:t>Nasze działania</a:t>
            </a:r>
          </a:p>
        </p:txBody>
      </p:sp>
      <p:sp>
        <p:nvSpPr>
          <p:cNvPr id="3" name="Tekst — symbol zastępczy 2">
            <a:extLst>
              <a:ext uri="{FF2B5EF4-FFF2-40B4-BE49-F238E27FC236}">
                <a16:creationId xmlns:a16="http://schemas.microsoft.com/office/drawing/2014/main" id="{611DC577-0A95-47D0-95D9-5F8DA763D46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 rtlCol="0"/>
          <a:lstStyle/>
          <a:p>
            <a:pPr rtl="0"/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 Warsztat Terapii Zajęciowej </a:t>
            </a:r>
          </a:p>
        </p:txBody>
      </p:sp>
      <p:sp>
        <p:nvSpPr>
          <p:cNvPr id="4" name="Zawartość — symbol zastępczy 3">
            <a:extLst>
              <a:ext uri="{FF2B5EF4-FFF2-40B4-BE49-F238E27FC236}">
                <a16:creationId xmlns:a16="http://schemas.microsoft.com/office/drawing/2014/main" id="{D355C61F-C8F1-4977-8E1F-F16C0D9EA88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rtlCol="0"/>
          <a:lstStyle/>
          <a:p>
            <a:pPr marL="0" indent="0" rtl="0">
              <a:buNone/>
            </a:pP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To miejsce aktywizacji zawodowej i społecznej. </a:t>
            </a:r>
          </a:p>
          <a:p>
            <a:pPr rtl="0"/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55 uczestników</a:t>
            </a:r>
          </a:p>
          <a:p>
            <a:pPr rtl="0"/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11 instruktorów terapii zajęciowej + trener pracy</a:t>
            </a:r>
          </a:p>
          <a:p>
            <a:pPr rtl="0"/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Od 2011 r. 41 osób opuściło warsztat w celu podjęcia pracy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l-PL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</a:t>
            </a:fld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C350EC15-3BDC-4332-D29A-BAEFDACC8705}"/>
              </a:ext>
            </a:extLst>
          </p:cNvPr>
          <p:cNvSpPr/>
          <p:nvPr/>
        </p:nvSpPr>
        <p:spPr>
          <a:xfrm>
            <a:off x="9775824" y="6371350"/>
            <a:ext cx="1984136" cy="4866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098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id="{BDD5A594-D852-43BB-B591-E9D90272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l" rtl="0"/>
            <a:fld id="{19B51A1E-902D-48AF-9020-955120F399B6}" type="slidenum">
              <a:rPr lang="pl-PL" smtClean="0">
                <a:latin typeface="Calibri" panose="020F0502020204030204" pitchFamily="34" charset="0"/>
                <a:cs typeface="Calibri" panose="020F0502020204030204" pitchFamily="34" charset="0"/>
              </a:rPr>
              <a:pPr algn="l" rtl="0"/>
              <a:t>4</a:t>
            </a:fld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Symbol zastępczy obrazu 22" descr="Obraz zawiera dwóch mężczyzn, którzy wspólnie sprzątają stół w restauracji. Mężczyźni są ubrani w stroje służbowe. ">
            <a:extLst>
              <a:ext uri="{FF2B5EF4-FFF2-40B4-BE49-F238E27FC236}">
                <a16:creationId xmlns:a16="http://schemas.microsoft.com/office/drawing/2014/main" id="{7E03311C-3124-1843-E7B8-414DDA08BAB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198" b="1198"/>
          <a:stretch>
            <a:fillRect/>
          </a:stretch>
        </p:blipFill>
        <p:spPr>
          <a:xfrm>
            <a:off x="-2430965" y="0"/>
            <a:ext cx="9780588" cy="6371351"/>
          </a:xfrm>
        </p:spPr>
      </p:pic>
      <p:sp>
        <p:nvSpPr>
          <p:cNvPr id="25" name="pole tekstowe 24">
            <a:extLst>
              <a:ext uri="{FF2B5EF4-FFF2-40B4-BE49-F238E27FC236}">
                <a16:creationId xmlns:a16="http://schemas.microsoft.com/office/drawing/2014/main" id="{523C1140-A90E-7101-6A27-AED8B3849029}"/>
              </a:ext>
            </a:extLst>
          </p:cNvPr>
          <p:cNvSpPr txBox="1"/>
          <p:nvPr/>
        </p:nvSpPr>
        <p:spPr>
          <a:xfrm>
            <a:off x="7415949" y="3624144"/>
            <a:ext cx="4560051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rtl="0">
              <a:buNone/>
            </a:pP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To sposób na znalezienie utrzymanie pracy</a:t>
            </a:r>
          </a:p>
          <a:p>
            <a:pPr marL="0" indent="0" rtl="0">
              <a:buNone/>
            </a:pP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Wsparcie trenera pracy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W zespole wspierającym doradca zawodowy i psycholog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Miejsca pracy na otwartym rynku pracy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>
                <a:latin typeface="Calibri" panose="020F0502020204030204" pitchFamily="34" charset="0"/>
                <a:cs typeface="Calibri" panose="020F0502020204030204" pitchFamily="34" charset="0"/>
              </a:rPr>
              <a:t>Od 2011 r. aż 65 osób uzyskało zatrudnienie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rtl="0">
              <a:buFont typeface="Arial" panose="020B0604020202020204" pitchFamily="34" charset="0"/>
              <a:buChar char="•"/>
            </a:pPr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rtl="0">
              <a:buFont typeface="Arial" panose="020B0604020202020204" pitchFamily="34" charset="0"/>
              <a:buChar char="•"/>
            </a:pPr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Prostokąt 25">
            <a:extLst>
              <a:ext uri="{FF2B5EF4-FFF2-40B4-BE49-F238E27FC236}">
                <a16:creationId xmlns:a16="http://schemas.microsoft.com/office/drawing/2014/main" id="{B9819874-F06F-8629-3A2D-A3962F41E22A}"/>
              </a:ext>
            </a:extLst>
          </p:cNvPr>
          <p:cNvSpPr/>
          <p:nvPr/>
        </p:nvSpPr>
        <p:spPr>
          <a:xfrm>
            <a:off x="9806609" y="6371351"/>
            <a:ext cx="1953391" cy="4866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5700" y="1251143"/>
            <a:ext cx="5956300" cy="1121858"/>
          </a:xfrm>
        </p:spPr>
        <p:txBody>
          <a:bodyPr rtlCol="0"/>
          <a:lstStyle/>
          <a:p>
            <a:pPr algn="l" rtl="0"/>
            <a:r>
              <a:rPr lang="pl-PL" sz="6000" dirty="0">
                <a:latin typeface="Calibri" panose="020F0502020204030204" pitchFamily="34" charset="0"/>
                <a:cs typeface="Calibri" panose="020F0502020204030204" pitchFamily="34" charset="0"/>
              </a:rPr>
              <a:t>Nasze działania</a:t>
            </a:r>
          </a:p>
        </p:txBody>
      </p:sp>
      <p:sp>
        <p:nvSpPr>
          <p:cNvPr id="14" name="Tekst — symbol zastępczy 13">
            <a:extLst>
              <a:ext uri="{FF2B5EF4-FFF2-40B4-BE49-F238E27FC236}">
                <a16:creationId xmlns:a16="http://schemas.microsoft.com/office/drawing/2014/main" id="{F278402B-CA7D-4F5B-B3FA-ED74AB3CFB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5700" y="2375083"/>
            <a:ext cx="5956300" cy="1100565"/>
          </a:xfrm>
        </p:spPr>
        <p:txBody>
          <a:bodyPr rtlCol="0"/>
          <a:lstStyle/>
          <a:p>
            <a:pPr algn="l" rtl="0"/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Zatrudnienie Wspomagane</a:t>
            </a:r>
          </a:p>
        </p:txBody>
      </p:sp>
    </p:spTree>
    <p:extLst>
      <p:ext uri="{BB962C8B-B14F-4D97-AF65-F5344CB8AC3E}">
        <p14:creationId xmlns:p14="http://schemas.microsoft.com/office/powerpoint/2010/main" val="4091674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3A20F-3C49-1CCA-17A6-C00B8E204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ymbol zastępczy obrazu 10" descr="Obraz zawierający zdjęcie osoby siedzącej przy stole i obierającej jabłka. zdjęcie jest wykonane od góry tak, że widoczny jest czubek głowy osoby, stół i podłoga. ">
            <a:extLst>
              <a:ext uri="{FF2B5EF4-FFF2-40B4-BE49-F238E27FC236}">
                <a16:creationId xmlns:a16="http://schemas.microsoft.com/office/drawing/2014/main" id="{7B9A81C3-4D21-4388-43B9-3241A8E21F7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8088" r="18088"/>
          <a:stretch>
            <a:fillRect/>
          </a:stretch>
        </p:blipFill>
        <p:spPr>
          <a:xfrm>
            <a:off x="0" y="-179352"/>
            <a:ext cx="6096000" cy="6371351"/>
          </a:xfrm>
        </p:spPr>
      </p:pic>
      <p:sp>
        <p:nvSpPr>
          <p:cNvPr id="20" name="Prostokąt 19" descr="Blok z akcentem">
            <a:extLst>
              <a:ext uri="{FF2B5EF4-FFF2-40B4-BE49-F238E27FC236}">
                <a16:creationId xmlns:a16="http://schemas.microsoft.com/office/drawing/2014/main" id="{132FE249-D567-AB83-93FC-9031CD55B1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rtl="0"/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E546AEA-7A49-D759-13EC-CC77293A5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8100" y="1869795"/>
            <a:ext cx="6641900" cy="1124345"/>
          </a:xfrm>
        </p:spPr>
        <p:txBody>
          <a:bodyPr rtlCol="0"/>
          <a:lstStyle/>
          <a:p>
            <a:pPr rtl="0"/>
            <a:r>
              <a:rPr lang="pl-PL" sz="6000" dirty="0">
                <a:latin typeface="Calibri" panose="020F0502020204030204" pitchFamily="34" charset="0"/>
                <a:cs typeface="Calibri" panose="020F0502020204030204" pitchFamily="34" charset="0"/>
              </a:rPr>
              <a:t>Nasze działania</a:t>
            </a:r>
          </a:p>
        </p:txBody>
      </p:sp>
      <p:sp>
        <p:nvSpPr>
          <p:cNvPr id="3" name="Tekst — symbol zastępczy 2">
            <a:extLst>
              <a:ext uri="{FF2B5EF4-FFF2-40B4-BE49-F238E27FC236}">
                <a16:creationId xmlns:a16="http://schemas.microsoft.com/office/drawing/2014/main" id="{8328A879-7DAA-7BA9-A1D6-AB695C8BDA6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 rtlCol="0"/>
          <a:lstStyle/>
          <a:p>
            <a:pPr rtl="0"/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Mieszkanie Treningowe </a:t>
            </a:r>
          </a:p>
        </p:txBody>
      </p:sp>
      <p:sp>
        <p:nvSpPr>
          <p:cNvPr id="4" name="Zawartość — symbol zastępczy 3">
            <a:extLst>
              <a:ext uri="{FF2B5EF4-FFF2-40B4-BE49-F238E27FC236}">
                <a16:creationId xmlns:a16="http://schemas.microsoft.com/office/drawing/2014/main" id="{CC5A6788-DD10-BF23-6307-48B9DEAE2CC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rtlCol="0"/>
          <a:lstStyle/>
          <a:p>
            <a:pPr marL="0" indent="0" rtl="0">
              <a:buNone/>
            </a:pP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To miejsce budzenia się samodzielności i niezależności</a:t>
            </a:r>
          </a:p>
          <a:p>
            <a:pPr rtl="0"/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6 miesięcy intensywnego treningu</a:t>
            </a:r>
          </a:p>
          <a:p>
            <a:pPr rtl="0"/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4 trenerów usamodzielniania</a:t>
            </a:r>
          </a:p>
          <a:p>
            <a:pPr rtl="0"/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Trening ekonomiczny, spędzania czasu wolnego, prowadzenia domu, higieny zdrowia, kulinarny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79930C46-7E60-F149-37D7-831FF820392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algn="l" rtl="0"/>
            <a:fld id="{19B51A1E-902D-48AF-9020-955120F399B6}" type="slidenum">
              <a:rPr lang="pl-PL" smtClean="0">
                <a:latin typeface="Calibri" panose="020F0502020204030204" pitchFamily="34" charset="0"/>
                <a:cs typeface="Calibri" panose="020F0502020204030204" pitchFamily="34" charset="0"/>
              </a:rPr>
              <a:pPr algn="l" rtl="0"/>
              <a:t>5</a:t>
            </a:fld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D8E613C1-7653-1C4E-7FAE-5C8EA0C6CA32}"/>
              </a:ext>
            </a:extLst>
          </p:cNvPr>
          <p:cNvSpPr/>
          <p:nvPr/>
        </p:nvSpPr>
        <p:spPr>
          <a:xfrm>
            <a:off x="9775824" y="6371350"/>
            <a:ext cx="1984136" cy="4866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480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0BFD0C-E801-17C7-32C2-2F7A5AAD06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obrazu 8" descr="Obraz zawierający dorosłego mężczyznę, który wkłada naczynia do zmywarki.">
            <a:extLst>
              <a:ext uri="{FF2B5EF4-FFF2-40B4-BE49-F238E27FC236}">
                <a16:creationId xmlns:a16="http://schemas.microsoft.com/office/drawing/2014/main" id="{A56BF9D5-A78A-F7A9-573F-BADBD65EBB5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155" r="2155"/>
          <a:stretch>
            <a:fillRect/>
          </a:stretch>
        </p:blipFill>
        <p:spPr>
          <a:xfrm>
            <a:off x="0" y="-131977"/>
            <a:ext cx="6096000" cy="6371351"/>
          </a:xfrm>
        </p:spPr>
      </p:pic>
      <p:sp>
        <p:nvSpPr>
          <p:cNvPr id="20" name="Prostokąt 19" descr="Blok z akcentem">
            <a:extLst>
              <a:ext uri="{FF2B5EF4-FFF2-40B4-BE49-F238E27FC236}">
                <a16:creationId xmlns:a16="http://schemas.microsoft.com/office/drawing/2014/main" id="{B2AABED0-F02A-4724-F65F-B585370E94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rtl="0"/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73929A5-4FC8-9F6C-A092-38013DE85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8100" y="1869795"/>
            <a:ext cx="6641900" cy="1124345"/>
          </a:xfrm>
        </p:spPr>
        <p:txBody>
          <a:bodyPr rtlCol="0"/>
          <a:lstStyle/>
          <a:p>
            <a:pPr rtl="0"/>
            <a:r>
              <a:rPr lang="pl-PL" sz="6000" dirty="0">
                <a:latin typeface="Calibri" panose="020F0502020204030204" pitchFamily="34" charset="0"/>
                <a:cs typeface="Calibri" panose="020F0502020204030204" pitchFamily="34" charset="0"/>
              </a:rPr>
              <a:t>Nasze działania</a:t>
            </a:r>
          </a:p>
        </p:txBody>
      </p:sp>
      <p:sp>
        <p:nvSpPr>
          <p:cNvPr id="3" name="Tekst — symbol zastępczy 2">
            <a:extLst>
              <a:ext uri="{FF2B5EF4-FFF2-40B4-BE49-F238E27FC236}">
                <a16:creationId xmlns:a16="http://schemas.microsoft.com/office/drawing/2014/main" id="{43299E44-2D3F-FDA0-8E8F-E53A2F86321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 rtlCol="0"/>
          <a:lstStyle/>
          <a:p>
            <a:pPr rtl="0"/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Mieszkania ze wsparciem</a:t>
            </a:r>
          </a:p>
        </p:txBody>
      </p:sp>
      <p:sp>
        <p:nvSpPr>
          <p:cNvPr id="4" name="Zawartość — symbol zastępczy 3">
            <a:extLst>
              <a:ext uri="{FF2B5EF4-FFF2-40B4-BE49-F238E27FC236}">
                <a16:creationId xmlns:a16="http://schemas.microsoft.com/office/drawing/2014/main" id="{0762E100-6B44-F40B-F09E-C6B01A686B0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rtlCol="0"/>
          <a:lstStyle/>
          <a:p>
            <a:pPr marL="0" indent="0" rtl="0">
              <a:buNone/>
            </a:pP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To miejsce samodzielnego zamieszkiwania stałego</a:t>
            </a:r>
          </a:p>
          <a:p>
            <a:pPr rtl="0"/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Asystenci mieszkania dostępni wg potrzeb </a:t>
            </a:r>
          </a:p>
          <a:p>
            <a:pPr rtl="0"/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7 mieszkań z różnych poziomem wsparcia 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C7E8A69A-03B4-65B8-F4F1-81EDA759B0C2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algn="l" rtl="0"/>
            <a:fld id="{19B51A1E-902D-48AF-9020-955120F399B6}" type="slidenum">
              <a:rPr lang="pl-PL" smtClean="0">
                <a:latin typeface="Calibri" panose="020F0502020204030204" pitchFamily="34" charset="0"/>
                <a:cs typeface="Calibri" panose="020F0502020204030204" pitchFamily="34" charset="0"/>
              </a:rPr>
              <a:pPr algn="l" rtl="0"/>
              <a:t>6</a:t>
            </a:fld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978CAD7B-F50D-EB3B-935F-788A2388818A}"/>
              </a:ext>
            </a:extLst>
          </p:cNvPr>
          <p:cNvSpPr/>
          <p:nvPr/>
        </p:nvSpPr>
        <p:spPr>
          <a:xfrm>
            <a:off x="9775824" y="6371350"/>
            <a:ext cx="1984136" cy="4866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623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C31A67-58E1-7B10-D88E-C144F59DC3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ymbol zastępczy obrazu 14" descr="Obraz zawierający dorosłego mężczyznę na sali do fizjoterapii, który ćwiczy chodzenie na torze do nauki chodzenia. Mężczyzna się uśmiecha.">
            <a:extLst>
              <a:ext uri="{FF2B5EF4-FFF2-40B4-BE49-F238E27FC236}">
                <a16:creationId xmlns:a16="http://schemas.microsoft.com/office/drawing/2014/main" id="{BFFD35B4-67F4-EB5D-7898-7FEF405F5C6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8058" r="18058"/>
          <a:stretch>
            <a:fillRect/>
          </a:stretch>
        </p:blipFill>
        <p:spPr>
          <a:xfrm>
            <a:off x="0" y="-131977"/>
            <a:ext cx="6096000" cy="6371351"/>
          </a:xfrm>
        </p:spPr>
      </p:pic>
      <p:sp>
        <p:nvSpPr>
          <p:cNvPr id="20" name="Prostokąt 19" descr="Blok z akcentem">
            <a:extLst>
              <a:ext uri="{FF2B5EF4-FFF2-40B4-BE49-F238E27FC236}">
                <a16:creationId xmlns:a16="http://schemas.microsoft.com/office/drawing/2014/main" id="{1E040378-5136-B9F9-D88B-6FA600DB8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6C73FAF-EF6C-3B0C-CB66-975D90D52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8100" y="1869795"/>
            <a:ext cx="6641900" cy="1124345"/>
          </a:xfrm>
        </p:spPr>
        <p:txBody>
          <a:bodyPr rtlCol="0"/>
          <a:lstStyle/>
          <a:p>
            <a:pPr rtl="0"/>
            <a:r>
              <a:rPr lang="pl-PL" sz="6000" dirty="0">
                <a:latin typeface="Calibri" panose="020F0502020204030204" pitchFamily="34" charset="0"/>
                <a:cs typeface="Calibri" panose="020F0502020204030204" pitchFamily="34" charset="0"/>
              </a:rPr>
              <a:t>Nasze działania</a:t>
            </a:r>
          </a:p>
        </p:txBody>
      </p:sp>
      <p:sp>
        <p:nvSpPr>
          <p:cNvPr id="3" name="Tekst — symbol zastępczy 2">
            <a:extLst>
              <a:ext uri="{FF2B5EF4-FFF2-40B4-BE49-F238E27FC236}">
                <a16:creationId xmlns:a16="http://schemas.microsoft.com/office/drawing/2014/main" id="{6A7C6690-C4DC-3F23-6BD6-09423875355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 rtlCol="0"/>
          <a:lstStyle/>
          <a:p>
            <a:pPr rtl="0"/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Środowiskowy Dom Samopomocy typu D</a:t>
            </a:r>
          </a:p>
        </p:txBody>
      </p:sp>
      <p:sp>
        <p:nvSpPr>
          <p:cNvPr id="4" name="Zawartość — symbol zastępczy 3">
            <a:extLst>
              <a:ext uri="{FF2B5EF4-FFF2-40B4-BE49-F238E27FC236}">
                <a16:creationId xmlns:a16="http://schemas.microsoft.com/office/drawing/2014/main" id="{96E61ED7-AF47-FA49-39E6-9AFF0EACD90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rtlCol="0"/>
          <a:lstStyle/>
          <a:p>
            <a:pPr marL="0" indent="0" rtl="0">
              <a:buNone/>
            </a:pP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To miejsce intensywnej terapii dla wyjątkowych osób</a:t>
            </a:r>
          </a:p>
          <a:p>
            <a:pPr rtl="0"/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20 uczestników z głęboką wieloraką niepełnosprawnością</a:t>
            </a:r>
          </a:p>
          <a:p>
            <a:pPr rtl="0"/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AAC, stymulacja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bazalna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, fizjoterapia, terapia SI, terapia ręki, terapia pedagogiczna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3E7E8E57-3C22-2B2A-1913-CEE794E3E91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l-PL" smtClean="0">
                <a:latin typeface="Calibri" panose="020F0502020204030204" pitchFamily="34" charset="0"/>
                <a:cs typeface="Calibri" panose="020F0502020204030204" pitchFamily="34" charset="0"/>
              </a:rPr>
              <a:pPr rtl="0"/>
              <a:t>7</a:t>
            </a:fld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09F7EA53-224D-DF46-4A93-35146C39BC4D}"/>
              </a:ext>
            </a:extLst>
          </p:cNvPr>
          <p:cNvSpPr/>
          <p:nvPr/>
        </p:nvSpPr>
        <p:spPr>
          <a:xfrm>
            <a:off x="9775824" y="6371350"/>
            <a:ext cx="1984136" cy="4866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9185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F4E758-C884-1198-2907-2427A83FB0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Symbol zastępczy obrazu 21" descr="Obraz zawierający dwóch dorosłych mężczyzn stojących na zewnątrz budynku, którzy się uśmiechają. Są ubrani w odzież roboczą do zewnętrznych prac czystościowych. Jeden z mężczyzn ma zespół downa.">
            <a:extLst>
              <a:ext uri="{FF2B5EF4-FFF2-40B4-BE49-F238E27FC236}">
                <a16:creationId xmlns:a16="http://schemas.microsoft.com/office/drawing/2014/main" id="{B976910D-AB4C-99A0-096F-839B0ACB340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8183" r="18183"/>
          <a:stretch>
            <a:fillRect/>
          </a:stretch>
        </p:blipFill>
        <p:spPr/>
      </p:pic>
      <p:sp>
        <p:nvSpPr>
          <p:cNvPr id="20" name="Prostokąt 19" descr="Blok z akcentem">
            <a:extLst>
              <a:ext uri="{FF2B5EF4-FFF2-40B4-BE49-F238E27FC236}">
                <a16:creationId xmlns:a16="http://schemas.microsoft.com/office/drawing/2014/main" id="{8394A96E-C65A-5BFB-AA92-01DEDB0D8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01C26AD-ED8A-62E5-FD89-A405C35B6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8100" y="1869795"/>
            <a:ext cx="6641900" cy="1124345"/>
          </a:xfrm>
        </p:spPr>
        <p:txBody>
          <a:bodyPr rtlCol="0"/>
          <a:lstStyle/>
          <a:p>
            <a:pPr rtl="0"/>
            <a:r>
              <a:rPr lang="pl-PL" sz="6000" dirty="0">
                <a:latin typeface="Calibri" panose="020F0502020204030204" pitchFamily="34" charset="0"/>
                <a:cs typeface="Calibri" panose="020F0502020204030204" pitchFamily="34" charset="0"/>
              </a:rPr>
              <a:t>Nasze działania</a:t>
            </a:r>
          </a:p>
        </p:txBody>
      </p:sp>
      <p:sp>
        <p:nvSpPr>
          <p:cNvPr id="3" name="Tekst — symbol zastępczy 2">
            <a:extLst>
              <a:ext uri="{FF2B5EF4-FFF2-40B4-BE49-F238E27FC236}">
                <a16:creationId xmlns:a16="http://schemas.microsoft.com/office/drawing/2014/main" id="{BC6AF1D6-4F38-0301-EFD1-72D3FA5F804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 rtlCol="0"/>
          <a:lstStyle/>
          <a:p>
            <a:pPr rtl="0"/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Asystencja osobista i opieka </a:t>
            </a:r>
            <a:r>
              <a:rPr lang="pl-P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wytchnieniowa</a:t>
            </a: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Zawartość — symbol zastępczy 3">
            <a:extLst>
              <a:ext uri="{FF2B5EF4-FFF2-40B4-BE49-F238E27FC236}">
                <a16:creationId xmlns:a16="http://schemas.microsoft.com/office/drawing/2014/main" id="{36F7C188-EDFB-FC89-0B07-700A853DFCD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rtlCol="0"/>
          <a:lstStyle/>
          <a:p>
            <a:pPr marL="0" indent="0" rtl="0">
              <a:buNone/>
            </a:pP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To sposób na niezależność i aktywność</a:t>
            </a:r>
          </a:p>
          <a:p>
            <a:pPr rtl="0"/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293 uczestników projektu</a:t>
            </a:r>
          </a:p>
          <a:p>
            <a:pPr rtl="0"/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215 aktywnych asystentów</a:t>
            </a:r>
          </a:p>
          <a:p>
            <a:pPr rtl="0"/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Tysiące wspólnych godzin, załatwionych spraw i odbytych podróży 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425E7DC7-E748-42FD-8A66-722DB7706A7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l-PL" smtClean="0">
                <a:latin typeface="Calibri" panose="020F0502020204030204" pitchFamily="34" charset="0"/>
                <a:cs typeface="Calibri" panose="020F0502020204030204" pitchFamily="34" charset="0"/>
              </a:rPr>
              <a:pPr rtl="0"/>
              <a:t>8</a:t>
            </a:fld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D41EBD4C-51FC-2A52-BB9A-350274A0330A}"/>
              </a:ext>
            </a:extLst>
          </p:cNvPr>
          <p:cNvSpPr/>
          <p:nvPr/>
        </p:nvSpPr>
        <p:spPr>
          <a:xfrm>
            <a:off x="9775824" y="6371350"/>
            <a:ext cx="1984136" cy="4866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341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5E0B67-EEF5-A23D-E78F-D1F5D6404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obrazu 8" descr="Obraz zawierający dwie osoby, dorosłą kobietę oraz dziecko. Kobieta i dziecko wspólnie wykonują prace plastyczne przy stole. ">
            <a:extLst>
              <a:ext uri="{FF2B5EF4-FFF2-40B4-BE49-F238E27FC236}">
                <a16:creationId xmlns:a16="http://schemas.microsoft.com/office/drawing/2014/main" id="{B2C48F29-45A3-5D0B-1A29-3700AC79A38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8124" r="18124"/>
          <a:stretch>
            <a:fillRect/>
          </a:stretch>
        </p:blipFill>
        <p:spPr>
          <a:xfrm>
            <a:off x="0" y="-179352"/>
            <a:ext cx="6096000" cy="6371351"/>
          </a:xfrm>
        </p:spPr>
      </p:pic>
      <p:sp>
        <p:nvSpPr>
          <p:cNvPr id="20" name="Prostokąt 19" descr="Blok z akcentem">
            <a:extLst>
              <a:ext uri="{FF2B5EF4-FFF2-40B4-BE49-F238E27FC236}">
                <a16:creationId xmlns:a16="http://schemas.microsoft.com/office/drawing/2014/main" id="{38466DD9-BEAB-7FCA-E384-6E072226AB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41A4BE9-2DA1-C0F4-49CD-42DCD0533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0100" y="1589334"/>
            <a:ext cx="6641900" cy="1124345"/>
          </a:xfrm>
        </p:spPr>
        <p:txBody>
          <a:bodyPr rtlCol="0"/>
          <a:lstStyle/>
          <a:p>
            <a:pPr rtl="0"/>
            <a:r>
              <a:rPr lang="pl-PL" sz="6000" dirty="0">
                <a:latin typeface="Calibri" panose="020F0502020204030204" pitchFamily="34" charset="0"/>
                <a:cs typeface="Calibri" panose="020F0502020204030204" pitchFamily="34" charset="0"/>
              </a:rPr>
              <a:t>Nasze działania</a:t>
            </a:r>
          </a:p>
        </p:txBody>
      </p:sp>
      <p:sp>
        <p:nvSpPr>
          <p:cNvPr id="3" name="Tekst — symbol zastępczy 2">
            <a:extLst>
              <a:ext uri="{FF2B5EF4-FFF2-40B4-BE49-F238E27FC236}">
                <a16:creationId xmlns:a16="http://schemas.microsoft.com/office/drawing/2014/main" id="{CF176DA1-5A0D-E996-43DD-E9B175F2DA5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550100" y="2713679"/>
            <a:ext cx="6641626" cy="590155"/>
          </a:xfrm>
        </p:spPr>
        <p:txBody>
          <a:bodyPr rtlCol="0"/>
          <a:lstStyle/>
          <a:p>
            <a:pPr rtl="0"/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Terapia indywidualna i grupowa </a:t>
            </a:r>
          </a:p>
        </p:txBody>
      </p:sp>
      <p:sp>
        <p:nvSpPr>
          <p:cNvPr id="4" name="Zawartość — symbol zastępczy 3">
            <a:extLst>
              <a:ext uri="{FF2B5EF4-FFF2-40B4-BE49-F238E27FC236}">
                <a16:creationId xmlns:a16="http://schemas.microsoft.com/office/drawing/2014/main" id="{8682AF31-59D0-10B3-BA75-7C0C4F75677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rtlCol="0"/>
          <a:lstStyle/>
          <a:p>
            <a:pPr marL="0" indent="0" rtl="0">
              <a:buNone/>
            </a:pP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To sposób na profesjonalną i dopasowaną terapię</a:t>
            </a:r>
          </a:p>
          <a:p>
            <a:pPr rtl="0"/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57 współpracujących specjalistów</a:t>
            </a:r>
          </a:p>
          <a:p>
            <a:pPr rtl="0"/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Różne rodzaje terapii m.in. Fizjoterapia, logopedia, SI, TUS, AAC, Adventure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therapy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, terapia psychologiczna, </a:t>
            </a:r>
          </a:p>
          <a:p>
            <a:pPr rtl="0"/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Możliwość wyboru terapii w ośrodku lub we własnym domu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676E4A08-A567-26C2-7916-28741A44C43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l-PL" smtClean="0">
                <a:latin typeface="Calibri" panose="020F0502020204030204" pitchFamily="34" charset="0"/>
                <a:cs typeface="Calibri" panose="020F0502020204030204" pitchFamily="34" charset="0"/>
              </a:rPr>
              <a:pPr rtl="0"/>
              <a:t>9</a:t>
            </a:fld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6ED8320D-4286-9774-2F78-7BD20905B0CD}"/>
              </a:ext>
            </a:extLst>
          </p:cNvPr>
          <p:cNvSpPr/>
          <p:nvPr/>
        </p:nvSpPr>
        <p:spPr>
          <a:xfrm>
            <a:off x="9775824" y="6371350"/>
            <a:ext cx="1984136" cy="4866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942953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Custom 129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25C6E3"/>
      </a:accent1>
      <a:accent2>
        <a:srgbClr val="E80554"/>
      </a:accent2>
      <a:accent3>
        <a:srgbClr val="A9E26F"/>
      </a:accent3>
      <a:accent4>
        <a:srgbClr val="EAD000"/>
      </a:accent4>
      <a:accent5>
        <a:srgbClr val="1A0F49"/>
      </a:accent5>
      <a:accent6>
        <a:srgbClr val="FF4A01"/>
      </a:accent6>
      <a:hlink>
        <a:srgbClr val="25C6E3"/>
      </a:hlink>
      <a:folHlink>
        <a:srgbClr val="25C6E3"/>
      </a:folHlink>
    </a:clrScheme>
    <a:fontScheme name="Custom 149">
      <a:majorFont>
        <a:latin typeface="Corbel"/>
        <a:ea typeface=""/>
        <a:cs typeface=""/>
      </a:majorFont>
      <a:minorFont>
        <a:latin typeface="Canda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19716414_TF16411250.potx" id="{482CC0A0-17F1-49AD-8E7D-4F8D32618043}" vid="{C0060354-2FDD-402D-95A0-9400E98DA428}"/>
    </a:ext>
  </a:extLst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9" ma:contentTypeDescription="Create a new document." ma:contentTypeScope="" ma:versionID="76e25e1730b4532ab1d5e5b131a96a5a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d1e9281a84c4949647088091c718de3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B64A4C9D-F801-4923-BC6D-E0006F5123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B2218FC-8412-44B9-9E82-D51F1F531141}">
  <ds:schemaRefs>
    <ds:schemaRef ds:uri="http://purl.org/dc/elements/1.1/"/>
    <ds:schemaRef ds:uri="http://schemas.microsoft.com/sharepoint/v3"/>
    <ds:schemaRef ds:uri="http://schemas.microsoft.com/office/2006/documentManagement/types"/>
    <ds:schemaRef ds:uri="fb0879af-3eba-417a-a55a-ffe6dcd6ca77"/>
    <ds:schemaRef ds:uri="http://schemas.microsoft.com/office/2006/metadata/properties"/>
    <ds:schemaRef ds:uri="http://schemas.microsoft.com/office/infopath/2007/PartnerControls"/>
    <ds:schemaRef ds:uri="6dc4bcd6-49db-4c07-9060-8acfc67cef9f"/>
    <ds:schemaRef ds:uri="http://www.w3.org/XML/1998/namespace"/>
    <ds:schemaRef ds:uri="http://schemas.openxmlformats.org/package/2006/metadata/core-properties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{863C768A-38C1-4C5C-9716-3689EA611861}tf16411250_win32</Template>
  <TotalTime>191</TotalTime>
  <Words>373</Words>
  <Application>Microsoft Office PowerPoint</Application>
  <PresentationFormat>Panoramiczny</PresentationFormat>
  <Paragraphs>91</Paragraphs>
  <Slides>11</Slides>
  <Notes>11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7" baseType="lpstr">
      <vt:lpstr>Arial</vt:lpstr>
      <vt:lpstr>Calibri</vt:lpstr>
      <vt:lpstr>Candara</vt:lpstr>
      <vt:lpstr>Corbel</vt:lpstr>
      <vt:lpstr>Times New Roman</vt:lpstr>
      <vt:lpstr>Motyw pakietu Office</vt:lpstr>
      <vt:lpstr>Fundacja na Rzecz Osób Niepełnosprawnych „Arkadia” w Toruniu</vt:lpstr>
      <vt:lpstr>O nas</vt:lpstr>
      <vt:lpstr>Nasze działania</vt:lpstr>
      <vt:lpstr>Nasze działania</vt:lpstr>
      <vt:lpstr>Nasze działania</vt:lpstr>
      <vt:lpstr>Nasze działania</vt:lpstr>
      <vt:lpstr>Nasze działania</vt:lpstr>
      <vt:lpstr>Nasze działania</vt:lpstr>
      <vt:lpstr>Nasze działania</vt:lpstr>
      <vt:lpstr>Nasze plany</vt:lpstr>
      <vt:lpstr>Dziękuję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Fundacja na Rzecz Osób Niepełnosprawnych „Arkadia” w Toruniu</dc:title>
  <dc:creator>Marta Młynarczyk</dc:creator>
  <cp:lastModifiedBy>Wierzbowska Dominika</cp:lastModifiedBy>
  <cp:revision>2</cp:revision>
  <dcterms:created xsi:type="dcterms:W3CDTF">2024-10-17T10:16:46Z</dcterms:created>
  <dcterms:modified xsi:type="dcterms:W3CDTF">2024-10-25T12:51:07Z</dcterms:modified>
</cp:coreProperties>
</file>