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uli" panose="020B0604020202020204" charset="-18"/>
      <p:regular r:id="rId18"/>
    </p:embeddedFont>
    <p:embeddedFont>
      <p:font typeface="Muli Bold" panose="020B0604020202020204" charset="-18"/>
      <p:regular r:id="rId19"/>
    </p:embeddedFont>
    <p:embeddedFont>
      <p:font typeface="Muli Semi-Bold" panose="020B0604020202020204" charset="-18"/>
      <p:regular r:id="rId20"/>
    </p:embeddedFont>
    <p:embeddedFont>
      <p:font typeface="Muli Ultra-Bold" panose="020B0604020202020204" charset="-18"/>
      <p:regular r:id="rId21"/>
    </p:embeddedFont>
    <p:embeddedFont>
      <p:font typeface="Open Sans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6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23893" y="5143500"/>
            <a:ext cx="3433286" cy="5143500"/>
          </a:xfrm>
          <a:prstGeom prst="rect">
            <a:avLst/>
          </a:prstGeom>
          <a:solidFill>
            <a:srgbClr val="368493"/>
          </a:solidFill>
        </p:spPr>
      </p:sp>
      <p:sp>
        <p:nvSpPr>
          <p:cNvPr id="3" name="AutoShape 3"/>
          <p:cNvSpPr/>
          <p:nvPr/>
        </p:nvSpPr>
        <p:spPr>
          <a:xfrm>
            <a:off x="15222575" y="0"/>
            <a:ext cx="3433286" cy="5143500"/>
          </a:xfrm>
          <a:prstGeom prst="rect">
            <a:avLst/>
          </a:prstGeom>
          <a:solidFill>
            <a:srgbClr val="CF2928"/>
          </a:solidFill>
        </p:spPr>
      </p:sp>
      <p:sp>
        <p:nvSpPr>
          <p:cNvPr id="4" name="Freeform 4"/>
          <p:cNvSpPr/>
          <p:nvPr/>
        </p:nvSpPr>
        <p:spPr>
          <a:xfrm>
            <a:off x="16859250" y="513679"/>
            <a:ext cx="505496" cy="505496"/>
          </a:xfrm>
          <a:custGeom>
            <a:avLst/>
            <a:gdLst/>
            <a:ahLst/>
            <a:cxnLst/>
            <a:rect l="l" t="t" r="r" b="b"/>
            <a:pathLst>
              <a:path w="505496" h="505496">
                <a:moveTo>
                  <a:pt x="0" y="0"/>
                </a:moveTo>
                <a:lnTo>
                  <a:pt x="505496" y="0"/>
                </a:lnTo>
                <a:lnTo>
                  <a:pt x="505496" y="505496"/>
                </a:lnTo>
                <a:lnTo>
                  <a:pt x="0" y="505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01871" y="562705"/>
            <a:ext cx="3444043" cy="3444043"/>
          </a:xfrm>
          <a:custGeom>
            <a:avLst/>
            <a:gdLst/>
            <a:ahLst/>
            <a:cxnLst/>
            <a:rect l="l" t="t" r="r" b="b"/>
            <a:pathLst>
              <a:path w="3444043" h="3444043">
                <a:moveTo>
                  <a:pt x="0" y="0"/>
                </a:moveTo>
                <a:lnTo>
                  <a:pt x="3444043" y="0"/>
                </a:lnTo>
                <a:lnTo>
                  <a:pt x="3444043" y="3444042"/>
                </a:lnTo>
                <a:lnTo>
                  <a:pt x="0" y="3444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79075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212328"/>
            <a:ext cx="14028522" cy="406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0"/>
              </a:lnSpc>
            </a:pPr>
            <a:r>
              <a:rPr lang="en-US" sz="9063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W PEŁNI DOSTĘPNE </a:t>
            </a:r>
          </a:p>
          <a:p>
            <a:pPr algn="l">
              <a:lnSpc>
                <a:spcPts val="9970"/>
              </a:lnSpc>
            </a:pPr>
            <a:r>
              <a:rPr lang="en-US" sz="9063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WYDARZENIE</a:t>
            </a:r>
          </a:p>
          <a:p>
            <a:pPr algn="l">
              <a:lnSpc>
                <a:spcPts val="4470"/>
              </a:lnSpc>
            </a:pPr>
            <a:r>
              <a:rPr lang="en-US" sz="4064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    </a:t>
            </a:r>
          </a:p>
          <a:p>
            <a:pPr algn="l">
              <a:lnSpc>
                <a:spcPts val="7770"/>
              </a:lnSpc>
            </a:pPr>
            <a:r>
              <a:rPr lang="en-US" sz="7064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nasza specjalność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563100"/>
            <a:ext cx="6191368" cy="33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spc="12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TARGI DOSTĘPNOŚCI, OPOLE’ 24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5222575" y="7436703"/>
            <a:ext cx="2850297" cy="2850297"/>
          </a:xfrm>
          <a:custGeom>
            <a:avLst/>
            <a:gdLst/>
            <a:ahLst/>
            <a:cxnLst/>
            <a:rect l="l" t="t" r="r" b="b"/>
            <a:pathLst>
              <a:path w="2850297" h="2850297">
                <a:moveTo>
                  <a:pt x="0" y="0"/>
                </a:moveTo>
                <a:lnTo>
                  <a:pt x="2850297" y="0"/>
                </a:lnTo>
                <a:lnTo>
                  <a:pt x="2850297" y="2850297"/>
                </a:lnTo>
                <a:lnTo>
                  <a:pt x="0" y="2850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3821" y="6333387"/>
            <a:ext cx="6852422" cy="3160680"/>
          </a:xfrm>
          <a:custGeom>
            <a:avLst/>
            <a:gdLst/>
            <a:ahLst/>
            <a:cxnLst/>
            <a:rect l="l" t="t" r="r" b="b"/>
            <a:pathLst>
              <a:path w="6852422" h="3160680">
                <a:moveTo>
                  <a:pt x="0" y="0"/>
                </a:moveTo>
                <a:lnTo>
                  <a:pt x="6852422" y="0"/>
                </a:lnTo>
                <a:lnTo>
                  <a:pt x="6852422" y="3160679"/>
                </a:lnTo>
                <a:lnTo>
                  <a:pt x="0" y="3160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3804" y="1028700"/>
            <a:ext cx="505496" cy="505496"/>
          </a:xfrm>
          <a:custGeom>
            <a:avLst/>
            <a:gdLst/>
            <a:ahLst/>
            <a:cxnLst/>
            <a:rect l="l" t="t" r="r" b="b"/>
            <a:pathLst>
              <a:path w="505496" h="505496">
                <a:moveTo>
                  <a:pt x="0" y="0"/>
                </a:moveTo>
                <a:lnTo>
                  <a:pt x="505496" y="0"/>
                </a:lnTo>
                <a:lnTo>
                  <a:pt x="505496" y="505496"/>
                </a:lnTo>
                <a:lnTo>
                  <a:pt x="0" y="505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4589425" y="6588425"/>
            <a:ext cx="3698575" cy="3698575"/>
          </a:xfrm>
          <a:custGeom>
            <a:avLst/>
            <a:gdLst/>
            <a:ahLst/>
            <a:cxnLst/>
            <a:rect l="l" t="t" r="r" b="b"/>
            <a:pathLst>
              <a:path w="3698575" h="3698575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4804649" y="6803649"/>
            <a:ext cx="2454651" cy="2454651"/>
          </a:xfrm>
          <a:custGeom>
            <a:avLst/>
            <a:gdLst/>
            <a:ahLst/>
            <a:cxnLst/>
            <a:rect l="l" t="t" r="r" b="b"/>
            <a:pathLst>
              <a:path w="2454651" h="2454651">
                <a:moveTo>
                  <a:pt x="0" y="0"/>
                </a:moveTo>
                <a:lnTo>
                  <a:pt x="2454651" y="0"/>
                </a:lnTo>
                <a:lnTo>
                  <a:pt x="2454651" y="2454651"/>
                </a:lnTo>
                <a:lnTo>
                  <a:pt x="0" y="2454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2877321"/>
            <a:ext cx="13353606" cy="4087084"/>
            <a:chOff x="0" y="0"/>
            <a:chExt cx="17804808" cy="5449446"/>
          </a:xfrm>
        </p:grpSpPr>
        <p:sp>
          <p:nvSpPr>
            <p:cNvPr id="6" name="TextBox 6"/>
            <p:cNvSpPr txBox="1"/>
            <p:nvPr/>
          </p:nvSpPr>
          <p:spPr>
            <a:xfrm>
              <a:off x="1753824" y="0"/>
              <a:ext cx="16050984" cy="5486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55"/>
                </a:lnSpc>
              </a:pPr>
              <a:r>
                <a:rPr lang="en-US" sz="4213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Dostępność nie jest luksusem, </a:t>
              </a:r>
            </a:p>
            <a:p>
              <a:pPr algn="l">
                <a:lnSpc>
                  <a:spcPts val="4935"/>
                </a:lnSpc>
              </a:pPr>
              <a:r>
                <a:rPr lang="en-US" sz="4113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lecz podstawowym prawem każdego człowieka, a wymóg dostępności jest zobowiązaniem </a:t>
              </a:r>
            </a:p>
            <a:p>
              <a:pPr algn="l">
                <a:lnSpc>
                  <a:spcPts val="4935"/>
                </a:lnSpc>
              </a:pPr>
              <a:r>
                <a:rPr lang="en-US" sz="4113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do tworzenia świata otwartego, przyjaznego </a:t>
              </a:r>
            </a:p>
            <a:p>
              <a:pPr algn="l">
                <a:lnSpc>
                  <a:spcPts val="4935"/>
                </a:lnSpc>
              </a:pPr>
              <a:r>
                <a:rPr lang="en-US" sz="4113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i dostępnego dla wszystkich.</a:t>
              </a:r>
            </a:p>
            <a:p>
              <a:pPr algn="l">
                <a:lnSpc>
                  <a:spcPts val="7949"/>
                </a:lnSpc>
              </a:pPr>
              <a:endParaRPr lang="en-US" sz="4113" b="1">
                <a:solidFill>
                  <a:srgbClr val="000000"/>
                </a:solidFill>
                <a:latin typeface="Muli Semi-Bold"/>
                <a:ea typeface="Muli Semi-Bold"/>
                <a:cs typeface="Muli Semi-Bold"/>
                <a:sym typeface="Muli Semi-Bol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232047"/>
              <a:ext cx="876084" cy="604498"/>
            </a:xfrm>
            <a:custGeom>
              <a:avLst/>
              <a:gdLst/>
              <a:ahLst/>
              <a:cxnLst/>
              <a:rect l="l" t="t" r="r" b="b"/>
              <a:pathLst>
                <a:path w="876084" h="604498">
                  <a:moveTo>
                    <a:pt x="0" y="0"/>
                  </a:moveTo>
                  <a:lnTo>
                    <a:pt x="876084" y="0"/>
                  </a:lnTo>
                  <a:lnTo>
                    <a:pt x="876084" y="604498"/>
                  </a:lnTo>
                  <a:lnTo>
                    <a:pt x="0" y="604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400300" y="8928735"/>
            <a:ext cx="8746482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00" b="1">
                <a:solidFill>
                  <a:srgbClr val="000000"/>
                </a:solidFill>
                <a:latin typeface="Muli Semi-Bold"/>
                <a:ea typeface="Muli Semi-Bold"/>
                <a:cs typeface="Muli Semi-Bold"/>
                <a:sym typeface="Muli Semi-Bold"/>
              </a:rPr>
              <a:t>Konrad Kozłowski, Departament Polityki Konsumenckiej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38358" y="1114425"/>
            <a:ext cx="9868194" cy="238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50"/>
              </a:lnSpc>
            </a:pPr>
            <a:r>
              <a:rPr lang="en-US" sz="850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Przykłady naszych  realizacji </a:t>
            </a:r>
          </a:p>
        </p:txBody>
      </p:sp>
      <p:sp>
        <p:nvSpPr>
          <p:cNvPr id="3" name="AutoShape 3"/>
          <p:cNvSpPr/>
          <p:nvPr/>
        </p:nvSpPr>
        <p:spPr>
          <a:xfrm rot="-10800000">
            <a:off x="0" y="0"/>
            <a:ext cx="3433286" cy="10287000"/>
          </a:xfrm>
          <a:prstGeom prst="rect">
            <a:avLst/>
          </a:prstGeom>
          <a:solidFill>
            <a:srgbClr val="368493"/>
          </a:solidFill>
        </p:spPr>
      </p:sp>
      <p:sp>
        <p:nvSpPr>
          <p:cNvPr id="4" name="Freeform 4"/>
          <p:cNvSpPr/>
          <p:nvPr/>
        </p:nvSpPr>
        <p:spPr>
          <a:xfrm rot="5400000">
            <a:off x="0" y="5267798"/>
            <a:ext cx="5019202" cy="5019202"/>
          </a:xfrm>
          <a:custGeom>
            <a:avLst/>
            <a:gdLst/>
            <a:ahLst/>
            <a:cxnLst/>
            <a:rect l="l" t="t" r="r" b="b"/>
            <a:pathLst>
              <a:path w="5019202" h="5019202">
                <a:moveTo>
                  <a:pt x="0" y="0"/>
                </a:moveTo>
                <a:lnTo>
                  <a:pt x="5019202" y="0"/>
                </a:lnTo>
                <a:lnTo>
                  <a:pt x="5019202" y="5019202"/>
                </a:lnTo>
                <a:lnTo>
                  <a:pt x="0" y="5019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46053" y="1913657"/>
            <a:ext cx="3174467" cy="3174467"/>
          </a:xfrm>
          <a:custGeom>
            <a:avLst/>
            <a:gdLst/>
            <a:ahLst/>
            <a:cxnLst/>
            <a:rect l="l" t="t" r="r" b="b"/>
            <a:pathLst>
              <a:path w="3174467" h="3174467">
                <a:moveTo>
                  <a:pt x="0" y="0"/>
                </a:moveTo>
                <a:lnTo>
                  <a:pt x="3174467" y="0"/>
                </a:lnTo>
                <a:lnTo>
                  <a:pt x="3174467" y="3174467"/>
                </a:lnTo>
                <a:lnTo>
                  <a:pt x="0" y="3174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53804" y="1028700"/>
            <a:ext cx="505496" cy="505496"/>
          </a:xfrm>
          <a:custGeom>
            <a:avLst/>
            <a:gdLst/>
            <a:ahLst/>
            <a:cxnLst/>
            <a:rect l="l" t="t" r="r" b="b"/>
            <a:pathLst>
              <a:path w="505496" h="505496">
                <a:moveTo>
                  <a:pt x="0" y="0"/>
                </a:moveTo>
                <a:lnTo>
                  <a:pt x="505496" y="0"/>
                </a:lnTo>
                <a:lnTo>
                  <a:pt x="505496" y="505496"/>
                </a:lnTo>
                <a:lnTo>
                  <a:pt x="0" y="505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0" y="0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6"/>
                </a:lnTo>
                <a:lnTo>
                  <a:pt x="0" y="3433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79485" y="4652303"/>
            <a:ext cx="1342047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36849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https://dashboard.liveaffect.pl/promo-6/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370015"/>
            <a:ext cx="9693234" cy="425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9"/>
              </a:lnSpc>
            </a:pPr>
            <a:endParaRPr/>
          </a:p>
          <a:p>
            <a:pPr algn="l">
              <a:lnSpc>
                <a:spcPts val="4249"/>
              </a:lnSpc>
            </a:pPr>
            <a:r>
              <a:rPr lang="en-US" sz="3399" b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Joanna Brzoskowska i Patryk Deptuła</a:t>
            </a:r>
          </a:p>
          <a:p>
            <a:pPr algn="l">
              <a:lnSpc>
                <a:spcPts val="4249"/>
              </a:lnSpc>
            </a:pPr>
            <a:endParaRPr lang="en-US" sz="3399" b="1">
              <a:solidFill>
                <a:srgbClr val="000000"/>
              </a:solidFill>
              <a:latin typeface="Muli Bold"/>
              <a:ea typeface="Muli Bold"/>
              <a:cs typeface="Muli Bold"/>
              <a:sym typeface="Muli Bold"/>
            </a:endParaRPr>
          </a:p>
          <a:p>
            <a:pPr algn="l">
              <a:lnSpc>
                <a:spcPts val="4249"/>
              </a:lnSpc>
            </a:pPr>
            <a:endParaRPr lang="en-US" sz="3399" b="1">
              <a:solidFill>
                <a:srgbClr val="000000"/>
              </a:solidFill>
              <a:latin typeface="Muli Bold"/>
              <a:ea typeface="Muli Bold"/>
              <a:cs typeface="Muli Bold"/>
              <a:sym typeface="Muli Bold"/>
            </a:endParaRPr>
          </a:p>
          <a:p>
            <a:pPr algn="l">
              <a:lnSpc>
                <a:spcPts val="4249"/>
              </a:lnSpc>
            </a:pPr>
            <a:endParaRPr lang="en-US" sz="3399" b="1">
              <a:solidFill>
                <a:srgbClr val="000000"/>
              </a:solidFill>
              <a:latin typeface="Muli Bold"/>
              <a:ea typeface="Muli Bold"/>
              <a:cs typeface="Muli Bold"/>
              <a:sym typeface="Muli Bold"/>
            </a:endParaRPr>
          </a:p>
          <a:p>
            <a:pPr algn="l">
              <a:lnSpc>
                <a:spcPts val="4249"/>
              </a:lnSpc>
            </a:pPr>
            <a:r>
              <a:rPr lang="en-US" sz="3399" b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tel.:  885 744 444</a:t>
            </a:r>
          </a:p>
          <a:p>
            <a:pPr algn="l">
              <a:lnSpc>
                <a:spcPts val="4249"/>
              </a:lnSpc>
            </a:pPr>
            <a:r>
              <a:rPr lang="en-US" sz="33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e-mail: biuro@expertlab.pl</a:t>
            </a:r>
          </a:p>
          <a:p>
            <a:pPr algn="l">
              <a:lnSpc>
                <a:spcPts val="4249"/>
              </a:lnSpc>
            </a:pPr>
            <a:r>
              <a:rPr lang="en-US" sz="33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www.expertlab.pl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07144" y="-14288"/>
            <a:ext cx="3069765" cy="5143500"/>
          </a:xfrm>
          <a:custGeom>
            <a:avLst/>
            <a:gdLst/>
            <a:ahLst/>
            <a:cxnLst/>
            <a:rect l="l" t="t" r="r" b="b"/>
            <a:pathLst>
              <a:path w="3069765" h="5143500">
                <a:moveTo>
                  <a:pt x="0" y="0"/>
                </a:moveTo>
                <a:lnTo>
                  <a:pt x="3069765" y="0"/>
                </a:lnTo>
                <a:lnTo>
                  <a:pt x="306976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380" t="-7869" r="-57023" b="-2410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5276909" y="0"/>
            <a:ext cx="3433286" cy="5143500"/>
          </a:xfrm>
          <a:prstGeom prst="rect">
            <a:avLst/>
          </a:prstGeom>
          <a:solidFill>
            <a:srgbClr val="FFDF2B"/>
          </a:solidFill>
        </p:spPr>
      </p:sp>
      <p:sp>
        <p:nvSpPr>
          <p:cNvPr id="5" name="AutoShape 5"/>
          <p:cNvSpPr/>
          <p:nvPr/>
        </p:nvSpPr>
        <p:spPr>
          <a:xfrm>
            <a:off x="12207144" y="5143500"/>
            <a:ext cx="3076194" cy="5143500"/>
          </a:xfrm>
          <a:prstGeom prst="rect">
            <a:avLst/>
          </a:prstGeom>
          <a:solidFill>
            <a:srgbClr val="368493"/>
          </a:solidFill>
        </p:spPr>
      </p:sp>
      <p:sp>
        <p:nvSpPr>
          <p:cNvPr id="6" name="Freeform 6"/>
          <p:cNvSpPr/>
          <p:nvPr/>
        </p:nvSpPr>
        <p:spPr>
          <a:xfrm rot="-10800000">
            <a:off x="15283339" y="5143500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6"/>
                </a:lnTo>
                <a:lnTo>
                  <a:pt x="0" y="3433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50913" y="9081752"/>
            <a:ext cx="505496" cy="505496"/>
          </a:xfrm>
          <a:custGeom>
            <a:avLst/>
            <a:gdLst/>
            <a:ahLst/>
            <a:cxnLst/>
            <a:rect l="l" t="t" r="r" b="b"/>
            <a:pathLst>
              <a:path w="505496" h="505496">
                <a:moveTo>
                  <a:pt x="0" y="0"/>
                </a:moveTo>
                <a:lnTo>
                  <a:pt x="505496" y="0"/>
                </a:lnTo>
                <a:lnTo>
                  <a:pt x="505496" y="505496"/>
                </a:lnTo>
                <a:lnTo>
                  <a:pt x="0" y="505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53383" y="7371332"/>
            <a:ext cx="2929956" cy="2929956"/>
          </a:xfrm>
          <a:custGeom>
            <a:avLst/>
            <a:gdLst/>
            <a:ahLst/>
            <a:cxnLst/>
            <a:rect l="l" t="t" r="r" b="b"/>
            <a:pathLst>
              <a:path w="2929956" h="2929956">
                <a:moveTo>
                  <a:pt x="0" y="0"/>
                </a:moveTo>
                <a:lnTo>
                  <a:pt x="2929956" y="0"/>
                </a:lnTo>
                <a:lnTo>
                  <a:pt x="2929956" y="2929956"/>
                </a:lnTo>
                <a:lnTo>
                  <a:pt x="0" y="29299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6043555" y="1615323"/>
            <a:ext cx="1912854" cy="1912854"/>
          </a:xfrm>
          <a:custGeom>
            <a:avLst/>
            <a:gdLst/>
            <a:ahLst/>
            <a:cxnLst/>
            <a:rect l="l" t="t" r="r" b="b"/>
            <a:pathLst>
              <a:path w="1912854" h="1912854">
                <a:moveTo>
                  <a:pt x="0" y="0"/>
                </a:moveTo>
                <a:lnTo>
                  <a:pt x="1912854" y="0"/>
                </a:lnTo>
                <a:lnTo>
                  <a:pt x="1912854" y="1912854"/>
                </a:lnTo>
                <a:lnTo>
                  <a:pt x="0" y="19128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 descr="logotyp firmy ExpertLab"/>
          <p:cNvSpPr/>
          <p:nvPr/>
        </p:nvSpPr>
        <p:spPr>
          <a:xfrm>
            <a:off x="533400" y="6651993"/>
            <a:ext cx="4352153" cy="1438678"/>
          </a:xfrm>
          <a:custGeom>
            <a:avLst/>
            <a:gdLst/>
            <a:ahLst/>
            <a:cxnLst/>
            <a:rect l="l" t="t" r="r" b="b"/>
            <a:pathLst>
              <a:path w="4352153" h="1438678">
                <a:moveTo>
                  <a:pt x="0" y="0"/>
                </a:moveTo>
                <a:lnTo>
                  <a:pt x="4352154" y="0"/>
                </a:lnTo>
                <a:lnTo>
                  <a:pt x="4352154" y="1438678"/>
                </a:lnTo>
                <a:lnTo>
                  <a:pt x="0" y="1438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0864" b="-18668"/>
            </a:stretch>
          </a:blipFill>
        </p:spPr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800" y="2020410"/>
            <a:ext cx="2202693" cy="2103572"/>
          </a:xfrm>
          <a:custGeom>
            <a:avLst/>
            <a:gdLst/>
            <a:ahLst/>
            <a:cxnLst/>
            <a:rect l="l" t="t" r="r" b="b"/>
            <a:pathLst>
              <a:path w="2202693" h="2103572">
                <a:moveTo>
                  <a:pt x="0" y="0"/>
                </a:moveTo>
                <a:lnTo>
                  <a:pt x="2202693" y="0"/>
                </a:lnTo>
                <a:lnTo>
                  <a:pt x="2202693" y="2103572"/>
                </a:lnTo>
                <a:lnTo>
                  <a:pt x="0" y="21035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62025" y="1993650"/>
            <a:ext cx="10449877" cy="222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4"/>
              </a:lnSpc>
            </a:pPr>
            <a:r>
              <a:rPr lang="en-US" sz="7849" b="1" spc="416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WSZYSTKIEGO</a:t>
            </a:r>
          </a:p>
          <a:p>
            <a:pPr marL="0" lvl="0" indent="0" algn="l">
              <a:lnSpc>
                <a:spcPts val="8634"/>
              </a:lnSpc>
              <a:spcBef>
                <a:spcPct val="0"/>
              </a:spcBef>
            </a:pPr>
            <a:r>
              <a:rPr lang="en-US" sz="7849" b="1" spc="416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DOSTĘPNEGO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3804" y="1028700"/>
            <a:ext cx="505496" cy="505496"/>
          </a:xfrm>
          <a:custGeom>
            <a:avLst/>
            <a:gdLst/>
            <a:ahLst/>
            <a:cxnLst/>
            <a:rect l="l" t="t" r="r" b="b"/>
            <a:pathLst>
              <a:path w="505496" h="505496">
                <a:moveTo>
                  <a:pt x="0" y="0"/>
                </a:moveTo>
                <a:lnTo>
                  <a:pt x="505496" y="0"/>
                </a:lnTo>
                <a:lnTo>
                  <a:pt x="505496" y="505496"/>
                </a:lnTo>
                <a:lnTo>
                  <a:pt x="0" y="505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5294" y="0"/>
            <a:ext cx="3545294" cy="5143500"/>
          </a:xfrm>
          <a:custGeom>
            <a:avLst/>
            <a:gdLst/>
            <a:ahLst/>
            <a:cxnLst/>
            <a:rect l="l" t="t" r="r" b="b"/>
            <a:pathLst>
              <a:path w="3545294" h="5143500">
                <a:moveTo>
                  <a:pt x="0" y="0"/>
                </a:moveTo>
                <a:lnTo>
                  <a:pt x="3545294" y="0"/>
                </a:lnTo>
                <a:lnTo>
                  <a:pt x="354529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99" t="-3563" r="-8516" b="-2600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0" y="1697567"/>
            <a:ext cx="6639332" cy="6701366"/>
            <a:chOff x="0" y="0"/>
            <a:chExt cx="8852443" cy="8935155"/>
          </a:xfrm>
        </p:grpSpPr>
        <p:sp>
          <p:nvSpPr>
            <p:cNvPr id="5" name="TextBox 5"/>
            <p:cNvSpPr txBox="1"/>
            <p:nvPr/>
          </p:nvSpPr>
          <p:spPr>
            <a:xfrm>
              <a:off x="0" y="537412"/>
              <a:ext cx="8852443" cy="3413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98"/>
                </a:lnSpc>
              </a:pPr>
              <a:r>
                <a:rPr lang="en-US" sz="6089" b="1">
                  <a:solidFill>
                    <a:srgbClr val="000000"/>
                  </a:solidFill>
                  <a:latin typeface="Muli Ultra-Bold"/>
                  <a:ea typeface="Muli Ultra-Bold"/>
                  <a:cs typeface="Muli Ultra-Bold"/>
                  <a:sym typeface="Muli Ultra-Bold"/>
                </a:rPr>
                <a:t>Popularne rodzaje eventów</a:t>
              </a:r>
            </a:p>
            <a:p>
              <a:pPr algn="l">
                <a:lnSpc>
                  <a:spcPts val="6698"/>
                </a:lnSpc>
              </a:pPr>
              <a:r>
                <a:rPr lang="en-US" sz="6089" b="1">
                  <a:solidFill>
                    <a:srgbClr val="000000"/>
                  </a:solidFill>
                  <a:latin typeface="Muli Ultra-Bold"/>
                  <a:ea typeface="Muli Ultra-Bold"/>
                  <a:cs typeface="Muli Ultra-Bold"/>
                  <a:sym typeface="Muli Ultra-Bold"/>
                </a:rPr>
                <a:t>2024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86583"/>
              <a:ext cx="8852443" cy="57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196229"/>
              <a:ext cx="8852443" cy="2760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60392" lvl="1" indent="-330196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39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wydarzenia stacjonarne</a:t>
              </a:r>
            </a:p>
            <a:p>
              <a:pPr marL="660392" lvl="1" indent="-330196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39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wydarzenia online</a:t>
              </a:r>
            </a:p>
            <a:p>
              <a:pPr marL="660392" lvl="1" indent="-330196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39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wydarzenia hybrydowe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3545294" y="5143500"/>
            <a:ext cx="3545294" cy="5143500"/>
          </a:xfrm>
          <a:prstGeom prst="rect">
            <a:avLst/>
          </a:prstGeom>
          <a:solidFill>
            <a:srgbClr val="FFDF2B"/>
          </a:solidFill>
        </p:spPr>
      </p:sp>
      <p:sp>
        <p:nvSpPr>
          <p:cNvPr id="9" name="AutoShape 9"/>
          <p:cNvSpPr/>
          <p:nvPr/>
        </p:nvSpPr>
        <p:spPr>
          <a:xfrm>
            <a:off x="0" y="5143500"/>
            <a:ext cx="3545294" cy="5143500"/>
          </a:xfrm>
          <a:prstGeom prst="rect">
            <a:avLst/>
          </a:prstGeom>
          <a:solidFill>
            <a:srgbClr val="CF2928"/>
          </a:solidFill>
        </p:spPr>
      </p:sp>
      <p:sp>
        <p:nvSpPr>
          <p:cNvPr id="10" name="Freeform 10"/>
          <p:cNvSpPr/>
          <p:nvPr/>
        </p:nvSpPr>
        <p:spPr>
          <a:xfrm rot="5400000">
            <a:off x="3545294" y="6741925"/>
            <a:ext cx="3545294" cy="3545294"/>
          </a:xfrm>
          <a:custGeom>
            <a:avLst/>
            <a:gdLst/>
            <a:ahLst/>
            <a:cxnLst/>
            <a:rect l="l" t="t" r="r" b="b"/>
            <a:pathLst>
              <a:path w="3545294" h="3545294">
                <a:moveTo>
                  <a:pt x="0" y="0"/>
                </a:moveTo>
                <a:lnTo>
                  <a:pt x="3545294" y="0"/>
                </a:lnTo>
                <a:lnTo>
                  <a:pt x="3545294" y="3545294"/>
                </a:lnTo>
                <a:lnTo>
                  <a:pt x="0" y="35452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2626906"/>
            <a:ext cx="2516594" cy="2516594"/>
          </a:xfrm>
          <a:custGeom>
            <a:avLst/>
            <a:gdLst/>
            <a:ahLst/>
            <a:cxnLst/>
            <a:rect l="l" t="t" r="r" b="b"/>
            <a:pathLst>
              <a:path w="2516594" h="2516594">
                <a:moveTo>
                  <a:pt x="0" y="0"/>
                </a:moveTo>
                <a:lnTo>
                  <a:pt x="2516594" y="0"/>
                </a:lnTo>
                <a:lnTo>
                  <a:pt x="2516594" y="2516594"/>
                </a:lnTo>
                <a:lnTo>
                  <a:pt x="0" y="251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80691" y="1028700"/>
            <a:ext cx="778534" cy="778534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38442" cy="2839991"/>
          </a:xfrm>
          <a:prstGeom prst="rect">
            <a:avLst/>
          </a:prstGeom>
          <a:solidFill>
            <a:srgbClr val="CF2928"/>
          </a:solidFill>
        </p:spPr>
      </p:sp>
      <p:sp>
        <p:nvSpPr>
          <p:cNvPr id="3" name="Freeform 3"/>
          <p:cNvSpPr/>
          <p:nvPr/>
        </p:nvSpPr>
        <p:spPr>
          <a:xfrm rot="-5400000">
            <a:off x="0" y="0"/>
            <a:ext cx="2594628" cy="2594628"/>
          </a:xfrm>
          <a:custGeom>
            <a:avLst/>
            <a:gdLst/>
            <a:ahLst/>
            <a:cxnLst/>
            <a:rect l="l" t="t" r="r" b="b"/>
            <a:pathLst>
              <a:path w="2594628" h="2594628">
                <a:moveTo>
                  <a:pt x="0" y="0"/>
                </a:moveTo>
                <a:lnTo>
                  <a:pt x="2594628" y="0"/>
                </a:lnTo>
                <a:lnTo>
                  <a:pt x="2594628" y="2594628"/>
                </a:lnTo>
                <a:lnTo>
                  <a:pt x="0" y="2594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96384" y="389447"/>
            <a:ext cx="1884116" cy="1884116"/>
          </a:xfrm>
          <a:custGeom>
            <a:avLst/>
            <a:gdLst/>
            <a:ahLst/>
            <a:cxnLst/>
            <a:rect l="l" t="t" r="r" b="b"/>
            <a:pathLst>
              <a:path w="1884116" h="1884116">
                <a:moveTo>
                  <a:pt x="0" y="0"/>
                </a:moveTo>
                <a:lnTo>
                  <a:pt x="1884116" y="0"/>
                </a:lnTo>
                <a:lnTo>
                  <a:pt x="1884116" y="1884117"/>
                </a:lnTo>
                <a:lnTo>
                  <a:pt x="0" y="1884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2839991"/>
            <a:ext cx="1513140" cy="1513140"/>
          </a:xfrm>
          <a:custGeom>
            <a:avLst/>
            <a:gdLst/>
            <a:ahLst/>
            <a:cxnLst/>
            <a:rect l="l" t="t" r="r" b="b"/>
            <a:pathLst>
              <a:path w="1513140" h="1513140">
                <a:moveTo>
                  <a:pt x="0" y="0"/>
                </a:moveTo>
                <a:lnTo>
                  <a:pt x="1513140" y="0"/>
                </a:lnTo>
                <a:lnTo>
                  <a:pt x="1513140" y="1513140"/>
                </a:lnTo>
                <a:lnTo>
                  <a:pt x="0" y="151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8479766"/>
            <a:ext cx="778534" cy="77853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988873" y="860685"/>
            <a:ext cx="16047170" cy="238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49"/>
              </a:lnSpc>
            </a:pPr>
            <a:r>
              <a:rPr lang="en-US" sz="8499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Wyzwania dla </a:t>
            </a:r>
          </a:p>
          <a:p>
            <a:pPr algn="l">
              <a:lnSpc>
                <a:spcPts val="9350"/>
              </a:lnSpc>
            </a:pPr>
            <a:r>
              <a:rPr lang="en-US" sz="850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organizatora wydarzeń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88873" y="4132157"/>
            <a:ext cx="6553436" cy="2614950"/>
            <a:chOff x="0" y="0"/>
            <a:chExt cx="8737915" cy="34866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8737915" cy="50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technologie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12702"/>
              <a:ext cx="8737915" cy="90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Rozwój technologii zmierza dziś w kierunku poprawy jakości emisji, czasu reakcji i eliminacji błędów itd.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806702"/>
              <a:ext cx="8737915" cy="1029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endParaRPr/>
            </a:p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koszty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37299"/>
              <a:ext cx="8737915" cy="1837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  <a:p>
              <a:pPr algn="l">
                <a:lnSpc>
                  <a:spcPts val="28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Rozwój technologii, w szczególności AI pozwala na utrzymanie kosztów rozwiązań dostępnościowych na umiarkowanym poziomie.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705551" y="4132157"/>
            <a:ext cx="4048253" cy="2956135"/>
            <a:chOff x="0" y="0"/>
            <a:chExt cx="5397670" cy="39415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5397670" cy="50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wsparcie organizacyjne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12702"/>
              <a:ext cx="5397670" cy="3694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Wsparcie profesjonalnego partnera, który dysponuje aktualną i kompleksową wiedzą na temat najnowszych, najbardziej adekwatnych rozwiązań technologicznych dla dostępności oraz potrafi je zaimplementować.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6753804" y="1028700"/>
            <a:ext cx="505496" cy="505496"/>
          </a:xfrm>
          <a:custGeom>
            <a:avLst/>
            <a:gdLst/>
            <a:ahLst/>
            <a:cxnLst/>
            <a:rect l="l" t="t" r="r" b="b"/>
            <a:pathLst>
              <a:path w="505496" h="505496">
                <a:moveTo>
                  <a:pt x="0" y="0"/>
                </a:moveTo>
                <a:lnTo>
                  <a:pt x="505496" y="0"/>
                </a:lnTo>
                <a:lnTo>
                  <a:pt x="505496" y="505496"/>
                </a:lnTo>
                <a:lnTo>
                  <a:pt x="0" y="5054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142" y="1028700"/>
            <a:ext cx="778534" cy="77853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  <p:sp>
        <p:nvSpPr>
          <p:cNvPr id="4" name="Freeform 4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2933520" y="3363808"/>
            <a:ext cx="6375935" cy="1227325"/>
          </a:xfrm>
          <a:prstGeom prst="rect">
            <a:avLst/>
          </a:prstGeom>
          <a:solidFill>
            <a:srgbClr val="FF3131"/>
          </a:solidFill>
        </p:spPr>
      </p:sp>
      <p:sp>
        <p:nvSpPr>
          <p:cNvPr id="7" name="Freeform 7" descr="zdjęcie prezentujące wyświetlacz napisów generowanych na żywo podczas spotkania oraz rzutnik ze slajdem przedstawianej prezentacji"/>
          <p:cNvSpPr/>
          <p:nvPr/>
        </p:nvSpPr>
        <p:spPr>
          <a:xfrm>
            <a:off x="8331067" y="5143500"/>
            <a:ext cx="8851334" cy="4978875"/>
          </a:xfrm>
          <a:custGeom>
            <a:avLst/>
            <a:gdLst/>
            <a:ahLst/>
            <a:cxnLst/>
            <a:rect l="l" t="t" r="r" b="b"/>
            <a:pathLst>
              <a:path w="8851334" h="4978875">
                <a:moveTo>
                  <a:pt x="0" y="0"/>
                </a:moveTo>
                <a:lnTo>
                  <a:pt x="8851334" y="0"/>
                </a:lnTo>
                <a:lnTo>
                  <a:pt x="8851334" y="4978875"/>
                </a:lnTo>
                <a:lnTo>
                  <a:pt x="0" y="4978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62095" y="1095375"/>
            <a:ext cx="10585917" cy="348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Nowe technologie</a:t>
            </a:r>
          </a:p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dla dostępności </a:t>
            </a:r>
            <a:r>
              <a:rPr lang="en-US" sz="8250" b="1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stacjonarnej</a:t>
            </a:r>
            <a:r>
              <a:rPr lang="en-US" sz="8250" b="1">
                <a:solidFill>
                  <a:srgbClr val="FF3131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 </a:t>
            </a: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cz. 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62095" y="5318288"/>
            <a:ext cx="4405964" cy="4373280"/>
            <a:chOff x="0" y="0"/>
            <a:chExt cx="5874619" cy="583104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6412"/>
              <a:ext cx="5874619" cy="509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Napisy na żywo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64399"/>
              <a:ext cx="5874619" cy="4866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r>
                <a:rPr lang="en-US" sz="1750" spc="17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W dobie rosnącej świadomości na temat dostępności, nasze rozwiązanie w zakresie napisów na żywo odgrywa kluczową rolę w umożliwieniu uczestnictwa w wydarzeniach naukowych i politycznych. Dzięki naszemu autorskiemu oprogramowaniu, połączonemu z technologią rozpoznawania mowy i sztucznej inteligencji, możemy dostarczyć wysokiej jakości napisy na żywo, które są dostępne dla wszystkich uczestników.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142" y="1028700"/>
            <a:ext cx="778534" cy="77853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  <p:sp>
        <p:nvSpPr>
          <p:cNvPr id="4" name="Freeform 4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2933520" y="3363808"/>
            <a:ext cx="6375935" cy="1227325"/>
          </a:xfrm>
          <a:prstGeom prst="rect">
            <a:avLst/>
          </a:prstGeom>
          <a:solidFill>
            <a:srgbClr val="FF3131"/>
          </a:solidFill>
        </p:spPr>
      </p:sp>
      <p:sp>
        <p:nvSpPr>
          <p:cNvPr id="7" name="TextBox 7"/>
          <p:cNvSpPr txBox="1"/>
          <p:nvPr/>
        </p:nvSpPr>
        <p:spPr>
          <a:xfrm>
            <a:off x="2952570" y="1104900"/>
            <a:ext cx="10585917" cy="348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Nowe technologie</a:t>
            </a:r>
          </a:p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dla dostępności </a:t>
            </a:r>
            <a:r>
              <a:rPr lang="en-US" sz="8250" b="1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stacjonarnej</a:t>
            </a: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 cz. II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33520" y="4897273"/>
            <a:ext cx="3919363" cy="5291535"/>
            <a:chOff x="0" y="0"/>
            <a:chExt cx="5225817" cy="7055380"/>
          </a:xfrm>
        </p:grpSpPr>
        <p:sp>
          <p:nvSpPr>
            <p:cNvPr id="9" name="TextBox 9"/>
            <p:cNvSpPr txBox="1"/>
            <p:nvPr/>
          </p:nvSpPr>
          <p:spPr>
            <a:xfrm>
              <a:off x="0" y="-26412"/>
              <a:ext cx="5225817" cy="509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Pętla indukcyjna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4399"/>
              <a:ext cx="5225817" cy="6090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r>
                <a:rPr lang="en-US" sz="1750" spc="17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Pętle indukcyjne to doskonałe rozwiązanie wspierające dostępność, szczególnie dla osób z aparatami słuchowymi. Działają poprzez przesyłanie dźwięku bezpośrednio do aparatów, eliminując hałasy otoczenia.</a:t>
              </a:r>
            </a:p>
            <a:p>
              <a:pPr algn="l">
                <a:lnSpc>
                  <a:spcPts val="2450"/>
                </a:lnSpc>
              </a:pPr>
              <a:endParaRPr lang="en-US" sz="1750" spc="17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algn="l">
                <a:lnSpc>
                  <a:spcPts val="2450"/>
                </a:lnSpc>
              </a:pPr>
              <a:r>
                <a:rPr lang="en-US" sz="1750" spc="17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System pętli indukcyjnych składa się z mikrofonu, wzmacniacza i pętli przewodzącej dźwięk w formie pola magnetycznego. Użytkownicy z aparatami słuchowymi mogą odbierać dźwięk bezpośrednio, co poprawia jakość dźwięku.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32635" y="4897273"/>
            <a:ext cx="3925801" cy="4278712"/>
            <a:chOff x="0" y="0"/>
            <a:chExt cx="5234402" cy="570494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6047"/>
              <a:ext cx="5234402" cy="49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7"/>
                </a:lnSpc>
              </a:pPr>
              <a:r>
                <a:rPr lang="en-US" sz="2445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Tłumacz języka migowego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452"/>
              <a:ext cx="5234402" cy="4752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7"/>
                </a:lnSpc>
              </a:pPr>
              <a:r>
                <a:rPr lang="en-US" sz="1712" spc="17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Profesjonalne usługi tłumaczenia na PJM umożliwiają osobom niesłyszącym pełne uczestnictwo w konferencjach, szkoleniach i wydarzeniach kulturalnych. Dzięki tłumaczom z wieloletnim doświadczeniem zapewniamy precyzyjną i naturalną komunikację w czasie rzeczywistym. Spraw, aby Twoje wydarzenie było dostępne dla wszystkich, budując reputację otwartej i inkluzywnej marki.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82386" y="4897273"/>
            <a:ext cx="4134979" cy="4691549"/>
            <a:chOff x="0" y="0"/>
            <a:chExt cx="5513306" cy="625539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7048"/>
              <a:ext cx="5513306" cy="527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2"/>
                </a:lnSpc>
              </a:pPr>
              <a:r>
                <a:rPr lang="en-US" sz="2594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Audiodeskrypcja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01756"/>
              <a:ext cx="5513306" cy="525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3"/>
                </a:lnSpc>
              </a:pPr>
              <a:r>
                <a:rPr lang="en-US" sz="1716" spc="17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Audiodeskrypcja to usługa polegająca na dostarczaniu werbalnych opisów wizualnych elementów wydarzenia dla osób niewidomych i słabowidzących. W trakcie konferencji, spektakli, czy transmisji wideo audiodeskryptor opisuje to, co dzieje się na scenie, np. gesty mówcy, slajdy prezentacji, czy zmiany w otoczeniu. Audiodeskrypcja jest najczęściej dostarczana poprzez słuchawki, tak aby osoby niewidzące mogły słyszeć zarówno opis, jak i pozostałe treści wydarzenia.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142" y="1028700"/>
            <a:ext cx="778534" cy="77853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  <p:sp>
        <p:nvSpPr>
          <p:cNvPr id="4" name="Freeform 4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2914470" y="3363808"/>
            <a:ext cx="3172268" cy="1227325"/>
          </a:xfrm>
          <a:prstGeom prst="rect">
            <a:avLst/>
          </a:prstGeom>
          <a:solidFill>
            <a:srgbClr val="368493"/>
          </a:solidFill>
        </p:spPr>
      </p:sp>
      <p:sp>
        <p:nvSpPr>
          <p:cNvPr id="7" name="TextBox 7"/>
          <p:cNvSpPr txBox="1"/>
          <p:nvPr/>
        </p:nvSpPr>
        <p:spPr>
          <a:xfrm>
            <a:off x="2967079" y="1114425"/>
            <a:ext cx="10585917" cy="348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Nowe technologie</a:t>
            </a:r>
          </a:p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dla dostępności </a:t>
            </a:r>
            <a:r>
              <a:rPr lang="en-US" sz="8250" b="1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online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67079" y="5143500"/>
            <a:ext cx="13623084" cy="4510324"/>
            <a:chOff x="0" y="0"/>
            <a:chExt cx="18164112" cy="6013765"/>
          </a:xfrm>
        </p:grpSpPr>
        <p:sp>
          <p:nvSpPr>
            <p:cNvPr id="9" name="TextBox 9"/>
            <p:cNvSpPr txBox="1"/>
            <p:nvPr/>
          </p:nvSpPr>
          <p:spPr>
            <a:xfrm>
              <a:off x="0" y="-29776"/>
              <a:ext cx="18164112" cy="608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47"/>
                </a:lnSpc>
              </a:pPr>
              <a:r>
                <a:rPr lang="en-US" sz="2997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Platforma do transmisji na żywo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52674"/>
              <a:ext cx="18164112" cy="4861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 spc="2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Nasza innowacyjna platforma do transmisji spotkań i konferencji zapewnia pełną dostępność oraz wygodę użytkowania dla organizatorów i uczestników. Dzięki zaawansowanym funkcjom, platforma dostosowuje się do potrzeb widzów o różnych wymaganiach, umożliwiając transmisje, które są w pełni inkluzywne i interaktywne.</a:t>
              </a:r>
            </a:p>
            <a:p>
              <a:pPr algn="l">
                <a:lnSpc>
                  <a:spcPts val="2939"/>
                </a:lnSpc>
              </a:pPr>
              <a:endParaRPr lang="en-US" sz="2099" spc="2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algn="l">
                <a:lnSpc>
                  <a:spcPts val="2939"/>
                </a:lnSpc>
              </a:pPr>
              <a:r>
                <a:rPr lang="en-US" sz="2099" spc="2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Dzięki integracji tłumaczenia na Polski Język Migowy, audiodeskrypcji, napisów na żywo i wielu ścieżek językowych, tworzymy przestrzeń, w której każdy uczestnik ma pełny dostęp do treści. Całość zamknięta w jednym prostym linku, który umożliwia płynne śledzenie wydarzeń z dowolnego miejsca. Dodatkowo, moderowana sekcja pytań i odpowiedzi sprawia, że interakcja staje się bardziej wartościowa i uporządkowana. Z naszą platformą nie tylko spełniasz wymogi dostępności – wyznaczasz nowe standardy.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142" y="1028700"/>
            <a:ext cx="778534" cy="77853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  <p:sp>
        <p:nvSpPr>
          <p:cNvPr id="4" name="Freeform 4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2914470" y="3363808"/>
            <a:ext cx="3172268" cy="1227325"/>
          </a:xfrm>
          <a:prstGeom prst="rect">
            <a:avLst/>
          </a:prstGeom>
          <a:solidFill>
            <a:srgbClr val="368493"/>
          </a:solidFill>
        </p:spPr>
      </p:sp>
      <p:sp>
        <p:nvSpPr>
          <p:cNvPr id="7" name="Freeform 7"/>
          <p:cNvSpPr/>
          <p:nvPr/>
        </p:nvSpPr>
        <p:spPr>
          <a:xfrm>
            <a:off x="1120057" y="7921304"/>
            <a:ext cx="863240" cy="676466"/>
          </a:xfrm>
          <a:custGeom>
            <a:avLst/>
            <a:gdLst/>
            <a:ahLst/>
            <a:cxnLst/>
            <a:rect l="l" t="t" r="r" b="b"/>
            <a:pathLst>
              <a:path w="863240" h="676466">
                <a:moveTo>
                  <a:pt x="0" y="0"/>
                </a:moveTo>
                <a:lnTo>
                  <a:pt x="863239" y="0"/>
                </a:lnTo>
                <a:lnTo>
                  <a:pt x="863239" y="676466"/>
                </a:lnTo>
                <a:lnTo>
                  <a:pt x="0" y="676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67079" y="1114425"/>
            <a:ext cx="10585917" cy="3486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Nowe technologie</a:t>
            </a:r>
          </a:p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dla dostępności </a:t>
            </a:r>
            <a:r>
              <a:rPr lang="en-US" sz="8250" b="1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online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98009" y="6524324"/>
            <a:ext cx="3341363" cy="1396980"/>
            <a:chOff x="0" y="0"/>
            <a:chExt cx="4455151" cy="186264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6412"/>
              <a:ext cx="4455151" cy="1029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4"/>
                </a:lnSpc>
              </a:pPr>
              <a:r>
                <a:rPr lang="en-US" sz="2499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Tłumaczenia na </a:t>
              </a:r>
            </a:p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język migowy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85241"/>
              <a:ext cx="4455151" cy="3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69523" y="6524434"/>
            <a:ext cx="3242330" cy="1396870"/>
            <a:chOff x="0" y="0"/>
            <a:chExt cx="4323107" cy="186249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6412"/>
              <a:ext cx="4323107" cy="102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Moderowane napisy na żywo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85095"/>
              <a:ext cx="4323107" cy="3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336054" y="6524434"/>
            <a:ext cx="2809062" cy="1006348"/>
            <a:chOff x="0" y="0"/>
            <a:chExt cx="3745416" cy="134179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6412"/>
              <a:ext cx="3745416" cy="509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Audiodeskrypcja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64399"/>
              <a:ext cx="3745416" cy="3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91543" y="6524434"/>
            <a:ext cx="2425311" cy="1396870"/>
            <a:chOff x="0" y="0"/>
            <a:chExt cx="3233747" cy="186249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6412"/>
              <a:ext cx="3233747" cy="102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Wiele ścieżek językowych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85095"/>
              <a:ext cx="3233747" cy="3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367516" y="6524324"/>
            <a:ext cx="4050268" cy="1396980"/>
            <a:chOff x="0" y="0"/>
            <a:chExt cx="5400358" cy="186264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26412"/>
              <a:ext cx="5400358" cy="1029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4"/>
                </a:lnSpc>
              </a:pPr>
              <a:r>
                <a:rPr lang="en-US" sz="2499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Sekcja pytań </a:t>
              </a:r>
            </a:p>
            <a:p>
              <a:pPr algn="l">
                <a:lnSpc>
                  <a:spcPts val="3125"/>
                </a:lnSpc>
              </a:pPr>
              <a:r>
                <a:rPr lang="en-US" sz="2500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i odpowiedzi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485241"/>
              <a:ext cx="5400358" cy="3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4859068" y="7921304"/>
            <a:ext cx="863240" cy="676466"/>
          </a:xfrm>
          <a:custGeom>
            <a:avLst/>
            <a:gdLst/>
            <a:ahLst/>
            <a:cxnLst/>
            <a:rect l="l" t="t" r="r" b="b"/>
            <a:pathLst>
              <a:path w="863240" h="676466">
                <a:moveTo>
                  <a:pt x="0" y="0"/>
                </a:moveTo>
                <a:lnTo>
                  <a:pt x="863240" y="0"/>
                </a:lnTo>
                <a:lnTo>
                  <a:pt x="863240" y="676466"/>
                </a:lnTo>
                <a:lnTo>
                  <a:pt x="0" y="676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472579" y="7921304"/>
            <a:ext cx="863240" cy="676466"/>
          </a:xfrm>
          <a:custGeom>
            <a:avLst/>
            <a:gdLst/>
            <a:ahLst/>
            <a:cxnLst/>
            <a:rect l="l" t="t" r="r" b="b"/>
            <a:pathLst>
              <a:path w="863240" h="676466">
                <a:moveTo>
                  <a:pt x="0" y="0"/>
                </a:moveTo>
                <a:lnTo>
                  <a:pt x="863239" y="0"/>
                </a:lnTo>
                <a:lnTo>
                  <a:pt x="863239" y="676466"/>
                </a:lnTo>
                <a:lnTo>
                  <a:pt x="0" y="676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308965" y="7921304"/>
            <a:ext cx="863240" cy="676466"/>
          </a:xfrm>
          <a:custGeom>
            <a:avLst/>
            <a:gdLst/>
            <a:ahLst/>
            <a:cxnLst/>
            <a:rect l="l" t="t" r="r" b="b"/>
            <a:pathLst>
              <a:path w="863240" h="676466">
                <a:moveTo>
                  <a:pt x="0" y="0"/>
                </a:moveTo>
                <a:lnTo>
                  <a:pt x="863240" y="0"/>
                </a:lnTo>
                <a:lnTo>
                  <a:pt x="863240" y="676466"/>
                </a:lnTo>
                <a:lnTo>
                  <a:pt x="0" y="676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105935" y="7921304"/>
            <a:ext cx="863240" cy="676466"/>
          </a:xfrm>
          <a:custGeom>
            <a:avLst/>
            <a:gdLst/>
            <a:ahLst/>
            <a:cxnLst/>
            <a:rect l="l" t="t" r="r" b="b"/>
            <a:pathLst>
              <a:path w="863240" h="676466">
                <a:moveTo>
                  <a:pt x="0" y="0"/>
                </a:moveTo>
                <a:lnTo>
                  <a:pt x="863239" y="0"/>
                </a:lnTo>
                <a:lnTo>
                  <a:pt x="863239" y="676466"/>
                </a:lnTo>
                <a:lnTo>
                  <a:pt x="0" y="676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142" y="1028700"/>
            <a:ext cx="778534" cy="77853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  <p:sp>
        <p:nvSpPr>
          <p:cNvPr id="4" name="Freeform 4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2933520" y="3363808"/>
            <a:ext cx="4275300" cy="1227325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7" name="TextBox 7"/>
          <p:cNvSpPr txBox="1"/>
          <p:nvPr/>
        </p:nvSpPr>
        <p:spPr>
          <a:xfrm>
            <a:off x="2933520" y="1085850"/>
            <a:ext cx="10585917" cy="348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Nowe technologie</a:t>
            </a:r>
          </a:p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dla dostępności </a:t>
            </a:r>
            <a:r>
              <a:rPr lang="en-US" sz="8250" b="1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hybryda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33520" y="5015780"/>
            <a:ext cx="13288860" cy="3076645"/>
            <a:chOff x="0" y="0"/>
            <a:chExt cx="17718480" cy="4102194"/>
          </a:xfrm>
        </p:grpSpPr>
        <p:sp>
          <p:nvSpPr>
            <p:cNvPr id="9" name="TextBox 9"/>
            <p:cNvSpPr txBox="1"/>
            <p:nvPr/>
          </p:nvSpPr>
          <p:spPr>
            <a:xfrm>
              <a:off x="0" y="-27801"/>
              <a:ext cx="17718480" cy="550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1"/>
                </a:lnSpc>
              </a:pPr>
              <a:r>
                <a:rPr lang="en-US" sz="2705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Dostępność w każdym wymiarze – klucz do udanej konferencji hybrydowej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36533"/>
              <a:ext cx="17718480" cy="3065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2"/>
                </a:lnSpc>
              </a:pPr>
              <a:r>
                <a:rPr lang="en-US" sz="1894" spc="18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Konferencje hybrydowe łączą w sobie zalety spotkań na żywo i zdalnych, oferując uczestnikom elastyczność w wyborze formy udziału. Kluczowym aspektem, który często umyka organizatorom, jest zapewnienie pełnej dostępności w każdym z tych wymiarów. Niezależnie od tego, czy uczestnicy są na miejscu, czy łączą się online, każdy z nich powinien mieć równe szanse na pełne uczestnictwo.</a:t>
              </a:r>
            </a:p>
            <a:p>
              <a:pPr algn="l">
                <a:lnSpc>
                  <a:spcPts val="2652"/>
                </a:lnSpc>
              </a:pPr>
              <a:endParaRPr lang="en-US" sz="1894" spc="18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algn="l">
                <a:lnSpc>
                  <a:spcPts val="2652"/>
                </a:lnSpc>
              </a:pPr>
              <a:r>
                <a:rPr lang="en-US" sz="1894" spc="18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Gwarantując dostępność zarówno dla uczestników stacjonarnych, jak i zdalnych, nie tylko podnosisz jakość swojego wydarzenia, ale także wzmacniasz poczucie wspólnoty i równości wśród uczestników.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142" y="1028700"/>
            <a:ext cx="778534" cy="77853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2928"/>
            </a:solidFill>
          </p:spPr>
        </p:sp>
      </p:grpSp>
      <p:sp>
        <p:nvSpPr>
          <p:cNvPr id="4" name="Freeform 4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04945" y="1085850"/>
            <a:ext cx="19051689" cy="3486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Nowe technologie</a:t>
            </a:r>
          </a:p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dla materiałów  </a:t>
            </a:r>
          </a:p>
          <a:p>
            <a:pPr algn="l">
              <a:lnSpc>
                <a:spcPts val="9075"/>
              </a:lnSpc>
            </a:pPr>
            <a:r>
              <a:rPr lang="en-US" sz="8250" b="1">
                <a:solidFill>
                  <a:srgbClr val="000000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informacyjno-promocyjnych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04945" y="6842395"/>
            <a:ext cx="3663219" cy="29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3599862" y="5705236"/>
            <a:ext cx="3663219" cy="29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endParaRPr/>
          </a:p>
        </p:txBody>
      </p:sp>
      <p:grpSp>
        <p:nvGrpSpPr>
          <p:cNvPr id="9" name="Group 9"/>
          <p:cNvGrpSpPr/>
          <p:nvPr/>
        </p:nvGrpSpPr>
        <p:grpSpPr>
          <a:xfrm>
            <a:off x="14240443" y="6410502"/>
            <a:ext cx="3663219" cy="1005066"/>
            <a:chOff x="0" y="0"/>
            <a:chExt cx="4884292" cy="13400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6412"/>
              <a:ext cx="4884292" cy="509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4"/>
                </a:lnSpc>
              </a:pPr>
              <a:r>
                <a:rPr lang="en-US" sz="2499" b="1">
                  <a:solidFill>
                    <a:srgbClr val="CF2928"/>
                  </a:solidFill>
                  <a:latin typeface="Muli Bold"/>
                  <a:ea typeface="Muli Bold"/>
                  <a:cs typeface="Muli Bold"/>
                  <a:sym typeface="Muli Bold"/>
                </a:rPr>
                <a:t>Tłumaczenie PJM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64403"/>
              <a:ext cx="4884292" cy="37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17563" y="4955540"/>
            <a:ext cx="10450598" cy="3940078"/>
            <a:chOff x="0" y="0"/>
            <a:chExt cx="13934130" cy="525343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3814"/>
              <a:ext cx="13934130" cy="455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2"/>
                </a:lnSpc>
              </a:pPr>
              <a:r>
                <a:rPr lang="en-US" sz="2185" b="1">
                  <a:solidFill>
                    <a:srgbClr val="000000"/>
                  </a:solidFill>
                  <a:latin typeface="Muli Semi-Bold"/>
                  <a:ea typeface="Muli Semi-Bold"/>
                  <a:cs typeface="Muli Semi-Bold"/>
                  <a:sym typeface="Muli Semi-Bold"/>
                </a:rPr>
                <a:t>Dostępność materiałów audio-wizualnych – każdy detal ma znaczenie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30089"/>
              <a:ext cx="13934130" cy="4423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2130" spc="21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W dobie cyfrowej, dostępność materiałów audio-wizualnych to kluczowy element, który sprawia, że Twoje treści są dostępne dla wszystkich. W Expertlab oferujemy kompleksowe rozwiązania, które obejmują tłumaczenie na Polski Język Migowy (PJM), napisy oraz audiodeskrypcję, aby zapewnić pełne zrozumienie treści dla osób z różnymi potrzebami. Nasze usługi nie tylko wzbogacają materiały o dodatkowe informacje wizualne i dźwiękowe, ale również tworzą inkluzywną przestrzeń, w której każdy ma możliwość korzystania z zasobów. Niezależnie od formatu – czy to film, prezentacja, czy szkolenie online – dbamy o to, aby każdy mógł w pełni cieszyć się przekazem, bez względu na ograniczenia.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40443" y="5259704"/>
            <a:ext cx="3663219" cy="1006351"/>
            <a:chOff x="0" y="0"/>
            <a:chExt cx="4884292" cy="134180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6412"/>
              <a:ext cx="4884292" cy="509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4"/>
                </a:lnSpc>
              </a:pPr>
              <a:r>
                <a:rPr lang="en-US" sz="2499" b="1">
                  <a:solidFill>
                    <a:srgbClr val="CF2928"/>
                  </a:solidFill>
                  <a:latin typeface="Muli Bold"/>
                  <a:ea typeface="Muli Bold"/>
                  <a:cs typeface="Muli Bold"/>
                  <a:sym typeface="Muli Bold"/>
                </a:rPr>
                <a:t>Napisy do filmów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64403"/>
              <a:ext cx="4884292" cy="3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240443" y="7647158"/>
            <a:ext cx="3663219" cy="1006351"/>
            <a:chOff x="0" y="0"/>
            <a:chExt cx="4884292" cy="134180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6412"/>
              <a:ext cx="4884292" cy="509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4"/>
                </a:lnSpc>
              </a:pPr>
              <a:r>
                <a:rPr lang="en-US" sz="2499" b="1">
                  <a:solidFill>
                    <a:srgbClr val="CF2928"/>
                  </a:solidFill>
                  <a:latin typeface="Muli Bold"/>
                  <a:ea typeface="Muli Bold"/>
                  <a:cs typeface="Muli Bold"/>
                  <a:sym typeface="Muli Bold"/>
                </a:rPr>
                <a:t>Audiodeskrypcja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64403"/>
              <a:ext cx="4884292" cy="3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811</Words>
  <Application>Microsoft Office PowerPoint</Application>
  <PresentationFormat>Niestandardowy</PresentationFormat>
  <Paragraphs>80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Calibri</vt:lpstr>
      <vt:lpstr>Open Sans Bold</vt:lpstr>
      <vt:lpstr>Muli Semi-Bold</vt:lpstr>
      <vt:lpstr>Muli Ultra-Bold</vt:lpstr>
      <vt:lpstr>Muli Bold</vt:lpstr>
      <vt:lpstr>Muli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ExpertLab prezentacja dostępność</dc:title>
  <dc:creator>Wierzbowska Dominika</dc:creator>
  <cp:lastModifiedBy>Wierzbowska Dominika</cp:lastModifiedBy>
  <cp:revision>3</cp:revision>
  <dcterms:created xsi:type="dcterms:W3CDTF">2006-08-16T00:00:00Z</dcterms:created>
  <dcterms:modified xsi:type="dcterms:W3CDTF">2024-10-25T12:47:39Z</dcterms:modified>
  <dc:identifier>DAGTD6x6HTo</dc:identifier>
</cp:coreProperties>
</file>