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1637" r:id="rId3"/>
    <p:sldId id="1638" r:id="rId4"/>
    <p:sldId id="1639" r:id="rId5"/>
    <p:sldId id="260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Gąsior-Skwarek Renata" initials="GSR" lastIdx="6" clrIdx="1">
    <p:extLst>
      <p:ext uri="{19B8F6BF-5375-455C-9EA6-DF929625EA0E}">
        <p15:presenceInfo xmlns:p15="http://schemas.microsoft.com/office/powerpoint/2012/main" userId="S::Renata.Gasior-Skwarek@mfipr.gov.pl::eeb0357b-9b8a-4123-9419-94c3bcfc6b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B0"/>
    <a:srgbClr val="D5F9B7"/>
    <a:srgbClr val="FFFACE"/>
    <a:srgbClr val="92D050"/>
    <a:srgbClr val="FFD618"/>
    <a:srgbClr val="99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6357" autoAdjust="0"/>
  </p:normalViewPr>
  <p:slideViewPr>
    <p:cSldViewPr showGuides="1">
      <p:cViewPr varScale="1">
        <p:scale>
          <a:sx n="57" d="100"/>
          <a:sy n="57" d="100"/>
        </p:scale>
        <p:origin x="1284" y="3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01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44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2023-11-24</a:t>
            </a:fld>
            <a:endParaRPr lang="pl-PL" dirty="0"/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E58E4334-B4E4-437F-A004-E93F1DB6DA6B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8" name="Obraz 17" descr="logo Funduszy Europejskich">
              <a:extLst>
                <a:ext uri="{FF2B5EF4-FFF2-40B4-BE49-F238E27FC236}">
                  <a16:creationId xmlns:a16="http://schemas.microsoft.com/office/drawing/2014/main" id="{E0BF4BF1-78F3-4D35-BEDE-0444FC23FC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9" name="Obraz 18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491E3BAC-D739-420E-AD4E-1A4524AF4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20" name="Obraz 19" descr="barwy RP">
              <a:extLst>
                <a:ext uri="{FF2B5EF4-FFF2-40B4-BE49-F238E27FC236}">
                  <a16:creationId xmlns:a16="http://schemas.microsoft.com/office/drawing/2014/main" id="{E333F67D-938A-4AA8-949B-B14905E549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A26C1ED3-DDF0-40A4-B5A6-5DA7608BB4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2" name="Łącznik prosty 21">
              <a:extLst>
                <a:ext uri="{FF2B5EF4-FFF2-40B4-BE49-F238E27FC236}">
                  <a16:creationId xmlns:a16="http://schemas.microsoft.com/office/drawing/2014/main" id="{F63C181C-59CD-48AA-A471-479A5FC5BC80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9BFD99DC-A75E-49B2-AD8E-B83757809189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C45D6D39-90FC-4D84-B9EA-7F6E3C4E5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2619EAD-37D5-4B2B-B0F0-E0887C0433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0784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7AA29AC7-B566-4193-A3A0-0E371765CE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B761E6A8-962B-4A7E-AF43-FB15C12E7F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_teks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3F93328A-BAE4-4982-BF80-4EA3B86620F6}"/>
              </a:ext>
            </a:extLst>
          </p:cNvPr>
          <p:cNvSpPr/>
          <p:nvPr userDrawn="1"/>
        </p:nvSpPr>
        <p:spPr>
          <a:xfrm>
            <a:off x="293786" y="1556599"/>
            <a:ext cx="2440779" cy="10421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151" tIns="54576" rIns="109151" bIns="54576" anchor="ctr"/>
          <a:lstStyle/>
          <a:p>
            <a:pPr algn="ctr" eaLnBrk="1" hangingPunct="1">
              <a:defRPr/>
            </a:pPr>
            <a:endParaRPr lang="pl-PL" sz="1579">
              <a:solidFill>
                <a:srgbClr val="00CC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4097" y="604820"/>
            <a:ext cx="3704661" cy="952504"/>
          </a:xfrm>
        </p:spPr>
        <p:txBody>
          <a:bodyPr/>
          <a:lstStyle>
            <a:lvl1pPr algn="l">
              <a:tabLst/>
              <a:defRPr sz="2368">
                <a:solidFill>
                  <a:schemeClr val="tx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56530" y="646816"/>
            <a:ext cx="5631938" cy="1931917"/>
          </a:xfrm>
        </p:spPr>
        <p:txBody>
          <a:bodyPr/>
          <a:lstStyle>
            <a:lvl1pPr marL="0" indent="0" algn="l">
              <a:buNone/>
              <a:defRPr sz="1666">
                <a:solidFill>
                  <a:schemeClr val="accent3">
                    <a:lumMod val="50000"/>
                  </a:schemeClr>
                </a:solidFill>
              </a:defRPr>
            </a:lvl1pPr>
            <a:lvl2pPr marL="54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1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3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8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4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20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6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8" name="Symbol zastępczy tekstu 9"/>
          <p:cNvSpPr>
            <a:spLocks noGrp="1"/>
          </p:cNvSpPr>
          <p:nvPr>
            <p:ph type="body" sz="quarter" idx="11"/>
          </p:nvPr>
        </p:nvSpPr>
        <p:spPr>
          <a:xfrm>
            <a:off x="294096" y="2298162"/>
            <a:ext cx="4228464" cy="742259"/>
          </a:xfrm>
        </p:spPr>
        <p:txBody>
          <a:bodyPr/>
          <a:lstStyle>
            <a:lvl1pPr marL="0" indent="0">
              <a:buNone/>
              <a:defRPr sz="1666">
                <a:solidFill>
                  <a:schemeClr val="accent3">
                    <a:lumMod val="50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5676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2023-11-24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16" name="Grupa 15">
            <a:extLst>
              <a:ext uri="{FF2B5EF4-FFF2-40B4-BE49-F238E27FC236}">
                <a16:creationId xmlns:a16="http://schemas.microsoft.com/office/drawing/2014/main" id="{CB5513AB-04E3-4310-BFBE-12F4B3F7A122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8" name="Obraz 7" descr="logo Funduszy Europejskich">
              <a:extLst>
                <a:ext uri="{FF2B5EF4-FFF2-40B4-BE49-F238E27FC236}">
                  <a16:creationId xmlns:a16="http://schemas.microsoft.com/office/drawing/2014/main" id="{500FFCFA-D3A4-40A4-E76C-9957554724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0" name="Obraz 9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C91A070-16DB-C0E1-0B7B-93924541A6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2" name="Obraz 11" descr="barwy RP">
              <a:extLst>
                <a:ext uri="{FF2B5EF4-FFF2-40B4-BE49-F238E27FC236}">
                  <a16:creationId xmlns:a16="http://schemas.microsoft.com/office/drawing/2014/main" id="{AB280FEF-799B-B9CA-10D2-815DA71DA2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C531B3A2-1DFF-417E-ACBB-44C232BF4B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B536F48C-C09F-492C-A3A9-6FE2C09744DB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2023-11-24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grpSp>
        <p:nvGrpSpPr>
          <p:cNvPr id="12" name="Grupa 11">
            <a:extLst>
              <a:ext uri="{FF2B5EF4-FFF2-40B4-BE49-F238E27FC236}">
                <a16:creationId xmlns:a16="http://schemas.microsoft.com/office/drawing/2014/main" id="{F02ADE49-7492-46F1-8D34-14D4C57CA55D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0777FFF5-4DD1-4DDD-B4BB-26EDD91E1D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26A9CF7C-E34E-44DF-A8DA-DCC44A5FFE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2A90F59B-59FF-402B-A889-1DFF267E21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8581E1FF-307C-4C27-9968-07595F04F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BE45C5B5-E84C-45E5-B872-4F9FC0641AF4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5586" y="2255531"/>
            <a:ext cx="6480176" cy="523220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+mn-lt"/>
              </a:rPr>
              <a:t>Konkurs na wybór LSR - stan prac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1F3124-6395-4E9B-BE28-366CD71C48F8}"/>
              </a:ext>
            </a:extLst>
          </p:cNvPr>
          <p:cNvSpPr txBox="1"/>
          <p:nvPr/>
        </p:nvSpPr>
        <p:spPr>
          <a:xfrm>
            <a:off x="4913858" y="5508029"/>
            <a:ext cx="3088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listopada 2023 r.</a:t>
            </a:r>
            <a:endParaRPr lang="pl-PL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931177C-AC97-4930-921B-52D62F9EE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" y="323452"/>
            <a:ext cx="10078578" cy="11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F0A8E188-F958-4C8B-8A0E-02A7B05D4B21}"/>
              </a:ext>
            </a:extLst>
          </p:cNvPr>
          <p:cNvSpPr txBox="1"/>
          <p:nvPr/>
        </p:nvSpPr>
        <p:spPr>
          <a:xfrm rot="16200000">
            <a:off x="7686632" y="3595171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1"/>
                </a:solidFill>
              </a:rPr>
              <a:t>Stan na przełomie października i listopada 2023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AC7BA85E-CA3C-4E83-B72C-56D1EA2F3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50391"/>
              </p:ext>
            </p:extLst>
          </p:nvPr>
        </p:nvGraphicFramePr>
        <p:xfrm>
          <a:off x="809402" y="12500"/>
          <a:ext cx="8856984" cy="73095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7050">
                  <a:extLst>
                    <a:ext uri="{9D8B030D-6E8A-4147-A177-3AD203B41FA5}">
                      <a16:colId xmlns:a16="http://schemas.microsoft.com/office/drawing/2014/main" val="1742992029"/>
                    </a:ext>
                  </a:extLst>
                </a:gridCol>
                <a:gridCol w="1293276">
                  <a:extLst>
                    <a:ext uri="{9D8B030D-6E8A-4147-A177-3AD203B41FA5}">
                      <a16:colId xmlns:a16="http://schemas.microsoft.com/office/drawing/2014/main" val="3588747342"/>
                    </a:ext>
                  </a:extLst>
                </a:gridCol>
                <a:gridCol w="1464250">
                  <a:extLst>
                    <a:ext uri="{9D8B030D-6E8A-4147-A177-3AD203B41FA5}">
                      <a16:colId xmlns:a16="http://schemas.microsoft.com/office/drawing/2014/main" val="167044376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53768017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305889066"/>
                    </a:ext>
                  </a:extLst>
                </a:gridCol>
              </a:tblGrid>
              <a:tr h="1178404">
                <a:tc>
                  <a:txBody>
                    <a:bodyPr/>
                    <a:lstStyle/>
                    <a:p>
                      <a:r>
                        <a:rPr lang="pl-PL" sz="2000" dirty="0"/>
                        <a:t>Województwo</a:t>
                      </a:r>
                      <a:endParaRPr lang="pl-PL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Liczba złożonych LSR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Liczba konfliktów obszarowych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+mn-lt"/>
                        </a:rPr>
                        <a:t>Zakończony etap oceny warunków dostępu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+mn-lt"/>
                        </a:rPr>
                        <a:t>Zakończony etap oceny kryteriów wyboru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02093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dolnośląskie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9910932"/>
                  </a:ext>
                </a:extLst>
              </a:tr>
              <a:tr h="389537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kujawsko-pomorskie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TAK/1 NIE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92268191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lubelskie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233012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lubuskie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9253836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łódzkie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TAK /1 NIE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NIE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22131183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małopolskie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3061462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mazowieckie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6603279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924705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podkarpackie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86036175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podlaskie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81135263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33461572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śląskie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73712448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świętokrzyskie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7936228"/>
                  </a:ext>
                </a:extLst>
              </a:tr>
              <a:tr h="33671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warmińsko-mazurskie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30253429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wielkopolskie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88512483"/>
                  </a:ext>
                </a:extLst>
              </a:tr>
              <a:tr h="334156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zachodniopomorskie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bd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8513874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Suma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324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6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169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AC7BA85E-CA3C-4E83-B72C-56D1EA2F3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38207"/>
              </p:ext>
            </p:extLst>
          </p:nvPr>
        </p:nvGraphicFramePr>
        <p:xfrm>
          <a:off x="953418" y="119880"/>
          <a:ext cx="8640960" cy="73199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7050">
                  <a:extLst>
                    <a:ext uri="{9D8B030D-6E8A-4147-A177-3AD203B41FA5}">
                      <a16:colId xmlns:a16="http://schemas.microsoft.com/office/drawing/2014/main" val="1742992029"/>
                    </a:ext>
                  </a:extLst>
                </a:gridCol>
                <a:gridCol w="1461382">
                  <a:extLst>
                    <a:ext uri="{9D8B030D-6E8A-4147-A177-3AD203B41FA5}">
                      <a16:colId xmlns:a16="http://schemas.microsoft.com/office/drawing/2014/main" val="3588747342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118937969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167044376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537680178"/>
                    </a:ext>
                  </a:extLst>
                </a:gridCol>
              </a:tblGrid>
              <a:tr h="867451">
                <a:tc>
                  <a:txBody>
                    <a:bodyPr/>
                    <a:lstStyle/>
                    <a:p>
                      <a:r>
                        <a:rPr lang="pl-PL" sz="2000" dirty="0"/>
                        <a:t>Województwo</a:t>
                      </a:r>
                      <a:endParaRPr lang="pl-PL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Liczba konfliktów obszarowych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+mn-lt"/>
                        </a:rPr>
                        <a:t>Liczba sprzeciwów LGD (etap warunków)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+mn-lt"/>
                        </a:rPr>
                        <a:t>Liczba </a:t>
                      </a:r>
                      <a:r>
                        <a:rPr lang="pl-PL" sz="1800" dirty="0" err="1">
                          <a:latin typeface="+mn-lt"/>
                        </a:rPr>
                        <a:t>odwołań</a:t>
                      </a:r>
                      <a:r>
                        <a:rPr lang="pl-PL" sz="1800" dirty="0">
                          <a:latin typeface="+mn-lt"/>
                        </a:rPr>
                        <a:t> LGD (</a:t>
                      </a:r>
                      <a:r>
                        <a:rPr lang="pl-PL" sz="1800">
                          <a:latin typeface="+mn-lt"/>
                        </a:rPr>
                        <a:t>etap kryteriów)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>
                          <a:latin typeface="+mn-lt"/>
                        </a:rPr>
                        <a:t>Nie upłyną jeszcze termin na odwołanie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02093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dolnośląskie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9910932"/>
                  </a:ext>
                </a:extLst>
              </a:tr>
              <a:tr h="389537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kujawsko-pomorskie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l-PL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(uwzględniony)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92268191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lubelskie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233012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lubuskie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9253836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łódzkie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22131183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małopolskie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l-PL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(nieuwzględniony)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3061462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mazowieckie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6603279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924705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podkarpackie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86036175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podlaskie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81135263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33461572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śląskie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73712448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świętokrzyskie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7936228"/>
                  </a:ext>
                </a:extLst>
              </a:tr>
              <a:tr h="33671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warmińsko-mazurskie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30253429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wielkopolskie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88512483"/>
                  </a:ext>
                </a:extLst>
              </a:tr>
              <a:tr h="334156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zachodniopomorskie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8513874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Suma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65535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4FB9F737-D931-4BF5-8E6A-CDC5851D843F}"/>
              </a:ext>
            </a:extLst>
          </p:cNvPr>
          <p:cNvSpPr txBox="1"/>
          <p:nvPr/>
        </p:nvSpPr>
        <p:spPr>
          <a:xfrm rot="16200000">
            <a:off x="7686632" y="3595171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1"/>
                </a:solidFill>
              </a:rPr>
              <a:t>Stan na przełomie października i listopada 2023</a:t>
            </a:r>
          </a:p>
        </p:txBody>
      </p:sp>
    </p:spTree>
    <p:extLst>
      <p:ext uri="{BB962C8B-B14F-4D97-AF65-F5344CB8AC3E}">
        <p14:creationId xmlns:p14="http://schemas.microsoft.com/office/powerpoint/2010/main" val="195359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4FB9F737-D931-4BF5-8E6A-CDC5851D843F}"/>
              </a:ext>
            </a:extLst>
          </p:cNvPr>
          <p:cNvSpPr txBox="1"/>
          <p:nvPr/>
        </p:nvSpPr>
        <p:spPr>
          <a:xfrm rot="16200000">
            <a:off x="7686632" y="3595171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1"/>
                </a:solidFill>
              </a:rPr>
              <a:t>Stan na przełomie października i listopada 2023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588F7D3-B823-4AED-9D86-4EB709E4D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54175"/>
              </p:ext>
            </p:extLst>
          </p:nvPr>
        </p:nvGraphicFramePr>
        <p:xfrm>
          <a:off x="1601490" y="239761"/>
          <a:ext cx="7200800" cy="70455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7050">
                  <a:extLst>
                    <a:ext uri="{9D8B030D-6E8A-4147-A177-3AD203B41FA5}">
                      <a16:colId xmlns:a16="http://schemas.microsoft.com/office/drawing/2014/main" val="1742992029"/>
                    </a:ext>
                  </a:extLst>
                </a:gridCol>
                <a:gridCol w="1821422">
                  <a:extLst>
                    <a:ext uri="{9D8B030D-6E8A-4147-A177-3AD203B41FA5}">
                      <a16:colId xmlns:a16="http://schemas.microsoft.com/office/drawing/2014/main" val="358874734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11893796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670443769"/>
                    </a:ext>
                  </a:extLst>
                </a:gridCol>
              </a:tblGrid>
              <a:tr h="867451">
                <a:tc>
                  <a:txBody>
                    <a:bodyPr/>
                    <a:lstStyle/>
                    <a:p>
                      <a:r>
                        <a:rPr lang="pl-PL" sz="2000" dirty="0"/>
                        <a:t>Województwo</a:t>
                      </a:r>
                      <a:endParaRPr lang="pl-PL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+mn-lt"/>
                        </a:rPr>
                        <a:t>Średnia liczba uzyskanych  punktów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+mn-lt"/>
                        </a:rPr>
                        <a:t>Minimalna liczba punktów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+mn-lt"/>
                        </a:rPr>
                        <a:t>Maksymalna liczba punktów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02093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dolnośląskie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9910932"/>
                  </a:ext>
                </a:extLst>
              </a:tr>
              <a:tr h="389537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kujawsko-pomorskie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92268191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lubelskie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233012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lubuskie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9253836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łódzkie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22131183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małopolskie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3061462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mazowieckie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6603279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9247057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podkarpackie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86036175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podlaskie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81135263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33461572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śląskie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b.d.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73712448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świętokrzyskie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7936228"/>
                  </a:ext>
                </a:extLst>
              </a:tr>
              <a:tr h="33671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warmińsko-mazurskie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30253429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wielkopolskie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88512483"/>
                  </a:ext>
                </a:extLst>
              </a:tr>
              <a:tr h="334156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zachodniopomorskie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8513874"/>
                  </a:ext>
                </a:extLst>
              </a:tr>
              <a:tr h="3621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 całej grupie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70,26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35,47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92,71</a:t>
                      </a:r>
                    </a:p>
                  </a:txBody>
                  <a:tcPr marL="6350" marR="6350" marT="6350" marB="0" anchor="ctr">
                    <a:solidFill>
                      <a:srgbClr val="0051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6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30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2161</TotalTime>
  <Words>354</Words>
  <Application>Microsoft Office PowerPoint</Application>
  <PresentationFormat>Niestandardowy</PresentationFormat>
  <Paragraphs>194</Paragraphs>
  <Slides>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Lato Heavy</vt:lpstr>
      <vt:lpstr>Lato Medium</vt:lpstr>
      <vt:lpstr>Open Sans</vt:lpstr>
      <vt:lpstr>Motyw pakietu Office</vt:lpstr>
      <vt:lpstr>Konkurs na wybór LSR - stan prac</vt:lpstr>
      <vt:lpstr>Prezentacja programu PowerPoint</vt:lpstr>
      <vt:lpstr>Prezentacja programu PowerPoint</vt:lpstr>
      <vt:lpstr>Prezentacja programu PowerPoint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Sztetyłło-Budzewska Aleksandra</cp:lastModifiedBy>
  <cp:revision>203</cp:revision>
  <dcterms:created xsi:type="dcterms:W3CDTF">2022-06-22T09:40:44Z</dcterms:created>
  <dcterms:modified xsi:type="dcterms:W3CDTF">2023-11-24T10:41:38Z</dcterms:modified>
</cp:coreProperties>
</file>