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1624" r:id="rId3"/>
    <p:sldId id="1625" r:id="rId4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Gąsior-Skwarek Renata" initials="GSR" lastIdx="6" clrIdx="1">
    <p:extLst>
      <p:ext uri="{19B8F6BF-5375-455C-9EA6-DF929625EA0E}">
        <p15:presenceInfo xmlns:p15="http://schemas.microsoft.com/office/powerpoint/2012/main" userId="S::Renata.Gasior-Skwarek@mfipr.gov.pl::eeb0357b-9b8a-4123-9419-94c3bcfc6b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9B7"/>
    <a:srgbClr val="0051B0"/>
    <a:srgbClr val="FFFACE"/>
    <a:srgbClr val="92D050"/>
    <a:srgbClr val="FFD618"/>
    <a:srgbClr val="99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6357" autoAdjust="0"/>
  </p:normalViewPr>
  <p:slideViewPr>
    <p:cSldViewPr showGuides="1">
      <p:cViewPr varScale="1">
        <p:scale>
          <a:sx n="100" d="100"/>
          <a:sy n="100" d="100"/>
        </p:scale>
        <p:origin x="1464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2023-11-23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10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2023-11-23</a:t>
            </a:fld>
            <a:endParaRPr lang="pl-PL" dirty="0"/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id="{E58E4334-B4E4-437F-A004-E93F1DB6DA6B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8" name="Obraz 17" descr="logo Funduszy Europejskich">
              <a:extLst>
                <a:ext uri="{FF2B5EF4-FFF2-40B4-BE49-F238E27FC236}">
                  <a16:creationId xmlns:a16="http://schemas.microsoft.com/office/drawing/2014/main" id="{E0BF4BF1-78F3-4D35-BEDE-0444FC23FC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9" name="Obraz 18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491E3BAC-D739-420E-AD4E-1A4524AF44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20" name="Obraz 19" descr="barwy RP">
              <a:extLst>
                <a:ext uri="{FF2B5EF4-FFF2-40B4-BE49-F238E27FC236}">
                  <a16:creationId xmlns:a16="http://schemas.microsoft.com/office/drawing/2014/main" id="{E333F67D-938A-4AA8-949B-B14905E549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A26C1ED3-DDF0-40A4-B5A6-5DA7608BB4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22" name="Łącznik prosty 21">
              <a:extLst>
                <a:ext uri="{FF2B5EF4-FFF2-40B4-BE49-F238E27FC236}">
                  <a16:creationId xmlns:a16="http://schemas.microsoft.com/office/drawing/2014/main" id="{F63C181C-59CD-48AA-A471-479A5FC5BC80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id="{9BFD99DC-A75E-49B2-AD8E-B83757809189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4" name="Obraz 13" descr="logo Funduszy Europejskich">
              <a:extLst>
                <a:ext uri="{FF2B5EF4-FFF2-40B4-BE49-F238E27FC236}">
                  <a16:creationId xmlns:a16="http://schemas.microsoft.com/office/drawing/2014/main" id="{C45D6D39-90FC-4D84-B9EA-7F6E3C4E5A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5" name="Obraz 14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D2619EAD-37D5-4B2B-B0F0-E0887C0433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0784" y="6371047"/>
              <a:ext cx="2633371" cy="949192"/>
            </a:xfrm>
            <a:prstGeom prst="rect">
              <a:avLst/>
            </a:prstGeom>
          </p:spPr>
        </p:pic>
        <p:pic>
          <p:nvPicPr>
            <p:cNvPr id="16" name="Obraz 15" descr="barwy RP">
              <a:extLst>
                <a:ext uri="{FF2B5EF4-FFF2-40B4-BE49-F238E27FC236}">
                  <a16:creationId xmlns:a16="http://schemas.microsoft.com/office/drawing/2014/main" id="{7AA29AC7-B566-4193-A3A0-0E371765CE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B761E6A8-962B-4A7E-AF43-FB15C12E7F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2023-11-23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grpSp>
        <p:nvGrpSpPr>
          <p:cNvPr id="16" name="Grupa 15">
            <a:extLst>
              <a:ext uri="{FF2B5EF4-FFF2-40B4-BE49-F238E27FC236}">
                <a16:creationId xmlns:a16="http://schemas.microsoft.com/office/drawing/2014/main" id="{CB5513AB-04E3-4310-BFBE-12F4B3F7A122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8" name="Obraz 7" descr="logo Funduszy Europejskich">
              <a:extLst>
                <a:ext uri="{FF2B5EF4-FFF2-40B4-BE49-F238E27FC236}">
                  <a16:creationId xmlns:a16="http://schemas.microsoft.com/office/drawing/2014/main" id="{500FFCFA-D3A4-40A4-E76C-9957554724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0" name="Obraz 9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DC91A070-16DB-C0E1-0B7B-93924541A6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12" name="Obraz 11" descr="barwy RP">
              <a:extLst>
                <a:ext uri="{FF2B5EF4-FFF2-40B4-BE49-F238E27FC236}">
                  <a16:creationId xmlns:a16="http://schemas.microsoft.com/office/drawing/2014/main" id="{AB280FEF-799B-B9CA-10D2-815DA71DA2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C531B3A2-1DFF-417E-ACBB-44C232BF4B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id="{B536F48C-C09F-492C-A3A9-6FE2C09744DB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2023-11-23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grpSp>
        <p:nvGrpSpPr>
          <p:cNvPr id="12" name="Grupa 11">
            <a:extLst>
              <a:ext uri="{FF2B5EF4-FFF2-40B4-BE49-F238E27FC236}">
                <a16:creationId xmlns:a16="http://schemas.microsoft.com/office/drawing/2014/main" id="{F02ADE49-7492-46F1-8D34-14D4C57CA55D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4" name="Obraz 13" descr="logo Funduszy Europejskich">
              <a:extLst>
                <a:ext uri="{FF2B5EF4-FFF2-40B4-BE49-F238E27FC236}">
                  <a16:creationId xmlns:a16="http://schemas.microsoft.com/office/drawing/2014/main" id="{0777FFF5-4DD1-4DDD-B4BB-26EDD91E1D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5" name="Obraz 14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26A9CF7C-E34E-44DF-A8DA-DCC44A5FFE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16" name="Obraz 15" descr="barwy RP">
              <a:extLst>
                <a:ext uri="{FF2B5EF4-FFF2-40B4-BE49-F238E27FC236}">
                  <a16:creationId xmlns:a16="http://schemas.microsoft.com/office/drawing/2014/main" id="{2A90F59B-59FF-402B-A889-1DFF267E21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8581E1FF-307C-4C27-9968-07595F04F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25" name="Łącznik prosty 24">
              <a:extLst>
                <a:ext uri="{FF2B5EF4-FFF2-40B4-BE49-F238E27FC236}">
                  <a16:creationId xmlns:a16="http://schemas.microsoft.com/office/drawing/2014/main" id="{BE45C5B5-E84C-45E5-B872-4F9FC0641AF4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426" y="2255531"/>
            <a:ext cx="8712968" cy="52322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>
                <a:latin typeface="+mn-lt"/>
              </a:rPr>
              <a:t>Informacja o rekomendacji Prezydium Podkomitetu ds. RLKS w sprawie zmiany decyzji nr 5 </a:t>
            </a:r>
            <a:r>
              <a:rPr lang="pl-PL" sz="3600" dirty="0" err="1">
                <a:latin typeface="+mn-lt"/>
              </a:rPr>
              <a:t>MFiPR</a:t>
            </a:r>
            <a:r>
              <a:rPr lang="pl-PL" sz="3600" dirty="0">
                <a:latin typeface="+mn-lt"/>
              </a:rPr>
              <a:t>, powołującej Podkomitet ds. RLKS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F1F3124-6395-4E9B-BE28-366CD71C48F8}"/>
              </a:ext>
            </a:extLst>
          </p:cNvPr>
          <p:cNvSpPr txBox="1"/>
          <p:nvPr/>
        </p:nvSpPr>
        <p:spPr>
          <a:xfrm>
            <a:off x="4913858" y="5508029"/>
            <a:ext cx="2787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Listopada</a:t>
            </a:r>
            <a:r>
              <a:rPr lang="pl-PL" sz="2800" b="1" i="0" u="none" strike="noStrike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2023 r.</a:t>
            </a:r>
            <a:endParaRPr lang="pl-PL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931177C-AC97-4930-921B-52D62F9EE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62" y="323452"/>
            <a:ext cx="10078578" cy="113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E625-40E0-44C1-B6A2-4A0180B8BAF7}"/>
              </a:ext>
            </a:extLst>
          </p:cNvPr>
          <p:cNvSpPr txBox="1"/>
          <p:nvPr/>
        </p:nvSpPr>
        <p:spPr>
          <a:xfrm>
            <a:off x="454157" y="946462"/>
            <a:ext cx="10030238" cy="64633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Cel zmiany: umożliwienie wybrania do składu Podkomitetu ds. RLKS </a:t>
            </a:r>
          </a:p>
          <a:p>
            <a:pPr algn="ctr"/>
            <a:r>
              <a:rPr lang="pl-PL" b="1" dirty="0">
                <a:solidFill>
                  <a:srgbClr val="002060"/>
                </a:solidFill>
              </a:rPr>
              <a:t>przedstawicieli LGD i wykorzystanie ich wiedzy oraz doświadczenia w operacyjnym wdrażaniu RLKS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F9E1AC6-0244-47C8-964C-A2520DE5AB79}"/>
              </a:ext>
            </a:extLst>
          </p:cNvPr>
          <p:cNvSpPr txBox="1"/>
          <p:nvPr/>
        </p:nvSpPr>
        <p:spPr>
          <a:xfrm>
            <a:off x="953418" y="395461"/>
            <a:ext cx="921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02060"/>
                </a:solidFill>
              </a:rPr>
              <a:t>Cel i przedmiot wprowadzanej zmiany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AC902E1B-4131-4512-895D-6B0A7BF08FAD}"/>
              </a:ext>
            </a:extLst>
          </p:cNvPr>
          <p:cNvSpPr txBox="1"/>
          <p:nvPr/>
        </p:nvSpPr>
        <p:spPr>
          <a:xfrm>
            <a:off x="454157" y="1733847"/>
            <a:ext cx="4747733" cy="5586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1700" b="1" dirty="0">
                <a:solidFill>
                  <a:srgbClr val="002060"/>
                </a:solidFill>
              </a:rPr>
              <a:t>§ 3.</a:t>
            </a:r>
          </a:p>
          <a:p>
            <a:r>
              <a:rPr lang="pl-PL" sz="1700" b="1" dirty="0">
                <a:solidFill>
                  <a:srgbClr val="002060"/>
                </a:solidFill>
              </a:rPr>
              <a:t>Członkami Podkomitetu z prawem głosu są:</a:t>
            </a:r>
          </a:p>
          <a:p>
            <a:r>
              <a:rPr lang="pl-PL" sz="1700" dirty="0">
                <a:solidFill>
                  <a:srgbClr val="002060"/>
                </a:solidFill>
              </a:rPr>
              <a:t>(…)</a:t>
            </a:r>
          </a:p>
          <a:p>
            <a:r>
              <a:rPr lang="pl-PL" sz="1700" dirty="0">
                <a:solidFill>
                  <a:srgbClr val="002060"/>
                </a:solidFill>
              </a:rPr>
              <a:t>6) reprezentujący lokalne grupy działania (LGD) z województwa wskazanego w pkt 5 które realizują lokalne strategie rozwoju (LSR) wybrane do dofinansowania w konkursie ogłoszonym przez Instytucję Zarządzającą Planu Strategicznego dla Wspólnej Polityki Rolnej na lata 2023-2027 oraz Instytucję Zarządzającą programem regionalnym dla danego województwa.</a:t>
            </a:r>
          </a:p>
          <a:p>
            <a:r>
              <a:rPr lang="pl-PL" sz="1700" dirty="0">
                <a:solidFill>
                  <a:srgbClr val="002060"/>
                </a:solidFill>
              </a:rPr>
              <a:t>LGD z województwa wskazanego w pkt 5 wyłaniają ze swojego grona po trzech przedstawicieli:</a:t>
            </a:r>
          </a:p>
          <a:p>
            <a:r>
              <a:rPr lang="pl-PL" sz="1700" dirty="0">
                <a:solidFill>
                  <a:srgbClr val="002060"/>
                </a:solidFill>
              </a:rPr>
              <a:t>a) jednego reprezentującego sektor publiczny,</a:t>
            </a:r>
          </a:p>
          <a:p>
            <a:r>
              <a:rPr lang="pl-PL" sz="1700" dirty="0">
                <a:solidFill>
                  <a:srgbClr val="002060"/>
                </a:solidFill>
              </a:rPr>
              <a:t>b) jednego reprezentującego sektor społeczny,</a:t>
            </a:r>
          </a:p>
          <a:p>
            <a:r>
              <a:rPr lang="pl-PL" sz="1700" dirty="0">
                <a:solidFill>
                  <a:srgbClr val="002060"/>
                </a:solidFill>
              </a:rPr>
              <a:t>c) jednego reprezentującego sektor gospodarczy.</a:t>
            </a:r>
          </a:p>
          <a:p>
            <a:r>
              <a:rPr lang="pl-PL" sz="1700" dirty="0">
                <a:solidFill>
                  <a:srgbClr val="002060"/>
                </a:solidFill>
              </a:rPr>
              <a:t>Członkowie reprezentujący LGD wejdą w skład Podkomitetu po zakończeniu procesu wyboru LSR oraz po przeprowadzeniu procedury przedstawicieli w każdym z województw.</a:t>
            </a:r>
          </a:p>
          <a:p>
            <a:r>
              <a:rPr lang="pl-PL" sz="1700" dirty="0">
                <a:solidFill>
                  <a:srgbClr val="002060"/>
                </a:solidFill>
              </a:rPr>
              <a:t>(…)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156FAB72-B984-4853-B580-220C8525F4C6}"/>
              </a:ext>
            </a:extLst>
          </p:cNvPr>
          <p:cNvSpPr txBox="1"/>
          <p:nvPr/>
        </p:nvSpPr>
        <p:spPr>
          <a:xfrm>
            <a:off x="5345905" y="1737783"/>
            <a:ext cx="5138489" cy="58477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1700" b="1" dirty="0">
                <a:solidFill>
                  <a:srgbClr val="002060"/>
                </a:solidFill>
              </a:rPr>
              <a:t>§ 3.</a:t>
            </a:r>
          </a:p>
          <a:p>
            <a:r>
              <a:rPr lang="pl-PL" sz="1700" b="1" dirty="0">
                <a:solidFill>
                  <a:srgbClr val="002060"/>
                </a:solidFill>
              </a:rPr>
              <a:t>Członkami Podkomitetu z prawem głosu są:</a:t>
            </a:r>
          </a:p>
          <a:p>
            <a:r>
              <a:rPr lang="pl-PL" sz="1700" dirty="0">
                <a:solidFill>
                  <a:srgbClr val="002060"/>
                </a:solidFill>
              </a:rPr>
              <a:t>(…)</a:t>
            </a:r>
          </a:p>
          <a:p>
            <a:r>
              <a:rPr lang="pl-PL" sz="1700" dirty="0">
                <a:solidFill>
                  <a:srgbClr val="002060"/>
                </a:solidFill>
              </a:rPr>
              <a:t>6) reprezentujący lokalne grupy działania (LGD), </a:t>
            </a:r>
            <a:r>
              <a:rPr lang="pl-PL" sz="1700" dirty="0">
                <a:solidFill>
                  <a:srgbClr val="FF0000"/>
                </a:solidFill>
              </a:rPr>
              <a:t>funkcjonujące na terenie każdego </a:t>
            </a:r>
            <a:r>
              <a:rPr lang="pl-PL" sz="1700" dirty="0">
                <a:solidFill>
                  <a:srgbClr val="002060"/>
                </a:solidFill>
              </a:rPr>
              <a:t>z województw</a:t>
            </a:r>
            <a:r>
              <a:rPr lang="pl-PL" sz="1700" strike="sngStrike" dirty="0">
                <a:solidFill>
                  <a:srgbClr val="002060"/>
                </a:solidFill>
              </a:rPr>
              <a:t>a</a:t>
            </a:r>
            <a:r>
              <a:rPr lang="pl-PL" sz="1700" dirty="0">
                <a:solidFill>
                  <a:srgbClr val="002060"/>
                </a:solidFill>
              </a:rPr>
              <a:t> </a:t>
            </a:r>
            <a:r>
              <a:rPr lang="pl-PL" sz="1700" dirty="0" err="1">
                <a:solidFill>
                  <a:srgbClr val="002060"/>
                </a:solidFill>
              </a:rPr>
              <a:t>wskazan</a:t>
            </a:r>
            <a:r>
              <a:rPr lang="pl-PL" sz="1700" dirty="0" err="1">
                <a:solidFill>
                  <a:srgbClr val="FF0000"/>
                </a:solidFill>
              </a:rPr>
              <a:t>ych</a:t>
            </a:r>
            <a:r>
              <a:rPr lang="pl-PL" sz="1700" strike="sngStrike" dirty="0" err="1">
                <a:solidFill>
                  <a:srgbClr val="002060"/>
                </a:solidFill>
              </a:rPr>
              <a:t>ego</a:t>
            </a:r>
            <a:r>
              <a:rPr lang="pl-PL" sz="1700" dirty="0">
                <a:solidFill>
                  <a:srgbClr val="002060"/>
                </a:solidFill>
              </a:rPr>
              <a:t> w pkt 5, które realizują lokalne strategie rozwoju (LSR), wybrane do dofinansowania w konkursie ogłoszonym przez Instytucję Zarządzającą Planu Strategicznego dla Wspólnej Polityki Rolnej na lata 2023-2027 oraz Instytucję Zarządzającą programem regionalnym dla danego województwa.</a:t>
            </a:r>
          </a:p>
          <a:p>
            <a:r>
              <a:rPr lang="pl-PL" sz="1700" dirty="0">
                <a:solidFill>
                  <a:srgbClr val="002060"/>
                </a:solidFill>
              </a:rPr>
              <a:t>LGD z </a:t>
            </a:r>
            <a:r>
              <a:rPr lang="pl-PL" sz="1700" dirty="0">
                <a:solidFill>
                  <a:srgbClr val="FF0000"/>
                </a:solidFill>
              </a:rPr>
              <a:t>każdego</a:t>
            </a:r>
            <a:r>
              <a:rPr lang="pl-PL" sz="1700" dirty="0">
                <a:solidFill>
                  <a:srgbClr val="002060"/>
                </a:solidFill>
              </a:rPr>
              <a:t> </a:t>
            </a:r>
            <a:r>
              <a:rPr lang="pl-PL" sz="1700">
                <a:solidFill>
                  <a:srgbClr val="002060"/>
                </a:solidFill>
              </a:rPr>
              <a:t>województwa wskazanego </a:t>
            </a:r>
            <a:r>
              <a:rPr lang="pl-PL" sz="1700" dirty="0">
                <a:solidFill>
                  <a:srgbClr val="002060"/>
                </a:solidFill>
              </a:rPr>
              <a:t>w pkt 5 wyłaniają ze swojego grona po </a:t>
            </a:r>
            <a:r>
              <a:rPr lang="pl-PL" sz="1700" strike="sngStrike" dirty="0">
                <a:solidFill>
                  <a:srgbClr val="002060"/>
                </a:solidFill>
              </a:rPr>
              <a:t>trzech</a:t>
            </a:r>
            <a:r>
              <a:rPr lang="pl-PL" sz="1700" dirty="0">
                <a:solidFill>
                  <a:srgbClr val="002060"/>
                </a:solidFill>
              </a:rPr>
              <a:t> </a:t>
            </a:r>
            <a:r>
              <a:rPr lang="pl-PL" sz="1700" dirty="0">
                <a:solidFill>
                  <a:srgbClr val="FF0000"/>
                </a:solidFill>
              </a:rPr>
              <a:t>dwóch</a:t>
            </a:r>
            <a:r>
              <a:rPr lang="pl-PL" sz="1700" dirty="0">
                <a:solidFill>
                  <a:srgbClr val="002060"/>
                </a:solidFill>
              </a:rPr>
              <a:t> przedstawicieli.</a:t>
            </a:r>
            <a:r>
              <a:rPr lang="pl-PL" sz="1700" strike="sngStrike" dirty="0">
                <a:solidFill>
                  <a:srgbClr val="002060"/>
                </a:solidFill>
              </a:rPr>
              <a:t>:</a:t>
            </a:r>
          </a:p>
          <a:p>
            <a:r>
              <a:rPr lang="pl-PL" sz="1700" strike="sngStrike" dirty="0">
                <a:solidFill>
                  <a:srgbClr val="002060"/>
                </a:solidFill>
              </a:rPr>
              <a:t>a)	jednego reprezentującego sektor publiczny,</a:t>
            </a:r>
          </a:p>
          <a:p>
            <a:r>
              <a:rPr lang="pl-PL" sz="1700" strike="sngStrike" dirty="0">
                <a:solidFill>
                  <a:srgbClr val="002060"/>
                </a:solidFill>
              </a:rPr>
              <a:t>b)	jednego reprezentującego sektor społeczny,</a:t>
            </a:r>
          </a:p>
          <a:p>
            <a:r>
              <a:rPr lang="pl-PL" sz="1700" strike="sngStrike" dirty="0">
                <a:solidFill>
                  <a:srgbClr val="002060"/>
                </a:solidFill>
              </a:rPr>
              <a:t>c)	jednego reprezentującego sektor gospodarczy.</a:t>
            </a:r>
          </a:p>
          <a:p>
            <a:r>
              <a:rPr lang="pl-PL" sz="1700" dirty="0">
                <a:solidFill>
                  <a:srgbClr val="002060"/>
                </a:solidFill>
              </a:rPr>
              <a:t>Członkowie reprezentujący LGD wejdą w skład Podkomitetu po zakończeniu procesu wyboru LSR oraz po przeprowadzeniu procedury </a:t>
            </a:r>
            <a:r>
              <a:rPr lang="pl-PL" sz="1700" dirty="0">
                <a:solidFill>
                  <a:srgbClr val="FF0000"/>
                </a:solidFill>
              </a:rPr>
              <a:t>wyłonienia </a:t>
            </a:r>
            <a:r>
              <a:rPr lang="pl-PL" sz="1700" dirty="0">
                <a:solidFill>
                  <a:srgbClr val="002060"/>
                </a:solidFill>
              </a:rPr>
              <a:t>przedstawicieli w każdym z województw.</a:t>
            </a:r>
          </a:p>
          <a:p>
            <a:r>
              <a:rPr lang="pl-PL" sz="1700" dirty="0">
                <a:solidFill>
                  <a:srgbClr val="002060"/>
                </a:solidFill>
              </a:rPr>
              <a:t>(…)</a:t>
            </a: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0AE3E2C6-0942-4468-A1CB-52C3678B0BF6}"/>
              </a:ext>
            </a:extLst>
          </p:cNvPr>
          <p:cNvSpPr>
            <a:spLocks/>
          </p:cNvSpPr>
          <p:nvPr/>
        </p:nvSpPr>
        <p:spPr bwMode="auto">
          <a:xfrm rot="19075033" flipH="1">
            <a:off x="3983250" y="6388186"/>
            <a:ext cx="1344311" cy="1434884"/>
          </a:xfrm>
          <a:custGeom>
            <a:avLst/>
            <a:gdLst>
              <a:gd name="T0" fmla="*/ 0 w 490"/>
              <a:gd name="T1" fmla="*/ 445 h 564"/>
              <a:gd name="T2" fmla="*/ 165 w 490"/>
              <a:gd name="T3" fmla="*/ 564 h 564"/>
              <a:gd name="T4" fmla="*/ 140 w 490"/>
              <a:gd name="T5" fmla="*/ 493 h 564"/>
              <a:gd name="T6" fmla="*/ 490 w 490"/>
              <a:gd name="T7" fmla="*/ 0 h 564"/>
              <a:gd name="T8" fmla="*/ 297 w 490"/>
              <a:gd name="T9" fmla="*/ 0 h 564"/>
              <a:gd name="T10" fmla="*/ 76 w 490"/>
              <a:gd name="T11" fmla="*/ 310 h 564"/>
              <a:gd name="T12" fmla="*/ 49 w 490"/>
              <a:gd name="T13" fmla="*/ 232 h 564"/>
              <a:gd name="T14" fmla="*/ 0 w 490"/>
              <a:gd name="T15" fmla="*/ 445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0" h="564">
                <a:moveTo>
                  <a:pt x="0" y="445"/>
                </a:moveTo>
                <a:cubicBezTo>
                  <a:pt x="165" y="564"/>
                  <a:pt x="165" y="564"/>
                  <a:pt x="165" y="564"/>
                </a:cubicBezTo>
                <a:cubicBezTo>
                  <a:pt x="140" y="493"/>
                  <a:pt x="140" y="493"/>
                  <a:pt x="140" y="493"/>
                </a:cubicBezTo>
                <a:cubicBezTo>
                  <a:pt x="344" y="422"/>
                  <a:pt x="490" y="228"/>
                  <a:pt x="490" y="0"/>
                </a:cubicBezTo>
                <a:cubicBezTo>
                  <a:pt x="297" y="0"/>
                  <a:pt x="297" y="0"/>
                  <a:pt x="297" y="0"/>
                </a:cubicBezTo>
                <a:cubicBezTo>
                  <a:pt x="297" y="144"/>
                  <a:pt x="205" y="266"/>
                  <a:pt x="76" y="310"/>
                </a:cubicBezTo>
                <a:cubicBezTo>
                  <a:pt x="49" y="232"/>
                  <a:pt x="49" y="232"/>
                  <a:pt x="49" y="232"/>
                </a:cubicBezTo>
                <a:lnTo>
                  <a:pt x="0" y="445"/>
                </a:lnTo>
                <a:close/>
              </a:path>
            </a:pathLst>
          </a:custGeom>
          <a:solidFill>
            <a:srgbClr val="FFAA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374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D5F32A-6484-4FDF-A75C-089A81806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503737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UZASADNIENIE ZMIANY DECYZJI</a:t>
            </a:r>
            <a:b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A63864-01C1-496A-AE19-5738DB320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solidFill>
                  <a:srgbClr val="FF0000"/>
                </a:solidFill>
                <a:latin typeface="+mn-lt"/>
              </a:rPr>
              <a:t>W decyzji przewidziano powołanie w skład Podkomitetu przedstawicieli lokalnych grup działania (LGD) z każdego województwa, w którym wdrażany jest wielofunduszowy instrument RLKS. Przedmiotem korekty decyzji jest umożliwienie wyłonienia po dwóch przedstawicieli LGD z każdego województwa, z uwagi na doświadczenie tych podmiotów we wdrażaniu lokalnych strategii rozwoju (LSR), w tym w zakresie obsługi procesu wyboru projektów do dofinansowania. Dzięki temu Podkomitet będzie mógł pełnić funkcję platformy do dyskusji między interesariuszami zaangażowanymi w proces realizacji LSR.  Zmniejszenie liczby przedstawicieli LGD z trzech do dwóch ma na celu zapewnienie sprawnego funkcjonowania Podkomitetu monitorującego realizację LSR, w składzie poszerzonym o nowych członków, przy jednoczesnym zachowaniu równowagi udziału przedstawicieli stron uczestniczących w procesie wdrażania LSR. </a:t>
            </a:r>
          </a:p>
        </p:txBody>
      </p:sp>
    </p:spTree>
    <p:extLst>
      <p:ext uri="{BB962C8B-B14F-4D97-AF65-F5344CB8AC3E}">
        <p14:creationId xmlns:p14="http://schemas.microsoft.com/office/powerpoint/2010/main" val="19141029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2138</TotalTime>
  <Words>430</Words>
  <Application>Microsoft Office PowerPoint</Application>
  <PresentationFormat>Niestandardowy</PresentationFormat>
  <Paragraphs>27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Times New Roman</vt:lpstr>
      <vt:lpstr>Motyw pakietu Office</vt:lpstr>
      <vt:lpstr>Informacja o rekomendacji Prezydium Podkomitetu ds. RLKS w sprawie zmiany decyzji nr 5 MFiPR, powołującej Podkomitet ds. RLKS</vt:lpstr>
      <vt:lpstr>Prezentacja programu PowerPoint</vt:lpstr>
      <vt:lpstr>UZASADNIENIE ZMIANY DECYZJI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Gąsior-Skwarek Renata</cp:lastModifiedBy>
  <cp:revision>196</cp:revision>
  <dcterms:created xsi:type="dcterms:W3CDTF">2022-06-22T09:40:44Z</dcterms:created>
  <dcterms:modified xsi:type="dcterms:W3CDTF">2023-11-23T08:37:17Z</dcterms:modified>
</cp:coreProperties>
</file>